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5" r:id="rId2"/>
  </p:sldMasterIdLst>
  <p:notesMasterIdLst>
    <p:notesMasterId r:id="rId55"/>
  </p:notesMasterIdLst>
  <p:sldIdLst>
    <p:sldId id="348" r:id="rId3"/>
    <p:sldId id="415" r:id="rId4"/>
    <p:sldId id="280" r:id="rId5"/>
    <p:sldId id="412" r:id="rId6"/>
    <p:sldId id="338" r:id="rId7"/>
    <p:sldId id="430" r:id="rId8"/>
    <p:sldId id="431" r:id="rId9"/>
    <p:sldId id="425" r:id="rId10"/>
    <p:sldId id="426" r:id="rId11"/>
    <p:sldId id="427" r:id="rId12"/>
    <p:sldId id="428" r:id="rId13"/>
    <p:sldId id="429" r:id="rId14"/>
    <p:sldId id="416" r:id="rId15"/>
    <p:sldId id="423" r:id="rId16"/>
    <p:sldId id="432" r:id="rId17"/>
    <p:sldId id="377" r:id="rId18"/>
    <p:sldId id="378" r:id="rId19"/>
    <p:sldId id="379" r:id="rId20"/>
    <p:sldId id="380" r:id="rId21"/>
    <p:sldId id="417" r:id="rId22"/>
    <p:sldId id="433" r:id="rId23"/>
    <p:sldId id="434" r:id="rId24"/>
    <p:sldId id="408" r:id="rId25"/>
    <p:sldId id="389" r:id="rId26"/>
    <p:sldId id="344" r:id="rId27"/>
    <p:sldId id="376" r:id="rId28"/>
    <p:sldId id="418" r:id="rId29"/>
    <p:sldId id="359" r:id="rId30"/>
    <p:sldId id="400" r:id="rId31"/>
    <p:sldId id="360" r:id="rId32"/>
    <p:sldId id="361" r:id="rId33"/>
    <p:sldId id="362" r:id="rId34"/>
    <p:sldId id="363" r:id="rId35"/>
    <p:sldId id="364" r:id="rId36"/>
    <p:sldId id="366" r:id="rId37"/>
    <p:sldId id="368" r:id="rId38"/>
    <p:sldId id="369" r:id="rId39"/>
    <p:sldId id="370" r:id="rId40"/>
    <p:sldId id="371" r:id="rId41"/>
    <p:sldId id="372" r:id="rId42"/>
    <p:sldId id="373" r:id="rId43"/>
    <p:sldId id="374" r:id="rId44"/>
    <p:sldId id="419" r:id="rId45"/>
    <p:sldId id="398" r:id="rId46"/>
    <p:sldId id="399" r:id="rId47"/>
    <p:sldId id="420" r:id="rId48"/>
    <p:sldId id="401" r:id="rId49"/>
    <p:sldId id="421" r:id="rId50"/>
    <p:sldId id="404" r:id="rId51"/>
    <p:sldId id="406" r:id="rId52"/>
    <p:sldId id="405" r:id="rId53"/>
    <p:sldId id="422"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EFF"/>
    <a:srgbClr val="99CCFF"/>
    <a:srgbClr val="CCECFF"/>
    <a:srgbClr val="6699FF"/>
    <a:srgbClr val="EAEAEA"/>
    <a:srgbClr val="969696"/>
    <a:srgbClr val="FF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5591" autoAdjust="0"/>
    <p:restoredTop sz="94645" autoAdjust="0"/>
  </p:normalViewPr>
  <p:slideViewPr>
    <p:cSldViewPr snapToGrid="0">
      <p:cViewPr>
        <p:scale>
          <a:sx n="100" d="100"/>
          <a:sy n="100" d="100"/>
        </p:scale>
        <p:origin x="-2730" y="-58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6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E2C1BEC-D6D5-4241-A645-EB38B2D3EC1F}"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EE06EF6-C23F-41D9-9675-D0F0E98E5595}" type="slidenum">
              <a:rPr lang="en-US"/>
              <a:pPr/>
              <a:t>1</a:t>
            </a:fld>
            <a:endParaRPr lang="en-US"/>
          </a:p>
        </p:txBody>
      </p:sp>
      <p:sp>
        <p:nvSpPr>
          <p:cNvPr id="1904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A5535FB5-92FF-46D9-AF32-B2A924FB2154}" type="slidenum">
              <a:rPr lang="en-US" sz="1200"/>
              <a:pPr algn="r"/>
              <a:t>1</a:t>
            </a:fld>
            <a:endParaRPr lang="en-US" sz="120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p:txBody>
          <a:bodyPr lIns="91435" tIns="45718" rIns="91435" bIns="45718"/>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r>
              <a:rPr lang="en-US" smtClean="0"/>
              <a:t>This slide lets you explain the capabilities of each of our application templates.</a:t>
            </a:r>
          </a:p>
          <a:p>
            <a:endParaRPr lang="en-US" smtClean="0"/>
          </a:p>
          <a:p>
            <a:r>
              <a:rPr lang="en-US" smtClean="0"/>
              <a:t>Each time you click a different application box will appear.</a:t>
            </a:r>
          </a:p>
          <a:p>
            <a:endParaRPr lang="en-US" smtClean="0"/>
          </a:p>
          <a:p>
            <a:r>
              <a:rPr lang="en-US" smtClean="0"/>
              <a:t>Note: the next slide helps you explain our unique core framework, why its different and how it enables low TCO.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r>
              <a:rPr lang="en-US" smtClean="0"/>
              <a:t>This slide lets you explain the capabilities of each of our application templates.</a:t>
            </a:r>
          </a:p>
          <a:p>
            <a:endParaRPr lang="en-US" smtClean="0"/>
          </a:p>
          <a:p>
            <a:r>
              <a:rPr lang="en-US" smtClean="0"/>
              <a:t>Each time you click a different application box will appear.</a:t>
            </a:r>
          </a:p>
          <a:p>
            <a:endParaRPr lang="en-US" smtClean="0"/>
          </a:p>
          <a:p>
            <a:r>
              <a:rPr lang="en-US" smtClean="0"/>
              <a:t>Note: the next slide helps you explain our unique core framework, why its different and how it enables low TCO.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r>
              <a:rPr lang="en-US" smtClean="0"/>
              <a:t>This slide lets you explain the capabilities of each of our application templates.</a:t>
            </a:r>
          </a:p>
          <a:p>
            <a:endParaRPr lang="en-US" smtClean="0"/>
          </a:p>
          <a:p>
            <a:r>
              <a:rPr lang="en-US" smtClean="0"/>
              <a:t>Each time you click a different application box will appear.</a:t>
            </a:r>
          </a:p>
          <a:p>
            <a:endParaRPr lang="en-US" smtClean="0"/>
          </a:p>
          <a:p>
            <a:r>
              <a:rPr lang="en-US" smtClean="0"/>
              <a:t>Note: the next slide helps you explain our unique core framework, why its different and how it enables low TCO.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75A4D4-8EA4-4EEB-BA37-602CCE11A9E3}" type="slidenum">
              <a:rPr lang="en-US"/>
              <a:pPr/>
              <a:t>3</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570EA5C-BE82-4FCD-AC76-49A17DFAF85C}" type="slidenum">
              <a:rPr lang="en-US" smtClean="0">
                <a:latin typeface="Arial" pitchFamily="34" charset="0"/>
              </a:rPr>
              <a:pPr/>
              <a:t>6</a:t>
            </a:fld>
            <a:endParaRPr lang="en-US" smtClean="0">
              <a:latin typeface="Arial"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xfrm>
            <a:off x="914713" y="4344025"/>
            <a:ext cx="5028578" cy="4114489"/>
          </a:xfrm>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6FBB59-8BBB-407B-A716-2B790422DA65}" type="slidenum">
              <a:rPr lang="en-US"/>
              <a:pPr/>
              <a:t>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a:lnSpc>
                <a:spcPct val="90000"/>
              </a:lnSpc>
            </a:pPr>
            <a:endParaRPr lang="en-US"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144588" y="685800"/>
            <a:ext cx="4568825" cy="3427413"/>
          </a:xfrm>
          <a:ln/>
        </p:spPr>
      </p:sp>
      <p:sp>
        <p:nvSpPr>
          <p:cNvPr id="59395" name="Rectangle 3"/>
          <p:cNvSpPr>
            <a:spLocks noGrp="1" noChangeArrowheads="1"/>
          </p:cNvSpPr>
          <p:nvPr>
            <p:ph type="body" idx="1"/>
          </p:nvPr>
        </p:nvSpPr>
        <p:spPr>
          <a:xfrm>
            <a:off x="687027" y="4344357"/>
            <a:ext cx="5483947" cy="4113170"/>
          </a:xfrm>
          <a:noFill/>
          <a:ln/>
        </p:spPr>
        <p:txBody>
          <a:bodyPr/>
          <a:lstStyle/>
          <a:p>
            <a:endParaRPr lang="de-DE"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ED372C-4946-455A-9A8B-A8F630F57708}" type="slidenum">
              <a:rPr lang="en-US"/>
              <a:pPr/>
              <a:t>15</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xfrm>
            <a:off x="914400" y="4343400"/>
            <a:ext cx="5029200" cy="4114800"/>
          </a:xfrm>
        </p:spPr>
        <p:txBody>
          <a:bodyPr/>
          <a:lstStyle/>
          <a:p>
            <a:r>
              <a:rPr lang="en-US"/>
              <a:t>The Aras Innovator enterprise open source download includes 3 Business Ready Solutions each with comprehensive functionality for…</a:t>
            </a:r>
          </a:p>
          <a:p>
            <a:r>
              <a:rPr lang="en-US"/>
              <a:t>CLICK 1</a:t>
            </a:r>
          </a:p>
          <a:p>
            <a:r>
              <a:rPr lang="en-US"/>
              <a:t>At a high-level</a:t>
            </a:r>
          </a:p>
          <a:p>
            <a:r>
              <a:rPr lang="en-US"/>
              <a:t>Aras Program Mgt includes Phase-Gate Project Mgt with Milestones &amp; Deliverables, Traffic Light Risk Indicators and Dashboards, and project templates based on the PMI pjt mgt principles</a:t>
            </a:r>
          </a:p>
          <a:p>
            <a:endParaRPr lang="en-US"/>
          </a:p>
          <a:p>
            <a:r>
              <a:rPr lang="en-US"/>
              <a:t>The Aras Product Engineering solution includes functionality for managing complex configuration structures such as Bills of Material and Product SKUs</a:t>
            </a:r>
          </a:p>
          <a:p>
            <a:endParaRPr lang="en-US"/>
          </a:p>
          <a:p>
            <a:r>
              <a:rPr lang="en-US"/>
              <a:t>There are Document Management capabilities that can be used for any type of file format including Word Docs, Excel spreadsheets, PDFs, Images like TIFFs, multimedia files, and CAD drawings – I should mention that Aras Innovator is NOT an ‘in-process’ CAD file manager; it doesn’t have CAD integrations, however, it can be used to store CAD files it just doesn’t do parametric data extraction. [pause]</a:t>
            </a:r>
          </a:p>
          <a:p>
            <a:endParaRPr lang="en-US"/>
          </a:p>
          <a:p>
            <a:r>
              <a:rPr lang="en-US"/>
              <a:t>(if asked, “What’s the recommended way for dealing with CAD files” respond, “I don’t know what CAD packages your company uses, but most of them have a local CAD manager or PDM system. They really handle the ‘in-process’ activities well; that’s what they were designed to do.  Aras will typically just integrate with that system if a company needs CAD data extraction.”</a:t>
            </a:r>
          </a:p>
          <a:p>
            <a:endParaRPr lang="en-US"/>
          </a:p>
          <a:p>
            <a:r>
              <a:rPr lang="en-US"/>
              <a:t>There are graphical Change Management workflows that can be used to control any of the documents or data in the system</a:t>
            </a:r>
          </a:p>
          <a:p>
            <a:endParaRPr lang="en-US"/>
          </a:p>
          <a:p>
            <a:r>
              <a:rPr lang="en-US"/>
              <a:t>And then there are other features like Approved Vendor / Approved Manufacturer Lists, part classification, substitutes &amp; alternates, and a lot more</a:t>
            </a:r>
          </a:p>
          <a:p>
            <a:endParaRPr lang="en-US"/>
          </a:p>
          <a:p>
            <a:r>
              <a:rPr lang="en-US"/>
              <a:t>The Aras Quality Planning solution is used for Risk Analysis &amp; Management</a:t>
            </a:r>
          </a:p>
          <a:p>
            <a:r>
              <a:rPr lang="en-US"/>
              <a:t>It’s got Failure Mode &amp; Effects Analysis or FMEAs, both DFMEAs and PFMEAs, and then there are Process Flow Diagrams and Control Plans for mitigating any risks identified</a:t>
            </a:r>
          </a:p>
          <a:p>
            <a:endParaRPr lang="en-US"/>
          </a:p>
          <a:p>
            <a:r>
              <a:rPr lang="en-US"/>
              <a:t>And because Aras is a database driven system everything is tied together so that when you change data or add or delete items all the other related documents stay synchronized</a:t>
            </a:r>
          </a:p>
          <a:p>
            <a:endParaRPr lang="en-US"/>
          </a:p>
          <a:p>
            <a:r>
              <a:rPr lang="en-US"/>
              <a:t>Also, unique to Aras is the concept of Action Items for identified risks or RPNs over a specified threshold; they provide closed-loop issue resolution for accountability and certainty</a:t>
            </a:r>
          </a:p>
          <a:p>
            <a:endParaRPr lang="en-US"/>
          </a:p>
          <a:p>
            <a:r>
              <a:rPr lang="en-US"/>
              <a:t>CLICK 2</a:t>
            </a:r>
          </a:p>
          <a:p>
            <a:r>
              <a:rPr lang="en-US"/>
              <a:t>Also, because Aras is open source there are a growing number of Community Solutions available such as Corrective &amp; Preventive Actions or CAPA issue management, RoHS environmental compliance, and things like Training &amp; Skills Tracking and Customer Quoting.  Projects are going on now around Integration Adapters for ERP systems and alternate clients such as Windows and Outlook access</a:t>
            </a:r>
          </a:p>
          <a:p>
            <a:endParaRPr lang="en-US"/>
          </a:p>
          <a:p>
            <a:r>
              <a:rPr lang="en-US"/>
              <a:t>All of this solution functionality and more is available, however, the Aras solutions are designed so that you can use as little or as much as you need. Functionality can be ‘turned off &amp; on’ with user permissions. Everything is roles-based so users only see what they have permission to see.</a:t>
            </a:r>
          </a:p>
          <a:p>
            <a:endParaRPr lang="en-US"/>
          </a:p>
          <a:p>
            <a:r>
              <a:rPr lang="en-US"/>
              <a:t>In addition, the Aras solutions can be used as a stand-alone system or as an compliment to extend your existing enterprise systems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F75749-D1F1-476D-BA2A-B3DAAEF86CD1}" type="slidenum">
              <a:rPr lang="en-US"/>
              <a:pPr/>
              <a:t>21</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14400" y="4343400"/>
            <a:ext cx="5029200" cy="4114800"/>
          </a:xfrm>
        </p:spPr>
        <p:txBody>
          <a:bodyPr/>
          <a:lstStyle/>
          <a:p>
            <a:r>
              <a:rPr lang="en-US"/>
              <a:t>So, I’ve talked about the flexibility of the software… and there’s a reason that Aras solutions are significantly easier to customize than conventional legacy systems.</a:t>
            </a:r>
          </a:p>
          <a:p>
            <a:endParaRPr lang="en-US"/>
          </a:p>
          <a:p>
            <a:r>
              <a:rPr lang="en-US"/>
              <a:t>CLICK 1</a:t>
            </a:r>
          </a:p>
          <a:p>
            <a:r>
              <a:rPr lang="en-US"/>
              <a:t>It’s because Aras uses a unique and proven innovation that is fundamentally different than other systems.  Aras combines a Web services service-oriented architecture with a Model-based approach.</a:t>
            </a:r>
          </a:p>
          <a:p>
            <a:endParaRPr lang="en-US"/>
          </a:p>
          <a:p>
            <a:r>
              <a:rPr lang="en-US"/>
              <a:t>Together the Aras technology delivers Unmatched Flexibility while achieving Unparalleled Upgradeability</a:t>
            </a:r>
          </a:p>
          <a:p>
            <a:endParaRPr lang="en-US"/>
          </a:p>
          <a:p>
            <a:r>
              <a:rPr lang="en-US"/>
              <a:t>Solution forms, workflows, lifecycles, and even the data schema can be changed in real-time with a graphical solution studio editor. The customization and creation of solutions is done at a business level with flow charts and forms not complex programming code.</a:t>
            </a:r>
          </a:p>
          <a:p>
            <a:endParaRPr lang="en-US"/>
          </a:p>
          <a:p>
            <a:r>
              <a:rPr lang="en-US"/>
              <a:t>This is important because it means solution customization can be done by regular people like power uses and business systems analysts instead of  expensive consultants and programmers.</a:t>
            </a:r>
          </a:p>
          <a:p>
            <a:endParaRPr lang="en-US"/>
          </a:p>
          <a:p>
            <a:r>
              <a:rPr lang="en-US"/>
              <a:t>Aras has always had these capabilities, and now we’ve made it available as Microsoft Enterprise Open Source…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xfrm>
            <a:off x="686421" y="4344025"/>
            <a:ext cx="5485158" cy="4114488"/>
          </a:xfrm>
          <a:noFill/>
          <a:ln/>
        </p:spPr>
        <p:txBody>
          <a:bodyPr/>
          <a:lstStyle/>
          <a:p>
            <a:endParaRPr lang="en-US" sz="90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r>
              <a:rPr lang="en-US" smtClean="0"/>
              <a:t>This slide lets you explain the capabilities of each of our application templates.</a:t>
            </a:r>
          </a:p>
          <a:p>
            <a:endParaRPr lang="en-US" smtClean="0"/>
          </a:p>
          <a:p>
            <a:r>
              <a:rPr lang="en-US" smtClean="0"/>
              <a:t>Each time you click a different application box will appear.</a:t>
            </a:r>
          </a:p>
          <a:p>
            <a:endParaRPr lang="en-US" smtClean="0"/>
          </a:p>
          <a:p>
            <a:r>
              <a:rPr lang="en-US" smtClean="0"/>
              <a:t>Note: the next slide helps you explain our unique core framework, why its different and how it enables low TCO.</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9458" name="Picture 2" descr="Side2"/>
          <p:cNvPicPr>
            <a:picLocks noChangeAspect="1" noChangeArrowheads="1"/>
          </p:cNvPicPr>
          <p:nvPr userDrawn="1"/>
        </p:nvPicPr>
        <p:blipFill>
          <a:blip r:embed="rId2" cstate="print"/>
          <a:srcRect/>
          <a:stretch>
            <a:fillRect/>
          </a:stretch>
        </p:blipFill>
        <p:spPr bwMode="auto">
          <a:xfrm>
            <a:off x="0" y="1270000"/>
            <a:ext cx="238125" cy="5588000"/>
          </a:xfrm>
          <a:prstGeom prst="rect">
            <a:avLst/>
          </a:prstGeom>
          <a:noFill/>
        </p:spPr>
      </p:pic>
      <p:sp>
        <p:nvSpPr>
          <p:cNvPr id="19459" name="Rectangle 3"/>
          <p:cNvSpPr>
            <a:spLocks noGrp="1" noChangeArrowheads="1"/>
          </p:cNvSpPr>
          <p:nvPr>
            <p:ph type="ctrTitle"/>
          </p:nvPr>
        </p:nvSpPr>
        <p:spPr>
          <a:xfrm>
            <a:off x="396875" y="1385888"/>
            <a:ext cx="6399213" cy="1714500"/>
          </a:xfrm>
        </p:spPr>
        <p:txBody>
          <a:bodyPr/>
          <a:lstStyle>
            <a:lvl1pPr>
              <a:lnSpc>
                <a:spcPct val="100000"/>
              </a:lnSpc>
              <a:spcBef>
                <a:spcPct val="10000"/>
              </a:spcBef>
              <a:spcAft>
                <a:spcPct val="10000"/>
              </a:spcAft>
              <a:defRPr sz="3400"/>
            </a:lvl1pPr>
          </a:lstStyle>
          <a:p>
            <a:r>
              <a:rPr lang="en-US"/>
              <a:t>Presentation Title</a:t>
            </a:r>
          </a:p>
        </p:txBody>
      </p:sp>
      <p:sp>
        <p:nvSpPr>
          <p:cNvPr id="19460" name="Rectangle 4"/>
          <p:cNvSpPr>
            <a:spLocks noGrp="1" noChangeArrowheads="1"/>
          </p:cNvSpPr>
          <p:nvPr>
            <p:ph type="subTitle" idx="1"/>
          </p:nvPr>
        </p:nvSpPr>
        <p:spPr>
          <a:xfrm>
            <a:off x="396875" y="3327400"/>
            <a:ext cx="6400800" cy="1258888"/>
          </a:xfrm>
        </p:spPr>
        <p:txBody>
          <a:bodyPr anchor="ctr"/>
          <a:lstStyle>
            <a:lvl1pPr marL="0" indent="0">
              <a:buFont typeface="Wingdings" pitchFamily="2" charset="2"/>
              <a:buNone/>
              <a:defRPr sz="2400">
                <a:solidFill>
                  <a:schemeClr val="tx2"/>
                </a:solidFill>
              </a:defRPr>
            </a:lvl1pPr>
          </a:lstStyle>
          <a:p>
            <a:r>
              <a:rPr lang="en-US"/>
              <a:t>Sub Title</a:t>
            </a:r>
          </a:p>
        </p:txBody>
      </p:sp>
      <p:sp>
        <p:nvSpPr>
          <p:cNvPr id="19461" name="Rectangle 5"/>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endParaRPr lang="en-US"/>
          </a:p>
        </p:txBody>
      </p:sp>
      <p:sp>
        <p:nvSpPr>
          <p:cNvPr id="19462" name="Text Box 6"/>
          <p:cNvSpPr txBox="1">
            <a:spLocks noChangeArrowheads="1"/>
          </p:cNvSpPr>
          <p:nvPr userDrawn="1"/>
        </p:nvSpPr>
        <p:spPr bwMode="auto">
          <a:xfrm>
            <a:off x="8299450" y="6642100"/>
            <a:ext cx="833438" cy="244475"/>
          </a:xfrm>
          <a:prstGeom prst="rect">
            <a:avLst/>
          </a:prstGeom>
          <a:noFill/>
          <a:ln w="9525">
            <a:noFill/>
            <a:miter lim="800000"/>
            <a:headEnd/>
            <a:tailEnd/>
          </a:ln>
          <a:effectLst/>
        </p:spPr>
        <p:txBody>
          <a:bodyPr wrap="none">
            <a:spAutoFit/>
          </a:bodyPr>
          <a:lstStyle/>
          <a:p>
            <a:r>
              <a:rPr lang="en-US" sz="1000" b="1">
                <a:solidFill>
                  <a:schemeClr val="bg1"/>
                </a:solidFill>
                <a:latin typeface="Verdana" pitchFamily="34" charset="0"/>
              </a:rPr>
              <a:t>aras.com</a:t>
            </a:r>
          </a:p>
        </p:txBody>
      </p:sp>
      <p:sp>
        <p:nvSpPr>
          <p:cNvPr id="19463" name="Rectangle 7"/>
          <p:cNvSpPr>
            <a:spLocks noChangeArrowheads="1"/>
          </p:cNvSpPr>
          <p:nvPr userDrawn="1"/>
        </p:nvSpPr>
        <p:spPr bwMode="auto">
          <a:xfrm>
            <a:off x="0" y="6683375"/>
            <a:ext cx="65088" cy="195263"/>
          </a:xfrm>
          <a:prstGeom prst="rect">
            <a:avLst/>
          </a:prstGeom>
          <a:solidFill>
            <a:schemeClr val="tx2"/>
          </a:solidFill>
          <a:ln w="9525">
            <a:noFill/>
            <a:miter lim="800000"/>
            <a:headEnd/>
            <a:tailEnd/>
          </a:ln>
          <a:effectLst/>
        </p:spPr>
        <p:txBody>
          <a:bodyPr wrap="none" anchor="ctr"/>
          <a:lstStyle/>
          <a:p>
            <a:endParaRPr lang="en-US"/>
          </a:p>
        </p:txBody>
      </p:sp>
      <p:sp>
        <p:nvSpPr>
          <p:cNvPr id="19466" name="Rectangle 10"/>
          <p:cNvSpPr>
            <a:spLocks noChangeArrowheads="1"/>
          </p:cNvSpPr>
          <p:nvPr userDrawn="1"/>
        </p:nvSpPr>
        <p:spPr bwMode="auto">
          <a:xfrm>
            <a:off x="396875" y="6721475"/>
            <a:ext cx="3203575" cy="136525"/>
          </a:xfrm>
          <a:prstGeom prst="rect">
            <a:avLst/>
          </a:prstGeom>
          <a:noFill/>
          <a:ln w="9525">
            <a:noFill/>
            <a:miter lim="800000"/>
            <a:headEnd/>
            <a:tailEnd/>
          </a:ln>
          <a:effectLst/>
        </p:spPr>
        <p:txBody>
          <a:bodyPr lIns="0" tIns="0" rIns="0" bIns="0"/>
          <a:lstStyle/>
          <a:p>
            <a:pPr>
              <a:tabLst>
                <a:tab pos="1770063" algn="l"/>
              </a:tabLst>
            </a:pPr>
            <a:r>
              <a:rPr lang="en-US" sz="800" dirty="0">
                <a:solidFill>
                  <a:schemeClr val="bg1"/>
                </a:solidFill>
                <a:cs typeface="Arial" pitchFamily="34" charset="0"/>
              </a:rPr>
              <a:t>Copyright © </a:t>
            </a:r>
            <a:r>
              <a:rPr lang="en-US" sz="800" dirty="0" smtClean="0">
                <a:solidFill>
                  <a:schemeClr val="bg1"/>
                </a:solidFill>
                <a:cs typeface="Arial" pitchFamily="34" charset="0"/>
              </a:rPr>
              <a:t>2010  </a:t>
            </a:r>
            <a:r>
              <a:rPr lang="en-US" sz="800" dirty="0">
                <a:solidFill>
                  <a:schemeClr val="bg1"/>
                </a:solidFill>
                <a:cs typeface="Arial" pitchFamily="34" charset="0"/>
              </a:rPr>
              <a:t>Aras Corporation	</a:t>
            </a:r>
          </a:p>
        </p:txBody>
      </p:sp>
      <p:pic>
        <p:nvPicPr>
          <p:cNvPr id="10" name="Picture 10" descr="arasCORP_300_RGB.bmp"/>
          <p:cNvPicPr>
            <a:picLocks noChangeAspect="1"/>
          </p:cNvPicPr>
          <p:nvPr userDrawn="1"/>
        </p:nvPicPr>
        <p:blipFill>
          <a:blip r:embed="rId3" cstate="print"/>
          <a:srcRect/>
          <a:stretch>
            <a:fillRect/>
          </a:stretch>
        </p:blipFill>
        <p:spPr bwMode="auto">
          <a:xfrm>
            <a:off x="6881813" y="14288"/>
            <a:ext cx="2189162" cy="92868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773895CA-B54F-492F-818C-603FD68E2B49}" type="slidenum">
              <a:rPr lang="en-US"/>
              <a:pPr/>
              <a:t>‹#›</a:t>
            </a:fld>
            <a:r>
              <a:rPr lang="en-US"/>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538" y="114300"/>
            <a:ext cx="2098675" cy="6292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7338" y="114300"/>
            <a:ext cx="6146800" cy="6292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71987A5C-D349-44D4-A7D9-FBC56A27F274}" type="slidenum">
              <a:rPr lang="en-US"/>
              <a:pPr/>
              <a:t>‹#›</a:t>
            </a:fld>
            <a:r>
              <a:rPr lang="en-US"/>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0"/>
            <a:ext cx="5800725" cy="1082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8788" y="1319213"/>
            <a:ext cx="4037012" cy="50879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319213"/>
            <a:ext cx="4037013" cy="2466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7013" cy="2468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0"/>
            <a:ext cx="5800725" cy="1082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8788" y="1319213"/>
            <a:ext cx="4037012" cy="50879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19213"/>
            <a:ext cx="4037013" cy="50879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B4692C17-84EF-47D4-9804-44A189974AF4}" type="slidenum">
              <a:rPr lang="en-US"/>
              <a:pPr/>
              <a:t>‹#›</a:t>
            </a:fld>
            <a:r>
              <a:rPr lang="en-US"/>
              <a:t>	</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787898-9731-478C-BB0C-02E0AF59FF3E}" type="datetimeFigureOut">
              <a:rPr lang="en-US" smtClean="0">
                <a:solidFill>
                  <a:prstClr val="black">
                    <a:tint val="75000"/>
                  </a:prstClr>
                </a:solidFill>
              </a:rPr>
              <a:pPr/>
              <a:t>3/15/2010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CF6DD8-AEA7-4E1E-B9E1-D7ED165F21AF}"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Slide </a:t>
            </a:r>
            <a:fld id="{73941103-5132-40CA-BCFF-3AFBE36D58C2}" type="slidenum">
              <a:rPr lang="en-US"/>
              <a:pPr/>
              <a:t>‹#›</a:t>
            </a:fld>
            <a:r>
              <a:rPr lang="en-US"/>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6388" y="1157288"/>
            <a:ext cx="4113212" cy="5249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157288"/>
            <a:ext cx="4113213" cy="5249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a:t>Slide </a:t>
            </a:r>
            <a:fld id="{18898D7F-09FF-46EA-B99A-DAA3F968B2A2}" type="slidenum">
              <a:rPr lang="en-US"/>
              <a:pPr/>
              <a:t>‹#›</a:t>
            </a:fld>
            <a:r>
              <a:rPr lang="en-US"/>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a:t>Slide </a:t>
            </a:r>
            <a:fld id="{BE96179B-FB73-48A9-8EAE-4BC00371BF59}" type="slidenum">
              <a:rPr lang="en-US"/>
              <a:pPr/>
              <a:t>‹#›</a:t>
            </a:fld>
            <a:r>
              <a:rPr lang="en-US"/>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a:t>Slide </a:t>
            </a:r>
            <a:fld id="{D7816AC3-8120-4375-A455-A20652B79301}" type="slidenum">
              <a:rPr lang="en-US"/>
              <a:pPr/>
              <a:t>‹#›</a:t>
            </a:fld>
            <a:r>
              <a:rPr lang="en-US"/>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Slide </a:t>
            </a:r>
            <a:fld id="{51DA84AD-591F-460E-B383-F6883205C84F}" type="slidenum">
              <a:rPr lang="en-US"/>
              <a:pPr/>
              <a:t>‹#›</a:t>
            </a:fld>
            <a:r>
              <a:rPr lang="en-US"/>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Slide </a:t>
            </a:r>
            <a:fld id="{4C8C9545-D26E-418F-940E-FF093B6739B5}" type="slidenum">
              <a:rPr lang="en-US"/>
              <a:pPr/>
              <a:t>‹#›</a:t>
            </a:fld>
            <a:r>
              <a:rPr lang="en-US"/>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Slide </a:t>
            </a:r>
            <a:fld id="{7FB2BF67-8970-4985-8FD9-751B2D50F712}" type="slidenum">
              <a:rPr lang="en-US"/>
              <a:pPr/>
              <a:t>‹#›</a:t>
            </a:fld>
            <a:r>
              <a:rPr lang="en-US"/>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5" name="Rectangle 3"/>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endParaRPr lang="en-US"/>
          </a:p>
        </p:txBody>
      </p:sp>
      <p:sp>
        <p:nvSpPr>
          <p:cNvPr id="18436" name="Rectangle 4"/>
          <p:cNvSpPr>
            <a:spLocks noChangeArrowheads="1"/>
          </p:cNvSpPr>
          <p:nvPr userDrawn="1"/>
        </p:nvSpPr>
        <p:spPr bwMode="auto">
          <a:xfrm>
            <a:off x="0" y="6683375"/>
            <a:ext cx="65088" cy="195263"/>
          </a:xfrm>
          <a:prstGeom prst="rect">
            <a:avLst/>
          </a:prstGeom>
          <a:solidFill>
            <a:schemeClr val="tx2"/>
          </a:solidFill>
          <a:ln w="9525">
            <a:noFill/>
            <a:miter lim="800000"/>
            <a:headEnd/>
            <a:tailEnd/>
          </a:ln>
          <a:effectLst/>
        </p:spPr>
        <p:txBody>
          <a:bodyPr wrap="none" anchor="ctr"/>
          <a:lstStyle/>
          <a:p>
            <a:endParaRPr lang="en-US"/>
          </a:p>
        </p:txBody>
      </p:sp>
      <p:sp>
        <p:nvSpPr>
          <p:cNvPr id="18437" name="Rectangle 5"/>
          <p:cNvSpPr>
            <a:spLocks noGrp="1" noChangeArrowheads="1"/>
          </p:cNvSpPr>
          <p:nvPr>
            <p:ph type="dt" sz="half" idx="2"/>
          </p:nvPr>
        </p:nvSpPr>
        <p:spPr bwMode="auto">
          <a:xfrm>
            <a:off x="4175125" y="6721475"/>
            <a:ext cx="1905000" cy="152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tabLst>
                <a:tab pos="685800" algn="l"/>
              </a:tabLst>
              <a:defRPr sz="800">
                <a:solidFill>
                  <a:schemeClr val="bg1"/>
                </a:solidFill>
              </a:defRPr>
            </a:lvl1pPr>
          </a:lstStyle>
          <a:p>
            <a:r>
              <a:rPr lang="en-US"/>
              <a:t>Slide </a:t>
            </a:r>
            <a:fld id="{A5BE04E3-68CC-4465-A66E-309DDD0467C9}" type="slidenum">
              <a:rPr lang="en-US"/>
              <a:pPr/>
              <a:t>‹#›</a:t>
            </a:fld>
            <a:r>
              <a:rPr lang="en-US"/>
              <a:t>	</a:t>
            </a:r>
          </a:p>
        </p:txBody>
      </p:sp>
      <p:sp>
        <p:nvSpPr>
          <p:cNvPr id="18438" name="Rectangle 6"/>
          <p:cNvSpPr>
            <a:spLocks noGrp="1" noChangeArrowheads="1"/>
          </p:cNvSpPr>
          <p:nvPr>
            <p:ph type="title"/>
          </p:nvPr>
        </p:nvSpPr>
        <p:spPr bwMode="auto">
          <a:xfrm>
            <a:off x="287338" y="114300"/>
            <a:ext cx="6943725" cy="7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Header text</a:t>
            </a:r>
          </a:p>
        </p:txBody>
      </p:sp>
      <p:sp>
        <p:nvSpPr>
          <p:cNvPr id="18439" name="Text Box 7"/>
          <p:cNvSpPr txBox="1">
            <a:spLocks noChangeArrowheads="1"/>
          </p:cNvSpPr>
          <p:nvPr userDrawn="1"/>
        </p:nvSpPr>
        <p:spPr bwMode="auto">
          <a:xfrm>
            <a:off x="8299450" y="6642100"/>
            <a:ext cx="833438" cy="244475"/>
          </a:xfrm>
          <a:prstGeom prst="rect">
            <a:avLst/>
          </a:prstGeom>
          <a:noFill/>
          <a:ln w="9525">
            <a:noFill/>
            <a:miter lim="800000"/>
            <a:headEnd/>
            <a:tailEnd/>
          </a:ln>
          <a:effectLst/>
        </p:spPr>
        <p:txBody>
          <a:bodyPr wrap="none">
            <a:spAutoFit/>
          </a:bodyPr>
          <a:lstStyle/>
          <a:p>
            <a:r>
              <a:rPr lang="en-US" sz="1000" b="1">
                <a:solidFill>
                  <a:schemeClr val="bg1"/>
                </a:solidFill>
                <a:latin typeface="Verdana" pitchFamily="34" charset="0"/>
              </a:rPr>
              <a:t>aras.com</a:t>
            </a:r>
          </a:p>
        </p:txBody>
      </p:sp>
      <p:sp>
        <p:nvSpPr>
          <p:cNvPr id="18440" name="Rectangle 8"/>
          <p:cNvSpPr>
            <a:spLocks noGrp="1" noChangeArrowheads="1"/>
          </p:cNvSpPr>
          <p:nvPr>
            <p:ph type="body" idx="1"/>
          </p:nvPr>
        </p:nvSpPr>
        <p:spPr bwMode="auto">
          <a:xfrm>
            <a:off x="306388" y="1157288"/>
            <a:ext cx="8378825" cy="52498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8442" name="Rectangle 10"/>
          <p:cNvSpPr>
            <a:spLocks noChangeArrowheads="1"/>
          </p:cNvSpPr>
          <p:nvPr userDrawn="1"/>
        </p:nvSpPr>
        <p:spPr bwMode="auto">
          <a:xfrm>
            <a:off x="396875" y="6721475"/>
            <a:ext cx="3203575" cy="136525"/>
          </a:xfrm>
          <a:prstGeom prst="rect">
            <a:avLst/>
          </a:prstGeom>
          <a:noFill/>
          <a:ln w="9525">
            <a:noFill/>
            <a:miter lim="800000"/>
            <a:headEnd/>
            <a:tailEnd/>
          </a:ln>
          <a:effectLst/>
        </p:spPr>
        <p:txBody>
          <a:bodyPr lIns="0" tIns="0" rIns="0" bIns="0"/>
          <a:lstStyle/>
          <a:p>
            <a:pPr>
              <a:tabLst>
                <a:tab pos="1770063" algn="l"/>
              </a:tabLst>
            </a:pPr>
            <a:r>
              <a:rPr lang="en-US" sz="800" dirty="0">
                <a:solidFill>
                  <a:schemeClr val="bg1"/>
                </a:solidFill>
                <a:cs typeface="Arial" pitchFamily="34" charset="0"/>
              </a:rPr>
              <a:t>Copyright © </a:t>
            </a:r>
            <a:r>
              <a:rPr lang="en-US" sz="800" dirty="0" smtClean="0">
                <a:solidFill>
                  <a:schemeClr val="bg1"/>
                </a:solidFill>
                <a:cs typeface="Arial" pitchFamily="34" charset="0"/>
              </a:rPr>
              <a:t>2010</a:t>
            </a:r>
            <a:r>
              <a:rPr lang="en-US" sz="800" baseline="0" dirty="0" smtClean="0">
                <a:solidFill>
                  <a:schemeClr val="bg1"/>
                </a:solidFill>
                <a:cs typeface="Arial" pitchFamily="34" charset="0"/>
              </a:rPr>
              <a:t>   </a:t>
            </a:r>
            <a:r>
              <a:rPr lang="en-US" sz="800" dirty="0" smtClean="0">
                <a:solidFill>
                  <a:schemeClr val="bg1"/>
                </a:solidFill>
                <a:cs typeface="Arial" pitchFamily="34" charset="0"/>
              </a:rPr>
              <a:t>Aras </a:t>
            </a:r>
            <a:r>
              <a:rPr lang="en-US" sz="800" dirty="0">
                <a:solidFill>
                  <a:schemeClr val="bg1"/>
                </a:solidFill>
                <a:cs typeface="Arial" pitchFamily="34" charset="0"/>
              </a:rPr>
              <a:t>Corporation	</a:t>
            </a:r>
          </a:p>
        </p:txBody>
      </p:sp>
      <p:pic>
        <p:nvPicPr>
          <p:cNvPr id="18444" name="Picture 10" descr="arasCORP_300_RGB.bmp"/>
          <p:cNvPicPr>
            <a:picLocks noChangeAspect="1"/>
          </p:cNvPicPr>
          <p:nvPr userDrawn="1"/>
        </p:nvPicPr>
        <p:blipFill>
          <a:blip r:embed="rId15" cstate="print"/>
          <a:srcRect/>
          <a:stretch>
            <a:fillRect/>
          </a:stretch>
        </p:blipFill>
        <p:spPr bwMode="auto">
          <a:xfrm>
            <a:off x="6881813" y="14288"/>
            <a:ext cx="2189162" cy="9286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3" r:id="rId12"/>
    <p:sldLayoutId id="2147483674" r:id="rId13"/>
  </p:sldLayoutIdLst>
  <p:hf sldNum="0" hdr="0" ftr="0"/>
  <p:txStyles>
    <p:titleStyle>
      <a:lvl1pPr algn="l" rtl="0" fontAlgn="base">
        <a:lnSpc>
          <a:spcPct val="90000"/>
        </a:lnSpc>
        <a:spcBef>
          <a:spcPct val="5000"/>
        </a:spcBef>
        <a:spcAft>
          <a:spcPct val="5000"/>
        </a:spcAft>
        <a:defRPr sz="3000">
          <a:solidFill>
            <a:schemeClr val="tx1"/>
          </a:solidFill>
          <a:latin typeface="+mj-lt"/>
          <a:ea typeface="+mj-ea"/>
          <a:cs typeface="+mj-cs"/>
        </a:defRPr>
      </a:lvl1pPr>
      <a:lvl2pPr algn="l" rtl="0" fontAlgn="base">
        <a:lnSpc>
          <a:spcPct val="90000"/>
        </a:lnSpc>
        <a:spcBef>
          <a:spcPct val="5000"/>
        </a:spcBef>
        <a:spcAft>
          <a:spcPct val="5000"/>
        </a:spcAft>
        <a:defRPr sz="3000">
          <a:solidFill>
            <a:schemeClr val="tx1"/>
          </a:solidFill>
          <a:latin typeface="Arial Black" pitchFamily="34" charset="0"/>
        </a:defRPr>
      </a:lvl2pPr>
      <a:lvl3pPr algn="l" rtl="0" fontAlgn="base">
        <a:lnSpc>
          <a:spcPct val="90000"/>
        </a:lnSpc>
        <a:spcBef>
          <a:spcPct val="5000"/>
        </a:spcBef>
        <a:spcAft>
          <a:spcPct val="5000"/>
        </a:spcAft>
        <a:defRPr sz="3000">
          <a:solidFill>
            <a:schemeClr val="tx1"/>
          </a:solidFill>
          <a:latin typeface="Arial Black" pitchFamily="34" charset="0"/>
        </a:defRPr>
      </a:lvl3pPr>
      <a:lvl4pPr algn="l" rtl="0" fontAlgn="base">
        <a:lnSpc>
          <a:spcPct val="90000"/>
        </a:lnSpc>
        <a:spcBef>
          <a:spcPct val="5000"/>
        </a:spcBef>
        <a:spcAft>
          <a:spcPct val="5000"/>
        </a:spcAft>
        <a:defRPr sz="3000">
          <a:solidFill>
            <a:schemeClr val="tx1"/>
          </a:solidFill>
          <a:latin typeface="Arial Black" pitchFamily="34" charset="0"/>
        </a:defRPr>
      </a:lvl4pPr>
      <a:lvl5pPr algn="l" rtl="0" fontAlgn="base">
        <a:lnSpc>
          <a:spcPct val="90000"/>
        </a:lnSpc>
        <a:spcBef>
          <a:spcPct val="5000"/>
        </a:spcBef>
        <a:spcAft>
          <a:spcPct val="5000"/>
        </a:spcAft>
        <a:defRPr sz="3000">
          <a:solidFill>
            <a:schemeClr val="tx1"/>
          </a:solidFill>
          <a:latin typeface="Arial Black" pitchFamily="34" charset="0"/>
        </a:defRPr>
      </a:lvl5pPr>
      <a:lvl6pPr marL="457200" algn="l" rtl="0" fontAlgn="base">
        <a:lnSpc>
          <a:spcPct val="90000"/>
        </a:lnSpc>
        <a:spcBef>
          <a:spcPct val="5000"/>
        </a:spcBef>
        <a:spcAft>
          <a:spcPct val="5000"/>
        </a:spcAft>
        <a:defRPr sz="3000">
          <a:solidFill>
            <a:schemeClr val="tx1"/>
          </a:solidFill>
          <a:latin typeface="Arial Black" pitchFamily="34" charset="0"/>
        </a:defRPr>
      </a:lvl6pPr>
      <a:lvl7pPr marL="914400" algn="l" rtl="0" fontAlgn="base">
        <a:lnSpc>
          <a:spcPct val="90000"/>
        </a:lnSpc>
        <a:spcBef>
          <a:spcPct val="5000"/>
        </a:spcBef>
        <a:spcAft>
          <a:spcPct val="5000"/>
        </a:spcAft>
        <a:defRPr sz="3000">
          <a:solidFill>
            <a:schemeClr val="tx1"/>
          </a:solidFill>
          <a:latin typeface="Arial Black" pitchFamily="34" charset="0"/>
        </a:defRPr>
      </a:lvl7pPr>
      <a:lvl8pPr marL="1371600" algn="l" rtl="0" fontAlgn="base">
        <a:lnSpc>
          <a:spcPct val="90000"/>
        </a:lnSpc>
        <a:spcBef>
          <a:spcPct val="5000"/>
        </a:spcBef>
        <a:spcAft>
          <a:spcPct val="5000"/>
        </a:spcAft>
        <a:defRPr sz="3000">
          <a:solidFill>
            <a:schemeClr val="tx1"/>
          </a:solidFill>
          <a:latin typeface="Arial Black" pitchFamily="34" charset="0"/>
        </a:defRPr>
      </a:lvl8pPr>
      <a:lvl9pPr marL="1828800" algn="l" rtl="0" fontAlgn="base">
        <a:lnSpc>
          <a:spcPct val="90000"/>
        </a:lnSpc>
        <a:spcBef>
          <a:spcPct val="5000"/>
        </a:spcBef>
        <a:spcAft>
          <a:spcPct val="5000"/>
        </a:spcAft>
        <a:defRPr sz="3000">
          <a:solidFill>
            <a:schemeClr val="tx1"/>
          </a:solidFill>
          <a:latin typeface="Arial Black" pitchFamily="34" charset="0"/>
        </a:defRPr>
      </a:lvl9pPr>
    </p:titleStyle>
    <p:bodyStyle>
      <a:lvl1pPr marL="342900" indent="-342900" algn="l" rtl="0" fontAlgn="base">
        <a:spcBef>
          <a:spcPct val="15000"/>
        </a:spcBef>
        <a:spcAft>
          <a:spcPct val="1500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15000"/>
        </a:spcBef>
        <a:spcAft>
          <a:spcPct val="15000"/>
        </a:spcAft>
        <a:buClr>
          <a:schemeClr val="tx2"/>
        </a:buClr>
        <a:buFont typeface="Wingdings" pitchFamily="2" charset="2"/>
        <a:buChar char="ü"/>
        <a:defRPr sz="2400">
          <a:solidFill>
            <a:schemeClr val="tx1"/>
          </a:solidFill>
          <a:latin typeface="+mn-lt"/>
        </a:defRPr>
      </a:lvl2pPr>
      <a:lvl3pPr marL="1143000" indent="-228600" algn="l" rtl="0" fontAlgn="base">
        <a:spcBef>
          <a:spcPct val="15000"/>
        </a:spcBef>
        <a:spcAft>
          <a:spcPct val="15000"/>
        </a:spcAft>
        <a:buClr>
          <a:schemeClr val="tx2"/>
        </a:buClr>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Times New Roman" pitchFamily="18" charset="0"/>
        </a:defRPr>
      </a:lvl4pPr>
      <a:lvl5pPr marL="2057400" indent="-228600" algn="l" rtl="0" fontAlgn="base">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7D787898-9731-478C-BB0C-02E0AF59FF3E}" type="datetimeFigureOut">
              <a:rPr lang="en-US" smtClean="0">
                <a:solidFill>
                  <a:prstClr val="black">
                    <a:tint val="75000"/>
                  </a:prstClr>
                </a:solidFill>
                <a:latin typeface="Calibri"/>
              </a:rPr>
              <a:pPr fontAlgn="auto">
                <a:spcBef>
                  <a:spcPts val="0"/>
                </a:spcBef>
                <a:spcAft>
                  <a:spcPts val="0"/>
                </a:spcAft>
              </a:pPr>
              <a:t>3/15/2010</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2ECF6DD8-AEA7-4E1E-B9E1-D7ED165F21AF}"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emf"/><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0.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89.png"/><Relationship Id="rId2" Type="http://schemas.openxmlformats.org/officeDocument/2006/relationships/image" Target="../media/image75.jpe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79.emf"/><Relationship Id="rId11" Type="http://schemas.openxmlformats.org/officeDocument/2006/relationships/image" Target="../media/image84.png"/><Relationship Id="rId5" Type="http://schemas.openxmlformats.org/officeDocument/2006/relationships/image" Target="../media/image78.jpeg"/><Relationship Id="rId15" Type="http://schemas.openxmlformats.org/officeDocument/2006/relationships/image" Target="../media/image66.jpeg"/><Relationship Id="rId10" Type="http://schemas.openxmlformats.org/officeDocument/2006/relationships/image" Target="../media/image83.jpeg"/><Relationship Id="rId19" Type="http://schemas.openxmlformats.org/officeDocument/2006/relationships/image" Target="../media/image91.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gi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6.jpeg"/><Relationship Id="rId7"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jpe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85.png"/><Relationship Id="rId18" Type="http://schemas.openxmlformats.org/officeDocument/2006/relationships/image" Target="../media/image117.emf"/><Relationship Id="rId3" Type="http://schemas.openxmlformats.org/officeDocument/2006/relationships/image" Target="../media/image103.emf"/><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6.emf"/><Relationship Id="rId2" Type="http://schemas.openxmlformats.org/officeDocument/2006/relationships/image" Target="../media/image86.png"/><Relationship Id="rId16"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4.png"/><Relationship Id="rId10" Type="http://schemas.openxmlformats.org/officeDocument/2006/relationships/image" Target="../media/image110.png"/><Relationship Id="rId4" Type="http://schemas.openxmlformats.org/officeDocument/2006/relationships/image" Target="../media/image104.emf"/><Relationship Id="rId9" Type="http://schemas.openxmlformats.org/officeDocument/2006/relationships/image" Target="../media/image109.png"/><Relationship Id="rId14" Type="http://schemas.openxmlformats.org/officeDocument/2006/relationships/image" Target="../media/image113.png"/></Relationships>
</file>

<file path=ppt/slides/_rels/slide2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emf"/><Relationship Id="rId7" Type="http://schemas.openxmlformats.org/officeDocument/2006/relationships/image" Target="../media/image108.png"/><Relationship Id="rId12" Type="http://schemas.openxmlformats.org/officeDocument/2006/relationships/image" Target="../media/image120.gif"/><Relationship Id="rId2" Type="http://schemas.openxmlformats.org/officeDocument/2006/relationships/image" Target="../media/image103.emf"/><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9.jpeg"/><Relationship Id="rId5" Type="http://schemas.openxmlformats.org/officeDocument/2006/relationships/image" Target="../media/image106.png"/><Relationship Id="rId10" Type="http://schemas.openxmlformats.org/officeDocument/2006/relationships/image" Target="../media/image118.gif"/><Relationship Id="rId4" Type="http://schemas.openxmlformats.org/officeDocument/2006/relationships/image" Target="../media/image105.png"/><Relationship Id="rId9" Type="http://schemas.openxmlformats.org/officeDocument/2006/relationships/image" Target="../media/image115.png"/></Relationships>
</file>

<file path=ppt/slides/_rels/slide2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19.xml"/><Relationship Id="rId6" Type="http://schemas.openxmlformats.org/officeDocument/2006/relationships/image" Target="../media/image125.wmf"/><Relationship Id="rId5" Type="http://schemas.openxmlformats.org/officeDocument/2006/relationships/image" Target="../media/image124.jpeg"/><Relationship Id="rId4" Type="http://schemas.openxmlformats.org/officeDocument/2006/relationships/image" Target="../media/image123.png"/></Relationships>
</file>

<file path=ppt/slides/_rels/slide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image" Target="../media/image14.jpeg"/><Relationship Id="rId12"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5.png"/><Relationship Id="rId7" Type="http://schemas.openxmlformats.org/officeDocument/2006/relationships/image" Target="../media/image117.emf"/><Relationship Id="rId12" Type="http://schemas.openxmlformats.org/officeDocument/2006/relationships/image" Target="../media/image141.jpeg"/><Relationship Id="rId17" Type="http://schemas.openxmlformats.org/officeDocument/2006/relationships/image" Target="../media/image146.jpeg"/><Relationship Id="rId2" Type="http://schemas.openxmlformats.org/officeDocument/2006/relationships/image" Target="../media/image134.emf"/><Relationship Id="rId16"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36.emf"/><Relationship Id="rId11" Type="http://schemas.openxmlformats.org/officeDocument/2006/relationships/image" Target="../media/image140.png"/><Relationship Id="rId5" Type="http://schemas.openxmlformats.org/officeDocument/2006/relationships/image" Target="../media/image116.emf"/><Relationship Id="rId15" Type="http://schemas.openxmlformats.org/officeDocument/2006/relationships/image" Target="../media/image144.jpeg"/><Relationship Id="rId10" Type="http://schemas.openxmlformats.org/officeDocument/2006/relationships/image" Target="../media/image139.png"/><Relationship Id="rId4" Type="http://schemas.openxmlformats.org/officeDocument/2006/relationships/image" Target="../media/image115.png"/><Relationship Id="rId9" Type="http://schemas.openxmlformats.org/officeDocument/2006/relationships/image" Target="../media/image138.png"/><Relationship Id="rId14" Type="http://schemas.openxmlformats.org/officeDocument/2006/relationships/image" Target="../media/image1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5.gif"/><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gif"/><Relationship Id="rId7" Type="http://schemas.openxmlformats.org/officeDocument/2006/relationships/image" Target="../media/image24.gif"/><Relationship Id="rId12" Type="http://schemas.openxmlformats.org/officeDocument/2006/relationships/image" Target="../media/image29.gif"/><Relationship Id="rId17" Type="http://schemas.openxmlformats.org/officeDocument/2006/relationships/image" Target="../media/image34.png"/><Relationship Id="rId25" Type="http://schemas.openxmlformats.org/officeDocument/2006/relationships/image" Target="../media/image42.emf"/><Relationship Id="rId33" Type="http://schemas.openxmlformats.org/officeDocument/2006/relationships/image" Target="../media/image50.png"/><Relationship Id="rId38" Type="http://schemas.openxmlformats.org/officeDocument/2006/relationships/image" Target="../media/image55.jpeg"/><Relationship Id="rId2" Type="http://schemas.openxmlformats.org/officeDocument/2006/relationships/notesSlide" Target="../notesSlides/notesSlide3.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image" Target="../media/image23.gif"/><Relationship Id="rId11" Type="http://schemas.openxmlformats.org/officeDocument/2006/relationships/image" Target="../media/image28.gif"/><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gif"/><Relationship Id="rId5" Type="http://schemas.openxmlformats.org/officeDocument/2006/relationships/image" Target="../media/image22.gif"/><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jpeg"/><Relationship Id="rId36" Type="http://schemas.openxmlformats.org/officeDocument/2006/relationships/image" Target="../media/image53.png"/><Relationship Id="rId10" Type="http://schemas.openxmlformats.org/officeDocument/2006/relationships/image" Target="../media/image27.gif"/><Relationship Id="rId19" Type="http://schemas.openxmlformats.org/officeDocument/2006/relationships/image" Target="../media/image36.jpe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gif"/><Relationship Id="rId14" Type="http://schemas.openxmlformats.org/officeDocument/2006/relationships/image" Target="../media/image31.png"/><Relationship Id="rId22" Type="http://schemas.openxmlformats.org/officeDocument/2006/relationships/image" Target="../media/image39.emf"/><Relationship Id="rId27" Type="http://schemas.openxmlformats.org/officeDocument/2006/relationships/image" Target="../media/image44.jpeg"/><Relationship Id="rId30" Type="http://schemas.openxmlformats.org/officeDocument/2006/relationships/image" Target="../media/image47.png"/><Relationship Id="rId35" Type="http://schemas.openxmlformats.org/officeDocument/2006/relationships/image" Target="../media/image52.jpeg"/><Relationship Id="rId43" Type="http://schemas.openxmlformats.org/officeDocument/2006/relationships/image" Target="../media/image60.jpeg"/></Relationships>
</file>

<file path=ppt/slides/_rels/slide7.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Community_source" TargetMode="External"/><Relationship Id="rId2" Type="http://schemas.openxmlformats.org/officeDocument/2006/relationships/hyperlink" Target="http://www.opensource.org/docs/definition.php"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r>
              <a:rPr lang="en-US"/>
              <a:t>Slide </a:t>
            </a:r>
            <a:fld id="{E930BCED-1C0E-411E-A67F-AD264A3C2526}" type="slidenum">
              <a:rPr lang="en-US"/>
              <a:pPr/>
              <a:t>1</a:t>
            </a:fld>
            <a:r>
              <a:rPr lang="en-US"/>
              <a:t>	</a:t>
            </a:r>
          </a:p>
        </p:txBody>
      </p:sp>
      <p:sp>
        <p:nvSpPr>
          <p:cNvPr id="3075" name="Rectangle 3"/>
          <p:cNvSpPr>
            <a:spLocks noChangeArrowheads="1"/>
          </p:cNvSpPr>
          <p:nvPr/>
        </p:nvSpPr>
        <p:spPr bwMode="auto">
          <a:xfrm>
            <a:off x="295275" y="939800"/>
            <a:ext cx="8715375" cy="627063"/>
          </a:xfrm>
          <a:prstGeom prst="rect">
            <a:avLst/>
          </a:prstGeom>
          <a:noFill/>
          <a:ln w="9525">
            <a:noFill/>
            <a:miter lim="800000"/>
            <a:headEnd/>
            <a:tailEnd/>
          </a:ln>
        </p:spPr>
        <p:txBody>
          <a:bodyPr anchor="ctr"/>
          <a:lstStyle/>
          <a:p>
            <a:pPr algn="r">
              <a:spcBef>
                <a:spcPct val="10000"/>
              </a:spcBef>
              <a:spcAft>
                <a:spcPct val="10000"/>
              </a:spcAft>
              <a:defRPr/>
            </a:pPr>
            <a:r>
              <a:rPr lang="en-US" sz="2000" i="1" dirty="0">
                <a:solidFill>
                  <a:schemeClr val="bg1">
                    <a:lumMod val="50000"/>
                  </a:schemeClr>
                </a:solidFill>
                <a:latin typeface="Arial Black" pitchFamily="34" charset="0"/>
              </a:rPr>
              <a:t>Solutions for Performance Driven Companies</a:t>
            </a:r>
            <a:endParaRPr lang="en-US" sz="1600" i="1" dirty="0">
              <a:solidFill>
                <a:schemeClr val="bg1">
                  <a:lumMod val="50000"/>
                </a:schemeClr>
              </a:solidFill>
              <a:latin typeface="Arial Black" pitchFamily="34" charset="0"/>
            </a:endParaRPr>
          </a:p>
        </p:txBody>
      </p:sp>
      <p:sp>
        <p:nvSpPr>
          <p:cNvPr id="189443" name="Rectangle 4"/>
          <p:cNvSpPr>
            <a:spLocks noChangeArrowheads="1"/>
          </p:cNvSpPr>
          <p:nvPr/>
        </p:nvSpPr>
        <p:spPr bwMode="auto">
          <a:xfrm>
            <a:off x="6880225" y="4933950"/>
            <a:ext cx="2263775" cy="1712913"/>
          </a:xfrm>
          <a:prstGeom prst="rect">
            <a:avLst/>
          </a:prstGeom>
          <a:solidFill>
            <a:schemeClr val="bg1"/>
          </a:solidFill>
          <a:ln w="9525">
            <a:noFill/>
            <a:miter lim="800000"/>
            <a:headEnd/>
            <a:tailEnd/>
          </a:ln>
        </p:spPr>
        <p:txBody>
          <a:bodyPr wrap="none" anchor="ctr"/>
          <a:lstStyle/>
          <a:p>
            <a:endParaRPr lang="en-US" b="1"/>
          </a:p>
        </p:txBody>
      </p:sp>
      <p:pic>
        <p:nvPicPr>
          <p:cNvPr id="189445" name="Widget2889" descr="40008654"/>
          <p:cNvPicPr>
            <a:picLocks noChangeAspect="1" noChangeArrowheads="1"/>
          </p:cNvPicPr>
          <p:nvPr/>
        </p:nvPicPr>
        <p:blipFill>
          <a:blip r:embed="rId3" cstate="print"/>
          <a:srcRect/>
          <a:stretch>
            <a:fillRect/>
          </a:stretch>
        </p:blipFill>
        <p:spPr bwMode="auto">
          <a:xfrm>
            <a:off x="8104188" y="5867400"/>
            <a:ext cx="968375" cy="768350"/>
          </a:xfrm>
          <a:prstGeom prst="rect">
            <a:avLst/>
          </a:prstGeom>
          <a:noFill/>
          <a:ln w="9525">
            <a:noFill/>
            <a:miter lim="800000"/>
            <a:headEnd/>
            <a:tailEnd/>
          </a:ln>
        </p:spPr>
      </p:pic>
      <p:pic>
        <p:nvPicPr>
          <p:cNvPr id="189446" name="Picture 15" descr="SQL_FrontRunnerStamp"/>
          <p:cNvPicPr>
            <a:picLocks noChangeAspect="1" noChangeArrowheads="1"/>
          </p:cNvPicPr>
          <p:nvPr/>
        </p:nvPicPr>
        <p:blipFill>
          <a:blip r:embed="rId4" cstate="print"/>
          <a:srcRect/>
          <a:stretch>
            <a:fillRect/>
          </a:stretch>
        </p:blipFill>
        <p:spPr bwMode="auto">
          <a:xfrm>
            <a:off x="5895975" y="5930900"/>
            <a:ext cx="982663" cy="787400"/>
          </a:xfrm>
          <a:prstGeom prst="rect">
            <a:avLst/>
          </a:prstGeom>
          <a:noFill/>
          <a:ln w="9525">
            <a:noFill/>
            <a:miter lim="800000"/>
            <a:headEnd/>
            <a:tailEnd/>
          </a:ln>
        </p:spPr>
      </p:pic>
      <p:pic>
        <p:nvPicPr>
          <p:cNvPr id="189447" name="Picture 25" descr="GoldCertified"/>
          <p:cNvPicPr>
            <a:picLocks noChangeAspect="1" noChangeArrowheads="1"/>
          </p:cNvPicPr>
          <p:nvPr/>
        </p:nvPicPr>
        <p:blipFill>
          <a:blip r:embed="rId5" cstate="print"/>
          <a:srcRect/>
          <a:stretch>
            <a:fillRect/>
          </a:stretch>
        </p:blipFill>
        <p:spPr bwMode="auto">
          <a:xfrm>
            <a:off x="6919913" y="6076950"/>
            <a:ext cx="1143000" cy="528638"/>
          </a:xfrm>
          <a:prstGeom prst="rect">
            <a:avLst/>
          </a:prstGeom>
          <a:noFill/>
          <a:ln w="9525">
            <a:noFill/>
            <a:miter lim="800000"/>
            <a:headEnd/>
            <a:tailEnd/>
          </a:ln>
        </p:spPr>
      </p:pic>
      <p:sp>
        <p:nvSpPr>
          <p:cNvPr id="189448" name="Rectangle 11"/>
          <p:cNvSpPr>
            <a:spLocks noChangeArrowheads="1"/>
          </p:cNvSpPr>
          <p:nvPr/>
        </p:nvSpPr>
        <p:spPr bwMode="auto">
          <a:xfrm>
            <a:off x="0" y="4267200"/>
            <a:ext cx="6169025" cy="174625"/>
          </a:xfrm>
          <a:prstGeom prst="rect">
            <a:avLst/>
          </a:prstGeom>
          <a:solidFill>
            <a:srgbClr val="CC0033"/>
          </a:solidFill>
          <a:ln w="9525" algn="ctr">
            <a:noFill/>
            <a:round/>
            <a:headEnd/>
            <a:tailEnd/>
          </a:ln>
        </p:spPr>
        <p:txBody>
          <a:bodyPr/>
          <a:lstStyle/>
          <a:p>
            <a:pPr marL="465138" indent="-350838">
              <a:spcBef>
                <a:spcPct val="20000"/>
              </a:spcBef>
              <a:spcAft>
                <a:spcPct val="20000"/>
              </a:spcAft>
              <a:buClr>
                <a:schemeClr val="tx2"/>
              </a:buClr>
              <a:buFont typeface="Wingdings" pitchFamily="2" charset="2"/>
              <a:buChar char="ü"/>
            </a:pPr>
            <a:endParaRPr lang="en-US" sz="2400" b="1"/>
          </a:p>
        </p:txBody>
      </p:sp>
      <p:sp>
        <p:nvSpPr>
          <p:cNvPr id="10" name="TextBox 9"/>
          <p:cNvSpPr txBox="1"/>
          <p:nvPr/>
        </p:nvSpPr>
        <p:spPr>
          <a:xfrm>
            <a:off x="682625" y="2779713"/>
            <a:ext cx="5654675" cy="1262062"/>
          </a:xfrm>
          <a:prstGeom prst="rect">
            <a:avLst/>
          </a:prstGeom>
          <a:noFill/>
        </p:spPr>
        <p:txBody>
          <a:bodyPr wrap="none">
            <a:spAutoFit/>
          </a:bodyPr>
          <a:lstStyle/>
          <a:p>
            <a:pPr>
              <a:defRPr/>
            </a:pPr>
            <a:r>
              <a:rPr lang="en-US" sz="4000" b="1" cap="small" dirty="0">
                <a:latin typeface="Calibri" pitchFamily="34" charset="0"/>
              </a:rPr>
              <a:t>Aras </a:t>
            </a:r>
            <a:r>
              <a:rPr lang="en-US" sz="4000" b="1" cap="small" dirty="0" smtClean="0">
                <a:latin typeface="Calibri" pitchFamily="34" charset="0"/>
              </a:rPr>
              <a:t>Innovator</a:t>
            </a:r>
            <a:endParaRPr lang="en-US" sz="4000" b="1" cap="small" dirty="0">
              <a:latin typeface="Calibri" pitchFamily="34" charset="0"/>
            </a:endParaRPr>
          </a:p>
          <a:p>
            <a:pPr>
              <a:defRPr/>
            </a:pPr>
            <a:r>
              <a:rPr lang="en-US" sz="3600" b="1" cap="small" dirty="0">
                <a:latin typeface="Calibri" pitchFamily="34" charset="0"/>
              </a:rPr>
              <a:t>enterprise PLM solution suite</a:t>
            </a:r>
          </a:p>
        </p:txBody>
      </p:sp>
      <p:pic>
        <p:nvPicPr>
          <p:cNvPr id="189450" name="Picture 14" descr="SQLcert_300.png"/>
          <p:cNvPicPr>
            <a:picLocks noChangeAspect="1"/>
          </p:cNvPicPr>
          <p:nvPr/>
        </p:nvPicPr>
        <p:blipFill>
          <a:blip r:embed="rId6" cstate="print"/>
          <a:srcRect/>
          <a:stretch>
            <a:fillRect/>
          </a:stretch>
        </p:blipFill>
        <p:spPr bwMode="auto">
          <a:xfrm>
            <a:off x="984250" y="5486400"/>
            <a:ext cx="731838" cy="1068388"/>
          </a:xfrm>
          <a:prstGeom prst="rect">
            <a:avLst/>
          </a:prstGeom>
          <a:noFill/>
          <a:ln w="9525">
            <a:noFill/>
            <a:miter lim="800000"/>
            <a:headEnd/>
            <a:tailEnd/>
          </a:ln>
        </p:spPr>
      </p:pic>
      <p:pic>
        <p:nvPicPr>
          <p:cNvPr id="189451" name="Picture 15" descr="WScert_300.png"/>
          <p:cNvPicPr>
            <a:picLocks noChangeAspect="1"/>
          </p:cNvPicPr>
          <p:nvPr/>
        </p:nvPicPr>
        <p:blipFill>
          <a:blip r:embed="rId7" cstate="print"/>
          <a:srcRect/>
          <a:stretch>
            <a:fillRect/>
          </a:stretch>
        </p:blipFill>
        <p:spPr bwMode="auto">
          <a:xfrm>
            <a:off x="188913" y="5472113"/>
            <a:ext cx="731837" cy="1068387"/>
          </a:xfrm>
          <a:prstGeom prst="rect">
            <a:avLst/>
          </a:prstGeom>
          <a:noFill/>
          <a:ln w="9525">
            <a:noFill/>
            <a:miter lim="800000"/>
            <a:headEnd/>
            <a:tailEnd/>
          </a:ln>
        </p:spPr>
      </p:pic>
      <p:pic>
        <p:nvPicPr>
          <p:cNvPr id="189452" name="Picture 16" descr="vistacert_300.png"/>
          <p:cNvPicPr>
            <a:picLocks noChangeAspect="1"/>
          </p:cNvPicPr>
          <p:nvPr/>
        </p:nvPicPr>
        <p:blipFill>
          <a:blip r:embed="rId8" cstate="print"/>
          <a:srcRect/>
          <a:stretch>
            <a:fillRect/>
          </a:stretch>
        </p:blipFill>
        <p:spPr bwMode="auto">
          <a:xfrm>
            <a:off x="1778000" y="5486400"/>
            <a:ext cx="735013" cy="1068388"/>
          </a:xfrm>
          <a:prstGeom prst="rect">
            <a:avLst/>
          </a:prstGeom>
          <a:noFill/>
          <a:ln w="9525">
            <a:noFill/>
            <a:miter lim="800000"/>
            <a:headEnd/>
            <a:tailEnd/>
          </a:ln>
        </p:spPr>
      </p:pic>
      <p:grpSp>
        <p:nvGrpSpPr>
          <p:cNvPr id="189453" name="Group 17"/>
          <p:cNvGrpSpPr>
            <a:grpSpLocks/>
          </p:cNvGrpSpPr>
          <p:nvPr/>
        </p:nvGrpSpPr>
        <p:grpSpPr bwMode="auto">
          <a:xfrm>
            <a:off x="2563813" y="5491163"/>
            <a:ext cx="1403350" cy="1068387"/>
            <a:chOff x="2563588" y="5491163"/>
            <a:chExt cx="1403576" cy="1068388"/>
          </a:xfrm>
        </p:grpSpPr>
        <p:pic>
          <p:nvPicPr>
            <p:cNvPr id="189454" name="Picture 16" descr="vistacert_300.png"/>
            <p:cNvPicPr>
              <a:picLocks noChangeAspect="1"/>
            </p:cNvPicPr>
            <p:nvPr/>
          </p:nvPicPr>
          <p:blipFill>
            <a:blip r:embed="rId9" cstate="print"/>
            <a:srcRect/>
            <a:stretch>
              <a:fillRect/>
            </a:stretch>
          </p:blipFill>
          <p:spPr bwMode="auto">
            <a:xfrm>
              <a:off x="2563588" y="5491163"/>
              <a:ext cx="1403576" cy="1068388"/>
            </a:xfrm>
            <a:prstGeom prst="rect">
              <a:avLst/>
            </a:prstGeom>
            <a:noFill/>
            <a:ln w="9525">
              <a:noFill/>
              <a:miter lim="800000"/>
              <a:headEnd/>
              <a:tailEnd/>
            </a:ln>
          </p:spPr>
        </p:pic>
        <p:pic>
          <p:nvPicPr>
            <p:cNvPr id="189455" name="Picture 14" descr="Start-IT-MostAdvanced"/>
            <p:cNvPicPr>
              <a:picLocks noChangeAspect="1" noChangeArrowheads="1"/>
            </p:cNvPicPr>
            <p:nvPr/>
          </p:nvPicPr>
          <p:blipFill>
            <a:blip r:embed="rId10" cstate="print"/>
            <a:srcRect l="2583" t="4794" r="4393" b="4504"/>
            <a:stretch>
              <a:fillRect/>
            </a:stretch>
          </p:blipFill>
          <p:spPr bwMode="auto">
            <a:xfrm>
              <a:off x="2648632" y="5527676"/>
              <a:ext cx="1233488" cy="995363"/>
            </a:xfrm>
            <a:prstGeom prst="rect">
              <a:avLst/>
            </a:prstGeom>
            <a:noFill/>
            <a:ln w="9525">
              <a:noFill/>
              <a:miter lim="800000"/>
              <a:headEnd/>
              <a:tailEnd/>
            </a:ln>
          </p:spPr>
        </p:pic>
      </p:grpSp>
      <p:sp>
        <p:nvSpPr>
          <p:cNvPr id="189456" name="Rectangle 20"/>
          <p:cNvSpPr>
            <a:spLocks noChangeArrowheads="1"/>
          </p:cNvSpPr>
          <p:nvPr/>
        </p:nvSpPr>
        <p:spPr bwMode="auto">
          <a:xfrm>
            <a:off x="0" y="4397375"/>
            <a:ext cx="6169025" cy="95250"/>
          </a:xfrm>
          <a:prstGeom prst="rect">
            <a:avLst/>
          </a:prstGeom>
          <a:solidFill>
            <a:srgbClr val="FFC000"/>
          </a:solidFill>
          <a:ln w="9525" algn="ctr">
            <a:noFill/>
            <a:round/>
            <a:headEnd/>
            <a:tailEnd/>
          </a:ln>
        </p:spPr>
        <p:txBody>
          <a:bodyPr/>
          <a:lstStyle/>
          <a:p>
            <a:pPr marL="465138" indent="-350838">
              <a:spcBef>
                <a:spcPct val="20000"/>
              </a:spcBef>
              <a:spcAft>
                <a:spcPct val="20000"/>
              </a:spcAft>
              <a:buClr>
                <a:schemeClr val="tx2"/>
              </a:buClr>
              <a:buFont typeface="Wingdings" pitchFamily="2" charset="2"/>
              <a:buChar char="ü"/>
            </a:pPr>
            <a:endParaRPr lang="en-US" sz="2400" b="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bwMode="auto">
          <a:xfrm>
            <a:off x="1973943" y="1320800"/>
            <a:ext cx="6995886" cy="3889829"/>
          </a:xfrm>
          <a:prstGeom prst="roundRect">
            <a:avLst>
              <a:gd name="adj" fmla="val 6592"/>
            </a:avLst>
          </a:prstGeom>
          <a:solidFill>
            <a:schemeClr val="accent1">
              <a:alpha val="50000"/>
            </a:schemeClr>
          </a:solidFill>
          <a:ln w="9525" cap="flat" cmpd="sng" algn="ctr">
            <a:solidFill>
              <a:schemeClr val="bg1">
                <a:lumMod val="50000"/>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 name="Rectangle 2"/>
          <p:cNvSpPr/>
          <p:nvPr/>
        </p:nvSpPr>
        <p:spPr>
          <a:xfrm>
            <a:off x="2234780" y="1810657"/>
            <a:ext cx="4038600" cy="1905000"/>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Open Source Solutions</a:t>
            </a:r>
            <a:endParaRPr lang="en-US" dirty="0">
              <a:solidFill>
                <a:schemeClr val="tx1"/>
              </a:solidFill>
              <a:latin typeface="Calibri" pitchFamily="34" charset="0"/>
            </a:endParaRPr>
          </a:p>
        </p:txBody>
      </p:sp>
      <p:sp>
        <p:nvSpPr>
          <p:cNvPr id="4" name="Rectangle 3"/>
          <p:cNvSpPr/>
          <p:nvPr/>
        </p:nvSpPr>
        <p:spPr>
          <a:xfrm>
            <a:off x="2220266" y="3810000"/>
            <a:ext cx="4038600" cy="533400"/>
          </a:xfrm>
          <a:prstGeom prst="rect">
            <a:avLst/>
          </a:prstGeom>
          <a:solidFill>
            <a:srgbClr val="FF99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Community Source Framework</a:t>
            </a:r>
            <a:endParaRPr lang="en-US" dirty="0">
              <a:solidFill>
                <a:schemeClr val="tx1"/>
              </a:solidFill>
              <a:latin typeface="Calibri" pitchFamily="34" charset="0"/>
            </a:endParaRPr>
          </a:p>
        </p:txBody>
      </p:sp>
      <p:sp>
        <p:nvSpPr>
          <p:cNvPr id="5" name="Rectangle 4"/>
          <p:cNvSpPr/>
          <p:nvPr/>
        </p:nvSpPr>
        <p:spPr>
          <a:xfrm>
            <a:off x="2220266" y="4466772"/>
            <a:ext cx="4038600" cy="533400"/>
          </a:xfrm>
          <a:prstGeom prst="rect">
            <a:avLst/>
          </a:prstGeom>
          <a:solidFill>
            <a:srgbClr val="FF66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Standard Commercial Platforms</a:t>
            </a:r>
            <a:endParaRPr lang="en-US" dirty="0">
              <a:solidFill>
                <a:schemeClr val="tx1"/>
              </a:solidFill>
              <a:latin typeface="Calibri" pitchFamily="34" charset="0"/>
            </a:endParaRPr>
          </a:p>
        </p:txBody>
      </p:sp>
      <p:sp>
        <p:nvSpPr>
          <p:cNvPr id="2" name="Title 1"/>
          <p:cNvSpPr>
            <a:spLocks noGrp="1"/>
          </p:cNvSpPr>
          <p:nvPr>
            <p:ph type="title"/>
          </p:nvPr>
        </p:nvSpPr>
        <p:spPr>
          <a:xfrm>
            <a:off x="0" y="0"/>
            <a:ext cx="8686800" cy="990600"/>
          </a:xfrm>
        </p:spPr>
        <p:txBody>
          <a:bodyPr>
            <a:noAutofit/>
          </a:bodyPr>
          <a:lstStyle/>
          <a:p>
            <a:r>
              <a:rPr lang="en-US" sz="3600" b="1" dirty="0" smtClean="0">
                <a:solidFill>
                  <a:schemeClr val="tx1"/>
                </a:solidFill>
                <a:latin typeface="Calibri" pitchFamily="34" charset="0"/>
              </a:rPr>
              <a:t>What is</a:t>
            </a:r>
            <a:br>
              <a:rPr lang="en-US" sz="3600" b="1" dirty="0" smtClean="0">
                <a:solidFill>
                  <a:schemeClr val="tx1"/>
                </a:solidFill>
                <a:latin typeface="Calibri" pitchFamily="34" charset="0"/>
              </a:rPr>
            </a:br>
            <a:r>
              <a:rPr lang="en-US" sz="3600" b="1" dirty="0" smtClean="0">
                <a:solidFill>
                  <a:schemeClr val="tx1"/>
                </a:solidFill>
                <a:latin typeface="Calibri" pitchFamily="34" charset="0"/>
              </a:rPr>
              <a:t>Enterprise Open Source?</a:t>
            </a:r>
            <a:endParaRPr lang="en-US" sz="3600" b="1" dirty="0">
              <a:solidFill>
                <a:schemeClr val="tx1"/>
              </a:solidFill>
              <a:latin typeface="Calibri" pitchFamily="34" charset="0"/>
            </a:endParaRPr>
          </a:p>
        </p:txBody>
      </p:sp>
      <p:sp>
        <p:nvSpPr>
          <p:cNvPr id="6" name="TextBox 5"/>
          <p:cNvSpPr txBox="1"/>
          <p:nvPr/>
        </p:nvSpPr>
        <p:spPr>
          <a:xfrm>
            <a:off x="2414365" y="1317168"/>
            <a:ext cx="3190489" cy="461665"/>
          </a:xfrm>
          <a:prstGeom prst="rect">
            <a:avLst/>
          </a:prstGeom>
          <a:noFill/>
        </p:spPr>
        <p:txBody>
          <a:bodyPr wrap="none" rtlCol="0">
            <a:spAutoFit/>
          </a:bodyPr>
          <a:lstStyle/>
          <a:p>
            <a:r>
              <a:rPr lang="en-US" sz="2400" b="1" dirty="0" smtClean="0">
                <a:latin typeface="Calibri" pitchFamily="34" charset="0"/>
              </a:rPr>
              <a:t>Enterprise Open Source</a:t>
            </a:r>
            <a:endParaRPr lang="en-US" sz="2400" b="1" dirty="0">
              <a:latin typeface="Calibri" pitchFamily="34" charset="0"/>
            </a:endParaRPr>
          </a:p>
        </p:txBody>
      </p:sp>
      <p:sp>
        <p:nvSpPr>
          <p:cNvPr id="7" name="TextBox 6"/>
          <p:cNvSpPr txBox="1"/>
          <p:nvPr/>
        </p:nvSpPr>
        <p:spPr>
          <a:xfrm>
            <a:off x="6335066" y="2057400"/>
            <a:ext cx="1596143" cy="1015663"/>
          </a:xfrm>
          <a:prstGeom prst="rect">
            <a:avLst/>
          </a:prstGeom>
          <a:noFill/>
        </p:spPr>
        <p:txBody>
          <a:bodyPr wrap="none" rtlCol="0">
            <a:spAutoFit/>
          </a:bodyPr>
          <a:lstStyle/>
          <a:p>
            <a:r>
              <a:rPr lang="en-US" sz="2000" dirty="0" smtClean="0">
                <a:latin typeface="Calibri" pitchFamily="34" charset="0"/>
              </a:rPr>
              <a:t>Flexible</a:t>
            </a:r>
          </a:p>
          <a:p>
            <a:r>
              <a:rPr lang="en-US" sz="2000" dirty="0" smtClean="0">
                <a:latin typeface="Calibri" pitchFamily="34" charset="0"/>
              </a:rPr>
              <a:t>Extendable</a:t>
            </a:r>
          </a:p>
          <a:p>
            <a:r>
              <a:rPr lang="en-US" sz="2000" dirty="0" smtClean="0">
                <a:latin typeface="Calibri" pitchFamily="34" charset="0"/>
              </a:rPr>
              <a:t>Collaborative</a:t>
            </a:r>
          </a:p>
        </p:txBody>
      </p:sp>
      <p:sp>
        <p:nvSpPr>
          <p:cNvPr id="13" name="TextBox 12"/>
          <p:cNvSpPr txBox="1"/>
          <p:nvPr/>
        </p:nvSpPr>
        <p:spPr>
          <a:xfrm>
            <a:off x="6335066" y="3806370"/>
            <a:ext cx="2025683" cy="400110"/>
          </a:xfrm>
          <a:prstGeom prst="rect">
            <a:avLst/>
          </a:prstGeom>
          <a:noFill/>
        </p:spPr>
        <p:txBody>
          <a:bodyPr wrap="none" rtlCol="0">
            <a:spAutoFit/>
          </a:bodyPr>
          <a:lstStyle/>
          <a:p>
            <a:r>
              <a:rPr lang="en-US" sz="2000" dirty="0" smtClean="0">
                <a:latin typeface="Calibri" pitchFamily="34" charset="0"/>
              </a:rPr>
              <a:t>Secure, Managed</a:t>
            </a:r>
          </a:p>
        </p:txBody>
      </p:sp>
      <p:sp>
        <p:nvSpPr>
          <p:cNvPr id="14" name="TextBox 13"/>
          <p:cNvSpPr txBox="1"/>
          <p:nvPr/>
        </p:nvSpPr>
        <p:spPr>
          <a:xfrm>
            <a:off x="6335066" y="4495800"/>
            <a:ext cx="2034660" cy="400110"/>
          </a:xfrm>
          <a:prstGeom prst="rect">
            <a:avLst/>
          </a:prstGeom>
          <a:noFill/>
        </p:spPr>
        <p:txBody>
          <a:bodyPr wrap="none" rtlCol="0">
            <a:spAutoFit/>
          </a:bodyPr>
          <a:lstStyle/>
          <a:p>
            <a:r>
              <a:rPr lang="en-US" sz="2000" dirty="0" smtClean="0">
                <a:latin typeface="Calibri" pitchFamily="34" charset="0"/>
              </a:rPr>
              <a:t>Proven, Qualified</a:t>
            </a:r>
          </a:p>
        </p:txBody>
      </p:sp>
      <p:sp>
        <p:nvSpPr>
          <p:cNvPr id="15" name="TextBox 14"/>
          <p:cNvSpPr txBox="1"/>
          <p:nvPr/>
        </p:nvSpPr>
        <p:spPr>
          <a:xfrm>
            <a:off x="6324600" y="3124200"/>
            <a:ext cx="2415918" cy="276999"/>
          </a:xfrm>
          <a:prstGeom prst="rect">
            <a:avLst/>
          </a:prstGeom>
          <a:noFill/>
        </p:spPr>
        <p:txBody>
          <a:bodyPr wrap="none" rtlCol="0">
            <a:spAutoFit/>
          </a:bodyPr>
          <a:lstStyle/>
          <a:p>
            <a:r>
              <a:rPr lang="en-US" sz="1200" dirty="0" smtClean="0">
                <a:latin typeface="Calibri" pitchFamily="34" charset="0"/>
              </a:rPr>
              <a:t>Source freely available to Everyone</a:t>
            </a:r>
            <a:endParaRPr lang="en-US" sz="1200" dirty="0">
              <a:latin typeface="Calibri" pitchFamily="34" charset="0"/>
            </a:endParaRPr>
          </a:p>
        </p:txBody>
      </p:sp>
      <p:sp>
        <p:nvSpPr>
          <p:cNvPr id="16" name="TextBox 15"/>
          <p:cNvSpPr txBox="1"/>
          <p:nvPr/>
        </p:nvSpPr>
        <p:spPr>
          <a:xfrm>
            <a:off x="6324600" y="4114800"/>
            <a:ext cx="2156873" cy="276999"/>
          </a:xfrm>
          <a:prstGeom prst="rect">
            <a:avLst/>
          </a:prstGeom>
          <a:noFill/>
        </p:spPr>
        <p:txBody>
          <a:bodyPr wrap="none" rtlCol="0">
            <a:spAutoFit/>
          </a:bodyPr>
          <a:lstStyle/>
          <a:p>
            <a:r>
              <a:rPr lang="en-US" sz="1200" dirty="0" smtClean="0">
                <a:latin typeface="Calibri" pitchFamily="34" charset="0"/>
              </a:rPr>
              <a:t>Source available to Subscribers</a:t>
            </a:r>
            <a:endParaRPr lang="en-US" sz="1200" dirty="0">
              <a:latin typeface="Calibri" pitchFamily="34" charset="0"/>
            </a:endParaRPr>
          </a:p>
        </p:txBody>
      </p:sp>
      <p:sp>
        <p:nvSpPr>
          <p:cNvPr id="27" name="Rectangle 26"/>
          <p:cNvSpPr/>
          <p:nvPr/>
        </p:nvSpPr>
        <p:spPr bwMode="auto">
          <a:xfrm>
            <a:off x="360869" y="5965371"/>
            <a:ext cx="7707086" cy="667658"/>
          </a:xfrm>
          <a:prstGeom prst="rect">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9" name="TextBox 28"/>
          <p:cNvSpPr txBox="1"/>
          <p:nvPr/>
        </p:nvSpPr>
        <p:spPr>
          <a:xfrm>
            <a:off x="382371" y="5987143"/>
            <a:ext cx="7664086" cy="877163"/>
          </a:xfrm>
          <a:prstGeom prst="rect">
            <a:avLst/>
          </a:prstGeom>
          <a:noFill/>
        </p:spPr>
        <p:txBody>
          <a:bodyPr wrap="none" rtlCol="0">
            <a:spAutoFit/>
          </a:bodyPr>
          <a:lstStyle/>
          <a:p>
            <a:pPr algn="ctr">
              <a:spcBef>
                <a:spcPts val="600"/>
              </a:spcBef>
            </a:pPr>
            <a:r>
              <a:rPr lang="en-US" sz="1600" dirty="0" smtClean="0">
                <a:latin typeface="Calibri" pitchFamily="34" charset="0"/>
              </a:rPr>
              <a:t>Enterprise Open Source format can use ANY commercial platform (or be multi-platform)</a:t>
            </a:r>
          </a:p>
          <a:p>
            <a:pPr algn="ctr">
              <a:spcBef>
                <a:spcPts val="600"/>
              </a:spcBef>
            </a:pPr>
            <a:r>
              <a:rPr lang="en-US" sz="1600" dirty="0" smtClean="0">
                <a:latin typeface="Calibri" pitchFamily="34" charset="0"/>
              </a:rPr>
              <a:t>Oracle, IBM, Red Hat, Microsoft, etc. – Aras is enabled on Microsoft</a:t>
            </a:r>
          </a:p>
          <a:p>
            <a:pPr algn="ctr"/>
            <a:endParaRPr lang="en-US" sz="1400" b="0" dirty="0" smtClean="0">
              <a:latin typeface="+mn-lt"/>
            </a:endParaRPr>
          </a:p>
        </p:txBody>
      </p:sp>
      <p:sp>
        <p:nvSpPr>
          <p:cNvPr id="26" name="Trapezoid 25"/>
          <p:cNvSpPr/>
          <p:nvPr/>
        </p:nvSpPr>
        <p:spPr bwMode="auto">
          <a:xfrm>
            <a:off x="377372" y="5036458"/>
            <a:ext cx="7707085" cy="899886"/>
          </a:xfrm>
          <a:prstGeom prst="trapezoid">
            <a:avLst>
              <a:gd name="adj" fmla="val 203465"/>
            </a:avLst>
          </a:prstGeom>
          <a:solidFill>
            <a:srgbClr val="FF6600">
              <a:alpha val="7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30" name="Picture 1" descr="C:\Users\burleyk.REDMOND\Documents\My Documents\Groove\CorePM\Events\WPC\2009\Jzander\WS08-R2_h_rgb_r.png"/>
          <p:cNvPicPr>
            <a:picLocks noChangeAspect="1" noChangeArrowheads="1"/>
          </p:cNvPicPr>
          <p:nvPr/>
        </p:nvPicPr>
        <p:blipFill>
          <a:blip r:embed="rId2" cstate="print"/>
          <a:srcRect/>
          <a:stretch>
            <a:fillRect/>
          </a:stretch>
        </p:blipFill>
        <p:spPr bwMode="auto">
          <a:xfrm>
            <a:off x="2117498" y="5086862"/>
            <a:ext cx="2595221" cy="356494"/>
          </a:xfrm>
          <a:prstGeom prst="rect">
            <a:avLst/>
          </a:prstGeom>
          <a:noFill/>
        </p:spPr>
      </p:pic>
      <p:pic>
        <p:nvPicPr>
          <p:cNvPr id="31" name="Picture 2" descr="C:\Presentations Documents\Software\DVD Art\DVD_ART36\Logos\SQL Server 2008 R2\sql server 2008 r2 h rev.png"/>
          <p:cNvPicPr>
            <a:picLocks noChangeAspect="1" noChangeArrowheads="1"/>
          </p:cNvPicPr>
          <p:nvPr/>
        </p:nvPicPr>
        <p:blipFill>
          <a:blip r:embed="rId3" cstate="print"/>
          <a:srcRect/>
          <a:stretch>
            <a:fillRect/>
          </a:stretch>
        </p:blipFill>
        <p:spPr bwMode="auto">
          <a:xfrm>
            <a:off x="2527784" y="5481463"/>
            <a:ext cx="1855529" cy="365172"/>
          </a:xfrm>
          <a:prstGeom prst="rect">
            <a:avLst/>
          </a:prstGeom>
          <a:noFill/>
        </p:spPr>
      </p:pic>
      <p:pic>
        <p:nvPicPr>
          <p:cNvPr id="32" name="Picture 2" descr="C:\Users\burleyk.REDMOND\Documents\My Documents\Groove\CorePM\Events\WPC\2009\Jzander\Windows7-Enterprise_h_rgb_r.png"/>
          <p:cNvPicPr>
            <a:picLocks noChangeAspect="1" noChangeArrowheads="1"/>
          </p:cNvPicPr>
          <p:nvPr/>
        </p:nvPicPr>
        <p:blipFill>
          <a:blip r:embed="rId4" cstate="print"/>
          <a:srcRect b="39325"/>
          <a:stretch>
            <a:fillRect/>
          </a:stretch>
        </p:blipFill>
        <p:spPr bwMode="auto">
          <a:xfrm>
            <a:off x="4806268" y="5161366"/>
            <a:ext cx="1550988" cy="296434"/>
          </a:xfrm>
          <a:prstGeom prst="rect">
            <a:avLst/>
          </a:prstGeom>
          <a:noFill/>
        </p:spPr>
      </p:pic>
      <p:pic>
        <p:nvPicPr>
          <p:cNvPr id="33" name="Picture 10" descr="\\SERVER3\InternalBin\Resource DVD\DVD_ART36\Logos\Microsoft .NET - NET (brand)\.net rev h.png"/>
          <p:cNvPicPr>
            <a:picLocks noChangeAspect="1" noChangeArrowheads="1"/>
          </p:cNvPicPr>
          <p:nvPr/>
        </p:nvPicPr>
        <p:blipFill>
          <a:blip r:embed="rId5" cstate="print"/>
          <a:srcRect/>
          <a:stretch>
            <a:fillRect/>
          </a:stretch>
        </p:blipFill>
        <p:spPr bwMode="auto">
          <a:xfrm>
            <a:off x="1311852" y="5530537"/>
            <a:ext cx="1112032" cy="282926"/>
          </a:xfrm>
          <a:prstGeom prst="rect">
            <a:avLst/>
          </a:prstGeom>
          <a:noFill/>
        </p:spPr>
      </p:pic>
      <p:pic>
        <p:nvPicPr>
          <p:cNvPr id="34" name="Picture 9"/>
          <p:cNvPicPr>
            <a:picLocks noChangeAspect="1" noChangeArrowheads="1"/>
          </p:cNvPicPr>
          <p:nvPr/>
        </p:nvPicPr>
        <p:blipFill>
          <a:blip r:embed="rId6" cstate="print"/>
          <a:srcRect r="27334" b="1589"/>
          <a:stretch>
            <a:fillRect/>
          </a:stretch>
        </p:blipFill>
        <p:spPr bwMode="auto">
          <a:xfrm>
            <a:off x="6006530" y="5593276"/>
            <a:ext cx="1337699" cy="243197"/>
          </a:xfrm>
          <a:prstGeom prst="rect">
            <a:avLst/>
          </a:prstGeom>
          <a:noFill/>
          <a:ln>
            <a:noFill/>
          </a:ln>
        </p:spPr>
      </p:pic>
      <p:grpSp>
        <p:nvGrpSpPr>
          <p:cNvPr id="8" name="Group 43"/>
          <p:cNvGrpSpPr/>
          <p:nvPr/>
        </p:nvGrpSpPr>
        <p:grpSpPr>
          <a:xfrm>
            <a:off x="957943" y="1436913"/>
            <a:ext cx="1197427" cy="3251203"/>
            <a:chOff x="957943" y="1436913"/>
            <a:chExt cx="1197427" cy="3251203"/>
          </a:xfrm>
        </p:grpSpPr>
        <p:sp>
          <p:nvSpPr>
            <p:cNvPr id="42" name="Trapezoid 41"/>
            <p:cNvSpPr/>
            <p:nvPr/>
          </p:nvSpPr>
          <p:spPr bwMode="auto">
            <a:xfrm rot="5400000">
              <a:off x="261254" y="2794000"/>
              <a:ext cx="3251203" cy="537029"/>
            </a:xfrm>
            <a:prstGeom prst="trapezoid">
              <a:avLst>
                <a:gd name="adj" fmla="val 65541"/>
              </a:avLst>
            </a:prstGeom>
            <a:solidFill>
              <a:srgbClr val="CC00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43" name="Picture 141" descr="arasINNOVATOR_72_RGB"/>
            <p:cNvPicPr>
              <a:picLocks noChangeAspect="1" noChangeArrowheads="1"/>
            </p:cNvPicPr>
            <p:nvPr/>
          </p:nvPicPr>
          <p:blipFill>
            <a:blip r:embed="rId7" cstate="print"/>
            <a:srcRect/>
            <a:stretch>
              <a:fillRect/>
            </a:stretch>
          </p:blipFill>
          <p:spPr bwMode="auto">
            <a:xfrm rot="16200000">
              <a:off x="-377037" y="2774969"/>
              <a:ext cx="3248123" cy="578164"/>
            </a:xfrm>
            <a:prstGeom prst="rect">
              <a:avLst/>
            </a:prstGeom>
            <a:noFill/>
            <a:ln>
              <a:solidFill>
                <a:schemeClr val="bg1">
                  <a:lumMod val="50000"/>
                </a:schemeClr>
              </a:solidFill>
            </a:ln>
          </p:spPr>
        </p:pic>
      </p:grpSp>
      <p:sp>
        <p:nvSpPr>
          <p:cNvPr id="47" name="Date Placeholder 3"/>
          <p:cNvSpPr>
            <a:spLocks noGrp="1"/>
          </p:cNvSpPr>
          <p:nvPr>
            <p:ph type="dt" sz="half" idx="10"/>
          </p:nvPr>
        </p:nvSpPr>
        <p:spPr>
          <a:xfrm>
            <a:off x="3740150" y="6721475"/>
            <a:ext cx="1905000" cy="152400"/>
          </a:xfrm>
        </p:spPr>
        <p:txBody>
          <a:bodyPr/>
          <a:lstStyle/>
          <a:p>
            <a:pPr>
              <a:defRPr/>
            </a:pPr>
            <a:r>
              <a:rPr lang="en-US" dirty="0" smtClean="0"/>
              <a:t>Slide </a:t>
            </a:r>
            <a:fld id="{A0B033CE-2561-4D5F-B7D8-BAF46D3ABD76}" type="slidenum">
              <a:rPr lang="en-US" smtClean="0"/>
              <a:pPr>
                <a:defRPr/>
              </a:pPr>
              <a:t>10</a:t>
            </a:fld>
            <a:r>
              <a:rPr lang="en-US" dirty="0" smtClean="0"/>
              <a:t>	</a:t>
            </a:r>
            <a:endParaRPr lang="en-US" dirty="0"/>
          </a:p>
        </p:txBody>
      </p:sp>
      <p:pic>
        <p:nvPicPr>
          <p:cNvPr id="36" name="Picture 35" descr="ShrPt-Svr10_h_rgb_r.png"/>
          <p:cNvPicPr>
            <a:picLocks noChangeAspect="1"/>
          </p:cNvPicPr>
          <p:nvPr/>
        </p:nvPicPr>
        <p:blipFill>
          <a:blip r:embed="rId8" cstate="print"/>
          <a:srcRect r="39929"/>
          <a:stretch>
            <a:fillRect/>
          </a:stretch>
        </p:blipFill>
        <p:spPr>
          <a:xfrm>
            <a:off x="4465236" y="5491885"/>
            <a:ext cx="1442077" cy="357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solidFill>
                  <a:schemeClr val="tx1"/>
                </a:solidFill>
                <a:latin typeface="Calibri" pitchFamily="34" charset="0"/>
              </a:rPr>
              <a:t>Business Model</a:t>
            </a:r>
            <a:endParaRPr lang="en-US" sz="3600" b="1" dirty="0">
              <a:solidFill>
                <a:schemeClr val="tx1"/>
              </a:solidFill>
              <a:latin typeface="Calibri" pitchFamily="34" charset="0"/>
            </a:endParaRPr>
          </a:p>
        </p:txBody>
      </p:sp>
      <p:sp>
        <p:nvSpPr>
          <p:cNvPr id="3" name="Content Placeholder 2"/>
          <p:cNvSpPr>
            <a:spLocks noGrp="1"/>
          </p:cNvSpPr>
          <p:nvPr>
            <p:ph idx="1"/>
          </p:nvPr>
        </p:nvSpPr>
        <p:spPr>
          <a:xfrm>
            <a:off x="247650" y="990600"/>
            <a:ext cx="8437563" cy="5416551"/>
          </a:xfrm>
        </p:spPr>
        <p:txBody>
          <a:bodyPr/>
          <a:lstStyle/>
          <a:p>
            <a:pPr>
              <a:spcBef>
                <a:spcPts val="600"/>
              </a:spcBef>
              <a:spcAft>
                <a:spcPts val="600"/>
              </a:spcAft>
              <a:buNone/>
            </a:pPr>
            <a:r>
              <a:rPr lang="en-US" sz="3200" b="1" dirty="0" smtClean="0">
                <a:latin typeface="Calibri" pitchFamily="34" charset="0"/>
              </a:rPr>
              <a:t>How Aras Makes Money</a:t>
            </a:r>
          </a:p>
          <a:p>
            <a:pPr lvl="1">
              <a:spcBef>
                <a:spcPts val="600"/>
              </a:spcBef>
              <a:spcAft>
                <a:spcPts val="600"/>
              </a:spcAft>
            </a:pPr>
            <a:r>
              <a:rPr lang="en-US" sz="2000" dirty="0" smtClean="0">
                <a:latin typeface="Calibri" pitchFamily="34" charset="0"/>
              </a:rPr>
              <a:t>Subscription Model, Similar to Red Hat (NYSE: RHT)</a:t>
            </a:r>
          </a:p>
          <a:p>
            <a:pPr lvl="1">
              <a:spcBef>
                <a:spcPts val="600"/>
              </a:spcBef>
              <a:spcAft>
                <a:spcPts val="600"/>
              </a:spcAft>
            </a:pPr>
            <a:r>
              <a:rPr lang="en-US" sz="2000" dirty="0" smtClean="0">
                <a:latin typeface="Calibri" pitchFamily="34" charset="0"/>
              </a:rPr>
              <a:t>Predictable Recurring Revenues from multi-year Contracts</a:t>
            </a:r>
          </a:p>
          <a:p>
            <a:pPr lvl="1">
              <a:spcBef>
                <a:spcPts val="600"/>
              </a:spcBef>
              <a:spcAft>
                <a:spcPts val="600"/>
              </a:spcAft>
            </a:pPr>
            <a:r>
              <a:rPr lang="en-US" sz="2000" dirty="0" smtClean="0">
                <a:latin typeface="Calibri" pitchFamily="34" charset="0"/>
              </a:rPr>
              <a:t>Profitable, Scalable, Proven</a:t>
            </a:r>
          </a:p>
          <a:p>
            <a:pPr>
              <a:spcBef>
                <a:spcPts val="600"/>
              </a:spcBef>
              <a:spcAft>
                <a:spcPts val="600"/>
              </a:spcAft>
              <a:buNone/>
            </a:pPr>
            <a:r>
              <a:rPr lang="en-US" sz="3200" b="1" dirty="0" smtClean="0">
                <a:latin typeface="Calibri" pitchFamily="34" charset="0"/>
              </a:rPr>
              <a:t>Customer Benefits</a:t>
            </a:r>
          </a:p>
          <a:p>
            <a:pPr lvl="1">
              <a:spcBef>
                <a:spcPts val="600"/>
              </a:spcBef>
              <a:spcAft>
                <a:spcPts val="600"/>
              </a:spcAft>
            </a:pPr>
            <a:r>
              <a:rPr lang="en-US" sz="2000" dirty="0" smtClean="0">
                <a:latin typeface="Calibri" pitchFamily="34" charset="0"/>
              </a:rPr>
              <a:t>Subscriptions Are Completely Optional</a:t>
            </a:r>
          </a:p>
          <a:p>
            <a:pPr lvl="1">
              <a:spcBef>
                <a:spcPts val="600"/>
              </a:spcBef>
              <a:spcAft>
                <a:spcPts val="600"/>
              </a:spcAft>
            </a:pPr>
            <a:r>
              <a:rPr lang="en-US" sz="2000" dirty="0" smtClean="0">
                <a:latin typeface="Calibri" pitchFamily="34" charset="0"/>
              </a:rPr>
              <a:t>Eliminates Up-front License Capital Investment in Software Licenses</a:t>
            </a:r>
          </a:p>
          <a:p>
            <a:pPr lvl="1">
              <a:spcBef>
                <a:spcPts val="600"/>
              </a:spcBef>
              <a:spcAft>
                <a:spcPts val="600"/>
              </a:spcAft>
            </a:pPr>
            <a:r>
              <a:rPr lang="en-US" sz="2000" dirty="0" smtClean="0">
                <a:latin typeface="Calibri" pitchFamily="34" charset="0"/>
              </a:rPr>
              <a:t>Predictable Annual Fixed Costs</a:t>
            </a:r>
          </a:p>
          <a:p>
            <a:pPr lvl="1">
              <a:spcBef>
                <a:spcPts val="600"/>
              </a:spcBef>
              <a:spcAft>
                <a:spcPts val="600"/>
              </a:spcAft>
            </a:pPr>
            <a:r>
              <a:rPr lang="en-US" sz="2000" dirty="0" smtClean="0">
                <a:latin typeface="Calibri" pitchFamily="34" charset="0"/>
              </a:rPr>
              <a:t>Reduced / Balanced Risk</a:t>
            </a:r>
          </a:p>
          <a:p>
            <a:pPr lvl="1">
              <a:spcBef>
                <a:spcPts val="600"/>
              </a:spcBef>
              <a:spcAft>
                <a:spcPts val="600"/>
              </a:spcAft>
            </a:pPr>
            <a:r>
              <a:rPr lang="en-US" sz="2000" dirty="0" smtClean="0">
                <a:latin typeface="Calibri" pitchFamily="34" charset="0"/>
              </a:rPr>
              <a:t>Subscription package does not restrict user access,</a:t>
            </a:r>
            <a:br>
              <a:rPr lang="en-US" sz="2000" dirty="0" smtClean="0">
                <a:latin typeface="Calibri" pitchFamily="34" charset="0"/>
              </a:rPr>
            </a:br>
            <a:r>
              <a:rPr lang="en-US" sz="2000" dirty="0" smtClean="0">
                <a:latin typeface="Calibri" pitchFamily="34" charset="0"/>
              </a:rPr>
              <a:t>customers always get unlimited user access</a:t>
            </a:r>
          </a:p>
        </p:txBody>
      </p:sp>
      <p:sp>
        <p:nvSpPr>
          <p:cNvPr id="4" name="Date Placeholder 3"/>
          <p:cNvSpPr>
            <a:spLocks noGrp="1"/>
          </p:cNvSpPr>
          <p:nvPr>
            <p:ph type="dt" sz="half" idx="10"/>
          </p:nvPr>
        </p:nvSpPr>
        <p:spPr/>
        <p:txBody>
          <a:bodyPr/>
          <a:lstStyle/>
          <a:p>
            <a:pPr>
              <a:defRPr/>
            </a:pPr>
            <a:r>
              <a:rPr lang="en-US" smtClean="0"/>
              <a:t>Slide </a:t>
            </a:r>
            <a:fld id="{A0B033CE-2561-4D5F-B7D8-BAF46D3ABD76}" type="slidenum">
              <a:rPr lang="en-US" smtClean="0"/>
              <a:pPr>
                <a:defRPr/>
              </a:pPr>
              <a:t>11</a:t>
            </a:fld>
            <a:r>
              <a:rPr lang="en-US" smtClean="0"/>
              <a:t>	</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5440589"/>
            <a:ext cx="9144000" cy="78377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58370" name="Date Placeholder 3"/>
          <p:cNvSpPr txBox="1">
            <a:spLocks noGrp="1"/>
          </p:cNvSpPr>
          <p:nvPr/>
        </p:nvSpPr>
        <p:spPr bwMode="auto">
          <a:xfrm>
            <a:off x="4175125" y="6721475"/>
            <a:ext cx="1905000" cy="152400"/>
          </a:xfrm>
          <a:prstGeom prst="rect">
            <a:avLst/>
          </a:prstGeom>
          <a:noFill/>
          <a:ln w="9525">
            <a:noFill/>
            <a:miter lim="800000"/>
            <a:headEnd/>
            <a:tailEnd/>
          </a:ln>
        </p:spPr>
        <p:txBody>
          <a:bodyPr lIns="0" tIns="0" rIns="0" bIns="0"/>
          <a:lstStyle/>
          <a:p>
            <a:pPr>
              <a:tabLst>
                <a:tab pos="685800" algn="l"/>
              </a:tabLst>
            </a:pPr>
            <a:r>
              <a:rPr lang="en-US" sz="800" b="0">
                <a:solidFill>
                  <a:schemeClr val="bg1"/>
                </a:solidFill>
                <a:cs typeface="Arial" pitchFamily="34" charset="0"/>
              </a:rPr>
              <a:t>Slide </a:t>
            </a:r>
            <a:fld id="{7627BE35-59D3-4EF6-9075-5AC755AC630A}" type="slidenum">
              <a:rPr lang="en-US" sz="800" b="0">
                <a:solidFill>
                  <a:schemeClr val="bg1"/>
                </a:solidFill>
                <a:cs typeface="Arial" pitchFamily="34" charset="0"/>
              </a:rPr>
              <a:pPr>
                <a:tabLst>
                  <a:tab pos="685800" algn="l"/>
                </a:tabLst>
              </a:pPr>
              <a:t>12</a:t>
            </a:fld>
            <a:r>
              <a:rPr lang="en-US" sz="800" b="0">
                <a:solidFill>
                  <a:schemeClr val="bg1"/>
                </a:solidFill>
                <a:cs typeface="Arial" pitchFamily="34" charset="0"/>
              </a:rPr>
              <a:t>	</a:t>
            </a:r>
          </a:p>
        </p:txBody>
      </p:sp>
      <p:sp>
        <p:nvSpPr>
          <p:cNvPr id="58371" name="Rectangle 2"/>
          <p:cNvSpPr>
            <a:spLocks noGrp="1" noChangeArrowheads="1"/>
          </p:cNvSpPr>
          <p:nvPr>
            <p:ph type="title" idx="4294967295"/>
          </p:nvPr>
        </p:nvSpPr>
        <p:spPr>
          <a:xfrm>
            <a:off x="0" y="0"/>
            <a:ext cx="6575425" cy="1082675"/>
          </a:xfrm>
        </p:spPr>
        <p:txBody>
          <a:bodyPr/>
          <a:lstStyle/>
          <a:p>
            <a:pPr eaLnBrk="1" hangingPunct="1"/>
            <a:r>
              <a:rPr lang="en-US" sz="3600" b="1" dirty="0" smtClean="0">
                <a:solidFill>
                  <a:schemeClr val="tx1"/>
                </a:solidFill>
                <a:latin typeface="Calibri" pitchFamily="34" charset="0"/>
              </a:rPr>
              <a:t>What Subscriptions Include</a:t>
            </a:r>
          </a:p>
        </p:txBody>
      </p:sp>
      <p:sp>
        <p:nvSpPr>
          <p:cNvPr id="58372" name="Rectangle 3"/>
          <p:cNvSpPr>
            <a:spLocks noGrp="1" noChangeArrowheads="1"/>
          </p:cNvSpPr>
          <p:nvPr>
            <p:ph type="body" idx="4294967295"/>
          </p:nvPr>
        </p:nvSpPr>
        <p:spPr>
          <a:xfrm>
            <a:off x="711200" y="1901371"/>
            <a:ext cx="8288564" cy="4677229"/>
          </a:xfrm>
        </p:spPr>
        <p:txBody>
          <a:bodyPr/>
          <a:lstStyle/>
          <a:p>
            <a:pPr marL="0" indent="0" eaLnBrk="1" hangingPunct="1">
              <a:buNone/>
            </a:pPr>
            <a:r>
              <a:rPr lang="en-US" sz="2400" dirty="0" smtClean="0">
                <a:latin typeface="Calibri" pitchFamily="34" charset="0"/>
              </a:rPr>
              <a:t>Subscription Packages Include a number of benefits that are</a:t>
            </a:r>
            <a:br>
              <a:rPr lang="en-US" sz="2400" dirty="0" smtClean="0">
                <a:latin typeface="Calibri" pitchFamily="34" charset="0"/>
              </a:rPr>
            </a:br>
            <a:r>
              <a:rPr lang="en-US" sz="2400" dirty="0" smtClean="0">
                <a:latin typeface="Calibri" pitchFamily="34" charset="0"/>
              </a:rPr>
              <a:t>important for a business-critical enterprise software system</a:t>
            </a:r>
          </a:p>
          <a:p>
            <a:pPr marL="511175" lvl="1" eaLnBrk="1" hangingPunct="1">
              <a:spcBef>
                <a:spcPts val="800"/>
              </a:spcBef>
            </a:pPr>
            <a:r>
              <a:rPr lang="en-US" sz="2000" dirty="0" smtClean="0">
                <a:latin typeface="Calibri" pitchFamily="34" charset="0"/>
              </a:rPr>
              <a:t>Monthly Service Packs</a:t>
            </a:r>
          </a:p>
          <a:p>
            <a:pPr marL="911225" lvl="2">
              <a:spcBef>
                <a:spcPts val="0"/>
              </a:spcBef>
              <a:spcAft>
                <a:spcPts val="0"/>
              </a:spcAft>
            </a:pPr>
            <a:r>
              <a:rPr lang="en-US" sz="1600" dirty="0" smtClean="0">
                <a:latin typeface="Calibri" pitchFamily="34" charset="0"/>
              </a:rPr>
              <a:t>Security Updates, Hot Fixes</a:t>
            </a:r>
          </a:p>
          <a:p>
            <a:pPr marL="911225" lvl="2">
              <a:spcBef>
                <a:spcPts val="0"/>
              </a:spcBef>
              <a:spcAft>
                <a:spcPts val="0"/>
              </a:spcAft>
            </a:pPr>
            <a:r>
              <a:rPr lang="en-US" sz="1600" dirty="0" smtClean="0">
                <a:latin typeface="Calibri" pitchFamily="34" charset="0"/>
              </a:rPr>
              <a:t>New Features &amp; Capabilities</a:t>
            </a:r>
          </a:p>
          <a:p>
            <a:pPr marL="511175" lvl="1" eaLnBrk="1" hangingPunct="1">
              <a:spcBef>
                <a:spcPts val="600"/>
              </a:spcBef>
            </a:pPr>
            <a:r>
              <a:rPr lang="en-US" sz="2000" dirty="0" smtClean="0">
                <a:latin typeface="Calibri" pitchFamily="34" charset="0"/>
              </a:rPr>
              <a:t>Microsoft Certified Version</a:t>
            </a:r>
          </a:p>
          <a:p>
            <a:pPr marL="511175" lvl="1" eaLnBrk="1" hangingPunct="1">
              <a:spcBef>
                <a:spcPts val="600"/>
              </a:spcBef>
            </a:pPr>
            <a:r>
              <a:rPr lang="en-US" sz="2000" dirty="0" smtClean="0">
                <a:latin typeface="Calibri" pitchFamily="34" charset="0"/>
              </a:rPr>
              <a:t>Subscriber-only Solutions</a:t>
            </a:r>
          </a:p>
          <a:p>
            <a:pPr marL="511175" lvl="1" eaLnBrk="1" hangingPunct="1">
              <a:spcBef>
                <a:spcPts val="600"/>
              </a:spcBef>
            </a:pPr>
            <a:r>
              <a:rPr lang="en-US" sz="2000" dirty="0" smtClean="0">
                <a:latin typeface="Calibri" pitchFamily="34" charset="0"/>
              </a:rPr>
              <a:t>Live Hotline and Online Support with Unlimited Incidents</a:t>
            </a:r>
          </a:p>
          <a:p>
            <a:pPr marL="511175" lvl="1" eaLnBrk="1" hangingPunct="1">
              <a:spcBef>
                <a:spcPts val="600"/>
              </a:spcBef>
              <a:spcAft>
                <a:spcPts val="324"/>
              </a:spcAft>
            </a:pPr>
            <a:r>
              <a:rPr lang="en-US" sz="2000" dirty="0" smtClean="0">
                <a:latin typeface="Calibri" pitchFamily="34" charset="0"/>
              </a:rPr>
              <a:t>Training class attendance included</a:t>
            </a:r>
          </a:p>
          <a:p>
            <a:pPr marL="511175" lvl="1" eaLnBrk="1" hangingPunct="1">
              <a:spcBef>
                <a:spcPts val="600"/>
              </a:spcBef>
            </a:pPr>
            <a:r>
              <a:rPr lang="en-US" sz="2000" b="1" dirty="0" smtClean="0">
                <a:latin typeface="Calibri" pitchFamily="34" charset="0"/>
              </a:rPr>
              <a:t>System Upgrade Services included</a:t>
            </a:r>
          </a:p>
          <a:p>
            <a:pPr marL="511175" lvl="1" eaLnBrk="1" hangingPunct="1">
              <a:spcBef>
                <a:spcPts val="600"/>
              </a:spcBef>
              <a:buNone/>
            </a:pPr>
            <a:r>
              <a:rPr lang="en-US" sz="2000" dirty="0" smtClean="0">
                <a:latin typeface="Calibri" pitchFamily="34" charset="0"/>
              </a:rPr>
              <a:t>►	No other enterprise software provider includes Upgrades… Only Aras!</a:t>
            </a:r>
          </a:p>
        </p:txBody>
      </p:sp>
      <p:pic>
        <p:nvPicPr>
          <p:cNvPr id="58373" name="Picture 4" descr="arasUnlimited_72_RGB.gif"/>
          <p:cNvPicPr>
            <a:picLocks noChangeAspect="1"/>
          </p:cNvPicPr>
          <p:nvPr/>
        </p:nvPicPr>
        <p:blipFill>
          <a:blip r:embed="rId3" cstate="print"/>
          <a:srcRect/>
          <a:stretch>
            <a:fillRect/>
          </a:stretch>
        </p:blipFill>
        <p:spPr bwMode="auto">
          <a:xfrm>
            <a:off x="296863" y="1038225"/>
            <a:ext cx="4862512" cy="863600"/>
          </a:xfrm>
          <a:prstGeom prst="rect">
            <a:avLst/>
          </a:prstGeom>
          <a:noFill/>
          <a:ln w="9525">
            <a:noFill/>
            <a:miter lim="800000"/>
            <a:headEnd/>
            <a:tailEnd/>
          </a:ln>
        </p:spPr>
      </p:pic>
      <p:sp>
        <p:nvSpPr>
          <p:cNvPr id="8" name="Rectangle 7"/>
          <p:cNvSpPr/>
          <p:nvPr/>
        </p:nvSpPr>
        <p:spPr bwMode="auto">
          <a:xfrm>
            <a:off x="5123542" y="1030515"/>
            <a:ext cx="4020457" cy="761998"/>
          </a:xfrm>
          <a:prstGeom prst="rect">
            <a:avLst/>
          </a:prstGeom>
          <a:solidFill>
            <a:srgbClr val="CC00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600" cap="all" dirty="0" smtClean="0">
                <a:solidFill>
                  <a:schemeClr val="bg1"/>
                </a:solidFill>
              </a:rPr>
              <a:t>– Much </a:t>
            </a:r>
            <a:r>
              <a:rPr kumimoji="0" lang="en-US" sz="1600" b="1" i="0" u="none" strike="noStrike" cap="all" normalizeH="0" baseline="0" dirty="0" smtClean="0">
                <a:ln>
                  <a:noFill/>
                </a:ln>
                <a:solidFill>
                  <a:schemeClr val="bg1"/>
                </a:solidFill>
                <a:effectLst/>
                <a:latin typeface="Arial" charset="0"/>
              </a:rPr>
              <a:t>More Than Maintenance</a:t>
            </a:r>
            <a:r>
              <a:rPr lang="en-US" sz="1600" cap="all" dirty="0" smtClean="0">
                <a:solidFill>
                  <a:schemeClr val="bg1"/>
                </a:solidFill>
              </a:rPr>
              <a:t> –</a:t>
            </a:r>
            <a:endParaRPr kumimoji="0" lang="en-US" sz="1600" b="1" i="0" u="none" strike="noStrike" cap="all" normalizeH="0" baseline="0" dirty="0" smtClean="0">
              <a:ln>
                <a:noFill/>
              </a:ln>
              <a:solidFill>
                <a:schemeClr val="bg1"/>
              </a:solidFill>
              <a:effectLst/>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0"/>
            <a:ext cx="7231063" cy="892175"/>
          </a:xfrm>
        </p:spPr>
        <p:txBody>
          <a:bodyPr/>
          <a:lstStyle/>
          <a:p>
            <a:pPr eaLnBrk="1" hangingPunct="1"/>
            <a:r>
              <a:rPr lang="en-US" sz="3200" b="1" dirty="0" smtClean="0">
                <a:latin typeface="Calibri" pitchFamily="34" charset="0"/>
              </a:rPr>
              <a:t>Agenda</a:t>
            </a:r>
          </a:p>
        </p:txBody>
      </p:sp>
      <p:sp>
        <p:nvSpPr>
          <p:cNvPr id="76803" name="Rectangle 3"/>
          <p:cNvSpPr>
            <a:spLocks noGrp="1" noChangeArrowheads="1"/>
          </p:cNvSpPr>
          <p:nvPr>
            <p:ph type="body" idx="4294967295"/>
          </p:nvPr>
        </p:nvSpPr>
        <p:spPr>
          <a:xfrm>
            <a:off x="171450" y="1058863"/>
            <a:ext cx="8829675" cy="5492750"/>
          </a:xfrm>
        </p:spPr>
        <p:txBody>
          <a:bodyPr/>
          <a:lstStyle/>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Company Overview</a:t>
            </a:r>
          </a:p>
          <a:p>
            <a:pPr marL="533400" indent="-533400">
              <a:lnSpc>
                <a:spcPct val="90000"/>
              </a:lnSpc>
              <a:spcBef>
                <a:spcPct val="50000"/>
              </a:spcBef>
              <a:spcAft>
                <a:spcPct val="0"/>
              </a:spcAft>
              <a:buFont typeface="Wingdings" pitchFamily="2" charset="2"/>
              <a:buAutoNum type="arabicPeriod"/>
            </a:pPr>
            <a:r>
              <a:rPr lang="en-US" sz="3200" b="1" dirty="0" smtClean="0">
                <a:latin typeface="Calibri" pitchFamily="34" charset="0"/>
              </a:rPr>
              <a:t>Aras Innovator – high-level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architectural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Platform and Configuration</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AML Concepts  (i.e. How Modeling Works…)</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Federation &amp; Integration</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Packaging</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Upgrades</a:t>
            </a:r>
          </a:p>
          <a:p>
            <a:pPr marL="533400" indent="-533400" eaLnBrk="1" hangingPunct="1">
              <a:lnSpc>
                <a:spcPct val="90000"/>
              </a:lnSpc>
              <a:spcBef>
                <a:spcPct val="50000"/>
              </a:spcBef>
              <a:spcAft>
                <a:spcPct val="0"/>
              </a:spcAft>
              <a:buNone/>
            </a:pPr>
            <a:endParaRPr lang="en-US" dirty="0" smtClean="0">
              <a:solidFill>
                <a:schemeClr val="accent1"/>
              </a:solidFill>
              <a:latin typeface="Calibri" pitchFamily="34" charset="0"/>
            </a:endParaRPr>
          </a:p>
        </p:txBody>
      </p:sp>
      <p:sp>
        <p:nvSpPr>
          <p:cNvPr id="4"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13</a:t>
            </a:fld>
            <a:r>
              <a:rPr lang="en-US" dirty="0"/>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Date Placeholder 2"/>
          <p:cNvSpPr>
            <a:spLocks noGrp="1"/>
          </p:cNvSpPr>
          <p:nvPr>
            <p:ph type="dt" sz="half" idx="10"/>
          </p:nvPr>
        </p:nvSpPr>
        <p:spPr/>
        <p:txBody>
          <a:bodyPr/>
          <a:lstStyle/>
          <a:p>
            <a:r>
              <a:rPr lang="en-US"/>
              <a:t>Slide </a:t>
            </a:r>
            <a:fld id="{0DDA0A37-CD68-4662-909B-299B03604C9E}" type="slidenum">
              <a:rPr lang="en-US"/>
              <a:pPr/>
              <a:t>14</a:t>
            </a:fld>
            <a:r>
              <a:rPr lang="en-US"/>
              <a:t>	</a:t>
            </a:r>
          </a:p>
        </p:txBody>
      </p:sp>
      <p:sp>
        <p:nvSpPr>
          <p:cNvPr id="70658" name="Rectangle 2"/>
          <p:cNvSpPr>
            <a:spLocks noGrp="1" noChangeArrowheads="1"/>
          </p:cNvSpPr>
          <p:nvPr>
            <p:ph type="title"/>
          </p:nvPr>
        </p:nvSpPr>
        <p:spPr>
          <a:xfrm>
            <a:off x="0" y="0"/>
            <a:ext cx="6346825" cy="1082675"/>
          </a:xfrm>
        </p:spPr>
        <p:txBody>
          <a:bodyPr/>
          <a:lstStyle/>
          <a:p>
            <a:r>
              <a:rPr lang="en-US" sz="3600" b="1" dirty="0">
                <a:latin typeface="Calibri" pitchFamily="34" charset="0"/>
              </a:rPr>
              <a:t>Aras Integrated Solutions</a:t>
            </a:r>
          </a:p>
        </p:txBody>
      </p:sp>
      <p:sp>
        <p:nvSpPr>
          <p:cNvPr id="70659" name="AutoShape 3"/>
          <p:cNvSpPr>
            <a:spLocks noChangeArrowheads="1"/>
          </p:cNvSpPr>
          <p:nvPr/>
        </p:nvSpPr>
        <p:spPr bwMode="auto">
          <a:xfrm>
            <a:off x="488950" y="1246188"/>
            <a:ext cx="8237538" cy="1598612"/>
          </a:xfrm>
          <a:prstGeom prst="roundRect">
            <a:avLst>
              <a:gd name="adj" fmla="val 16583"/>
            </a:avLst>
          </a:prstGeom>
          <a:gradFill rotWithShape="1">
            <a:gsLst>
              <a:gs pos="0">
                <a:srgbClr val="6699FF">
                  <a:alpha val="60001"/>
                </a:srgbClr>
              </a:gs>
              <a:gs pos="100000">
                <a:schemeClr val="bg1"/>
              </a:gs>
            </a:gsLst>
            <a:lin ang="5400000" scaled="1"/>
          </a:gradFill>
          <a:ln w="9525">
            <a:noFill/>
            <a:round/>
            <a:headEnd/>
            <a:tailEnd/>
          </a:ln>
          <a:effectLst/>
        </p:spPr>
        <p:txBody>
          <a:bodyPr wrap="none" anchor="ctr"/>
          <a:lstStyle/>
          <a:p>
            <a:endParaRPr lang="en-US"/>
          </a:p>
        </p:txBody>
      </p:sp>
      <p:sp>
        <p:nvSpPr>
          <p:cNvPr id="70660" name="AutoShape 4"/>
          <p:cNvSpPr>
            <a:spLocks noChangeArrowheads="1"/>
          </p:cNvSpPr>
          <p:nvPr/>
        </p:nvSpPr>
        <p:spPr bwMode="auto">
          <a:xfrm>
            <a:off x="476250" y="4079875"/>
            <a:ext cx="8237538" cy="1625600"/>
          </a:xfrm>
          <a:prstGeom prst="roundRect">
            <a:avLst>
              <a:gd name="adj" fmla="val 13282"/>
            </a:avLst>
          </a:prstGeom>
          <a:gradFill rotWithShape="1">
            <a:gsLst>
              <a:gs pos="0">
                <a:schemeClr val="bg1"/>
              </a:gs>
              <a:gs pos="100000">
                <a:srgbClr val="6699FF">
                  <a:alpha val="60001"/>
                </a:srgbClr>
              </a:gs>
            </a:gsLst>
            <a:lin ang="5400000" scaled="1"/>
          </a:gradFill>
          <a:ln w="9525">
            <a:noFill/>
            <a:round/>
            <a:headEnd/>
            <a:tailEnd/>
          </a:ln>
          <a:effectLst/>
        </p:spPr>
        <p:txBody>
          <a:bodyPr wrap="none" anchor="ctr"/>
          <a:lstStyle/>
          <a:p>
            <a:endParaRPr lang="en-US"/>
          </a:p>
        </p:txBody>
      </p:sp>
      <p:grpSp>
        <p:nvGrpSpPr>
          <p:cNvPr id="2" name="Group 5"/>
          <p:cNvGrpSpPr>
            <a:grpSpLocks/>
          </p:cNvGrpSpPr>
          <p:nvPr/>
        </p:nvGrpSpPr>
        <p:grpSpPr bwMode="auto">
          <a:xfrm>
            <a:off x="765175" y="1339850"/>
            <a:ext cx="7673975" cy="244475"/>
            <a:chOff x="482" y="764"/>
            <a:chExt cx="4834" cy="154"/>
          </a:xfrm>
        </p:grpSpPr>
        <p:sp>
          <p:nvSpPr>
            <p:cNvPr id="70662" name="Text Box 6"/>
            <p:cNvSpPr txBox="1">
              <a:spLocks noChangeArrowheads="1"/>
            </p:cNvSpPr>
            <p:nvPr/>
          </p:nvSpPr>
          <p:spPr bwMode="auto">
            <a:xfrm>
              <a:off x="482" y="764"/>
              <a:ext cx="511" cy="154"/>
            </a:xfrm>
            <a:prstGeom prst="rect">
              <a:avLst/>
            </a:prstGeom>
            <a:noFill/>
            <a:ln w="9525">
              <a:noFill/>
              <a:miter lim="800000"/>
              <a:headEnd/>
              <a:tailEnd/>
            </a:ln>
            <a:effectLst/>
          </p:spPr>
          <p:txBody>
            <a:bodyPr wrap="none" lIns="0" tIns="0" rIns="0" bIns="0">
              <a:spAutoFit/>
            </a:bodyPr>
            <a:lstStyle/>
            <a:p>
              <a:pPr algn="ctr"/>
              <a:r>
                <a:rPr lang="en-US" sz="1600" b="1"/>
                <a:t>Concept</a:t>
              </a:r>
            </a:p>
          </p:txBody>
        </p:sp>
        <p:sp>
          <p:nvSpPr>
            <p:cNvPr id="70663" name="Text Box 7"/>
            <p:cNvSpPr txBox="1">
              <a:spLocks noChangeArrowheads="1"/>
            </p:cNvSpPr>
            <p:nvPr/>
          </p:nvSpPr>
          <p:spPr bwMode="auto">
            <a:xfrm>
              <a:off x="1299" y="764"/>
              <a:ext cx="426" cy="154"/>
            </a:xfrm>
            <a:prstGeom prst="rect">
              <a:avLst/>
            </a:prstGeom>
            <a:noFill/>
            <a:ln w="9525">
              <a:noFill/>
              <a:miter lim="800000"/>
              <a:headEnd/>
              <a:tailEnd/>
            </a:ln>
            <a:effectLst/>
          </p:spPr>
          <p:txBody>
            <a:bodyPr wrap="none" lIns="0" tIns="0" rIns="0" bIns="0">
              <a:spAutoFit/>
            </a:bodyPr>
            <a:lstStyle/>
            <a:p>
              <a:pPr algn="ctr"/>
              <a:r>
                <a:rPr lang="en-US" sz="1600" b="1"/>
                <a:t>Design</a:t>
              </a:r>
            </a:p>
          </p:txBody>
        </p:sp>
        <p:sp>
          <p:nvSpPr>
            <p:cNvPr id="70664" name="Text Box 8"/>
            <p:cNvSpPr txBox="1">
              <a:spLocks noChangeArrowheads="1"/>
            </p:cNvSpPr>
            <p:nvPr/>
          </p:nvSpPr>
          <p:spPr bwMode="auto">
            <a:xfrm>
              <a:off x="2055" y="764"/>
              <a:ext cx="803" cy="154"/>
            </a:xfrm>
            <a:prstGeom prst="rect">
              <a:avLst/>
            </a:prstGeom>
            <a:noFill/>
            <a:ln w="9525">
              <a:noFill/>
              <a:miter lim="800000"/>
              <a:headEnd/>
              <a:tailEnd/>
            </a:ln>
            <a:effectLst/>
          </p:spPr>
          <p:txBody>
            <a:bodyPr wrap="none" lIns="0" tIns="0" rIns="0" bIns="0">
              <a:spAutoFit/>
            </a:bodyPr>
            <a:lstStyle/>
            <a:p>
              <a:pPr algn="ctr"/>
              <a:r>
                <a:rPr lang="en-US" sz="1600" b="1"/>
                <a:t>Development</a:t>
              </a:r>
            </a:p>
          </p:txBody>
        </p:sp>
        <p:sp>
          <p:nvSpPr>
            <p:cNvPr id="70665" name="Text Box 9"/>
            <p:cNvSpPr txBox="1">
              <a:spLocks noChangeArrowheads="1"/>
            </p:cNvSpPr>
            <p:nvPr/>
          </p:nvSpPr>
          <p:spPr bwMode="auto">
            <a:xfrm>
              <a:off x="3172" y="764"/>
              <a:ext cx="454" cy="154"/>
            </a:xfrm>
            <a:prstGeom prst="rect">
              <a:avLst/>
            </a:prstGeom>
            <a:noFill/>
            <a:ln w="9525">
              <a:noFill/>
              <a:miter lim="800000"/>
              <a:headEnd/>
              <a:tailEnd/>
            </a:ln>
            <a:effectLst/>
          </p:spPr>
          <p:txBody>
            <a:bodyPr wrap="none" lIns="0" tIns="0" rIns="0" bIns="0">
              <a:spAutoFit/>
            </a:bodyPr>
            <a:lstStyle/>
            <a:p>
              <a:pPr algn="ctr"/>
              <a:r>
                <a:rPr lang="en-US" sz="1600" b="1"/>
                <a:t>Launch</a:t>
              </a:r>
            </a:p>
          </p:txBody>
        </p:sp>
        <p:sp>
          <p:nvSpPr>
            <p:cNvPr id="70666" name="Text Box 10"/>
            <p:cNvSpPr txBox="1">
              <a:spLocks noChangeArrowheads="1"/>
            </p:cNvSpPr>
            <p:nvPr/>
          </p:nvSpPr>
          <p:spPr bwMode="auto">
            <a:xfrm>
              <a:off x="3836" y="764"/>
              <a:ext cx="893" cy="154"/>
            </a:xfrm>
            <a:prstGeom prst="rect">
              <a:avLst/>
            </a:prstGeom>
            <a:noFill/>
            <a:ln w="9525">
              <a:noFill/>
              <a:miter lim="800000"/>
              <a:headEnd/>
              <a:tailEnd/>
            </a:ln>
            <a:effectLst/>
          </p:spPr>
          <p:txBody>
            <a:bodyPr lIns="0" tIns="0" rIns="0" bIns="0">
              <a:spAutoFit/>
            </a:bodyPr>
            <a:lstStyle/>
            <a:p>
              <a:pPr algn="ctr"/>
              <a:r>
                <a:rPr lang="en-US" sz="1600" b="1"/>
                <a:t>Manufacture</a:t>
              </a:r>
            </a:p>
          </p:txBody>
        </p:sp>
        <p:sp>
          <p:nvSpPr>
            <p:cNvPr id="70667" name="Text Box 11"/>
            <p:cNvSpPr txBox="1">
              <a:spLocks noChangeArrowheads="1"/>
            </p:cNvSpPr>
            <p:nvPr/>
          </p:nvSpPr>
          <p:spPr bwMode="auto">
            <a:xfrm>
              <a:off x="4826" y="764"/>
              <a:ext cx="490" cy="154"/>
            </a:xfrm>
            <a:prstGeom prst="rect">
              <a:avLst/>
            </a:prstGeom>
            <a:noFill/>
            <a:ln w="9525">
              <a:noFill/>
              <a:miter lim="800000"/>
              <a:headEnd/>
              <a:tailEnd/>
            </a:ln>
            <a:effectLst/>
          </p:spPr>
          <p:txBody>
            <a:bodyPr wrap="none" lIns="0" tIns="0" rIns="0" bIns="0">
              <a:spAutoFit/>
            </a:bodyPr>
            <a:lstStyle/>
            <a:p>
              <a:pPr algn="ctr"/>
              <a:r>
                <a:rPr lang="en-US" sz="1600" b="1"/>
                <a:t>Support</a:t>
              </a:r>
            </a:p>
          </p:txBody>
        </p:sp>
      </p:grpSp>
      <p:grpSp>
        <p:nvGrpSpPr>
          <p:cNvPr id="3" name="Group 134"/>
          <p:cNvGrpSpPr>
            <a:grpSpLocks/>
          </p:cNvGrpSpPr>
          <p:nvPr/>
        </p:nvGrpSpPr>
        <p:grpSpPr bwMode="auto">
          <a:xfrm>
            <a:off x="969963" y="2314575"/>
            <a:ext cx="1852612" cy="965200"/>
            <a:chOff x="736600" y="1981426"/>
            <a:chExt cx="1585686" cy="964974"/>
          </a:xfrm>
        </p:grpSpPr>
        <p:sp>
          <p:nvSpPr>
            <p:cNvPr id="70781" name="Rectangle 14"/>
            <p:cNvSpPr>
              <a:spLocks noChangeArrowheads="1"/>
            </p:cNvSpPr>
            <p:nvPr/>
          </p:nvSpPr>
          <p:spPr bwMode="auto">
            <a:xfrm>
              <a:off x="736600" y="1981426"/>
              <a:ext cx="1585686" cy="964974"/>
            </a:xfrm>
            <a:prstGeom prst="rect">
              <a:avLst/>
            </a:prstGeom>
            <a:solidFill>
              <a:srgbClr val="DDDDDD"/>
            </a:solidFill>
            <a:ln w="9525">
              <a:noFill/>
              <a:miter lim="800000"/>
              <a:headEnd/>
              <a:tailEnd/>
            </a:ln>
            <a:effectLst>
              <a:prstShdw prst="shdw17" dist="45791" dir="3378596">
                <a:srgbClr val="858585"/>
              </a:prstShdw>
            </a:effectLst>
          </p:spPr>
          <p:txBody>
            <a:bodyPr wrap="none" anchor="ctr"/>
            <a:lstStyle/>
            <a:p>
              <a:pPr algn="ctr"/>
              <a:r>
                <a:rPr lang="en-US" sz="1200" b="1"/>
                <a:t>Design</a:t>
              </a:r>
            </a:p>
            <a:p>
              <a:pPr algn="ctr"/>
              <a:r>
                <a:rPr lang="en-US" sz="1200" b="1"/>
                <a:t>CAD/EDA</a:t>
              </a:r>
            </a:p>
          </p:txBody>
        </p:sp>
        <p:pic>
          <p:nvPicPr>
            <p:cNvPr id="70782" name="Picture 136" descr="CATIA_Logo1.jpg"/>
            <p:cNvPicPr>
              <a:picLocks noChangeAspect="1"/>
            </p:cNvPicPr>
            <p:nvPr/>
          </p:nvPicPr>
          <p:blipFill>
            <a:blip r:embed="rId2" cstate="print"/>
            <a:srcRect r="11903" b="23865"/>
            <a:stretch>
              <a:fillRect/>
            </a:stretch>
          </p:blipFill>
          <p:spPr bwMode="auto">
            <a:xfrm>
              <a:off x="783772" y="2319994"/>
              <a:ext cx="389164" cy="289244"/>
            </a:xfrm>
            <a:prstGeom prst="rect">
              <a:avLst/>
            </a:prstGeom>
            <a:noFill/>
            <a:ln w="9525">
              <a:noFill/>
              <a:miter lim="800000"/>
              <a:headEnd/>
              <a:tailEnd/>
            </a:ln>
          </p:spPr>
        </p:pic>
        <p:grpSp>
          <p:nvGrpSpPr>
            <p:cNvPr id="4" name="Group 12"/>
            <p:cNvGrpSpPr>
              <a:grpSpLocks/>
            </p:cNvGrpSpPr>
            <p:nvPr/>
          </p:nvGrpSpPr>
          <p:grpSpPr bwMode="auto">
            <a:xfrm>
              <a:off x="1439870" y="2732314"/>
              <a:ext cx="842794" cy="188686"/>
              <a:chOff x="1306286" y="3526971"/>
              <a:chExt cx="972457" cy="217715"/>
            </a:xfrm>
          </p:grpSpPr>
          <p:sp>
            <p:nvSpPr>
              <p:cNvPr id="70784" name="Rectangle 143"/>
              <p:cNvSpPr>
                <a:spLocks noChangeArrowheads="1"/>
              </p:cNvSpPr>
              <p:nvPr/>
            </p:nvSpPr>
            <p:spPr bwMode="auto">
              <a:xfrm>
                <a:off x="1306286" y="3526971"/>
                <a:ext cx="972457" cy="217715"/>
              </a:xfrm>
              <a:prstGeom prst="rect">
                <a:avLst/>
              </a:prstGeom>
              <a:solidFill>
                <a:schemeClr val="bg1"/>
              </a:solidFill>
              <a:ln w="9525" algn="ctr">
                <a:noFill/>
                <a:round/>
                <a:headEnd/>
                <a:tailEnd/>
              </a:ln>
            </p:spPr>
            <p:txBody>
              <a:bodyPr/>
              <a:lstStyle/>
              <a:p>
                <a:endParaRPr lang="en-US" b="1"/>
              </a:p>
            </p:txBody>
          </p:sp>
          <p:pic>
            <p:nvPicPr>
              <p:cNvPr id="70785" name="Picture 2"/>
              <p:cNvPicPr>
                <a:picLocks noChangeAspect="1" noChangeArrowheads="1"/>
              </p:cNvPicPr>
              <p:nvPr/>
            </p:nvPicPr>
            <p:blipFill>
              <a:blip r:embed="rId3" cstate="print">
                <a:clrChange>
                  <a:clrFrom>
                    <a:srgbClr val="F7F7F7"/>
                  </a:clrFrom>
                  <a:clrTo>
                    <a:srgbClr val="F7F7F7">
                      <a:alpha val="0"/>
                    </a:srgbClr>
                  </a:clrTo>
                </a:clrChange>
              </a:blip>
              <a:srcRect l="20535" t="48413" r="59970" b="46825"/>
              <a:stretch>
                <a:fillRect/>
              </a:stretch>
            </p:blipFill>
            <p:spPr bwMode="auto">
              <a:xfrm>
                <a:off x="1317170" y="3548742"/>
                <a:ext cx="950689" cy="174172"/>
              </a:xfrm>
              <a:prstGeom prst="rect">
                <a:avLst/>
              </a:prstGeom>
              <a:noFill/>
              <a:ln w="9525">
                <a:noFill/>
                <a:miter lim="800000"/>
                <a:headEnd/>
                <a:tailEnd/>
              </a:ln>
            </p:spPr>
          </p:pic>
        </p:grpSp>
        <p:pic>
          <p:nvPicPr>
            <p:cNvPr id="70786" name="Picture 138" descr="SolidWorks_Logo.gif"/>
            <p:cNvPicPr>
              <a:picLocks noChangeAspect="1"/>
            </p:cNvPicPr>
            <p:nvPr/>
          </p:nvPicPr>
          <p:blipFill>
            <a:blip r:embed="rId4" cstate="print"/>
            <a:srcRect/>
            <a:stretch>
              <a:fillRect/>
            </a:stretch>
          </p:blipFill>
          <p:spPr bwMode="auto">
            <a:xfrm>
              <a:off x="1908937" y="2249715"/>
              <a:ext cx="373727" cy="231548"/>
            </a:xfrm>
            <a:prstGeom prst="rect">
              <a:avLst/>
            </a:prstGeom>
            <a:noFill/>
            <a:ln w="9525">
              <a:noFill/>
              <a:miter lim="800000"/>
              <a:headEnd/>
              <a:tailEnd/>
            </a:ln>
          </p:spPr>
        </p:pic>
        <p:pic>
          <p:nvPicPr>
            <p:cNvPr id="70787" name="Picture 139" descr="Siemens_Logo_Bluegreen.jpg"/>
            <p:cNvPicPr>
              <a:picLocks noChangeAspect="1"/>
            </p:cNvPicPr>
            <p:nvPr/>
          </p:nvPicPr>
          <p:blipFill>
            <a:blip r:embed="rId5" cstate="print"/>
            <a:srcRect l="5690" t="24350" r="3229" b="25397"/>
            <a:stretch>
              <a:fillRect/>
            </a:stretch>
          </p:blipFill>
          <p:spPr bwMode="auto">
            <a:xfrm>
              <a:off x="1564208" y="2032000"/>
              <a:ext cx="718456" cy="155342"/>
            </a:xfrm>
            <a:prstGeom prst="rect">
              <a:avLst/>
            </a:prstGeom>
            <a:noFill/>
            <a:ln w="9525">
              <a:noFill/>
              <a:miter lim="800000"/>
              <a:headEnd/>
              <a:tailEnd/>
            </a:ln>
          </p:spPr>
        </p:pic>
        <p:pic>
          <p:nvPicPr>
            <p:cNvPr id="70788" name="Picture 3"/>
            <p:cNvPicPr>
              <a:picLocks noChangeAspect="1" noChangeArrowheads="1"/>
            </p:cNvPicPr>
            <p:nvPr/>
          </p:nvPicPr>
          <p:blipFill>
            <a:blip r:embed="rId6" cstate="print"/>
            <a:srcRect/>
            <a:stretch>
              <a:fillRect/>
            </a:stretch>
          </p:blipFill>
          <p:spPr bwMode="auto">
            <a:xfrm>
              <a:off x="783772" y="2670629"/>
              <a:ext cx="538724" cy="250371"/>
            </a:xfrm>
            <a:prstGeom prst="rect">
              <a:avLst/>
            </a:prstGeom>
            <a:noFill/>
            <a:ln w="9525" algn="ctr">
              <a:noFill/>
              <a:miter lim="800000"/>
              <a:headEnd/>
              <a:tailEnd/>
            </a:ln>
          </p:spPr>
        </p:pic>
        <p:pic>
          <p:nvPicPr>
            <p:cNvPr id="70789" name="Picture 3"/>
            <p:cNvPicPr>
              <a:picLocks noChangeAspect="1" noChangeArrowheads="1"/>
            </p:cNvPicPr>
            <p:nvPr/>
          </p:nvPicPr>
          <p:blipFill>
            <a:blip r:embed="rId7" cstate="print"/>
            <a:srcRect l="11618" t="55287" r="75015" b="39107"/>
            <a:stretch>
              <a:fillRect/>
            </a:stretch>
          </p:blipFill>
          <p:spPr bwMode="auto">
            <a:xfrm>
              <a:off x="783772" y="2032000"/>
              <a:ext cx="692725" cy="217714"/>
            </a:xfrm>
            <a:prstGeom prst="rect">
              <a:avLst/>
            </a:prstGeom>
            <a:noFill/>
            <a:ln w="9525">
              <a:noFill/>
              <a:miter lim="800000"/>
              <a:headEnd/>
              <a:tailEnd/>
            </a:ln>
          </p:spPr>
        </p:pic>
        <p:pic>
          <p:nvPicPr>
            <p:cNvPr id="70790" name="Picture 4"/>
            <p:cNvPicPr>
              <a:picLocks noChangeAspect="1" noChangeArrowheads="1"/>
            </p:cNvPicPr>
            <p:nvPr/>
          </p:nvPicPr>
          <p:blipFill>
            <a:blip r:embed="rId8" cstate="print"/>
            <a:srcRect l="893" t="21379" r="85863" b="71280"/>
            <a:stretch>
              <a:fillRect/>
            </a:stretch>
          </p:blipFill>
          <p:spPr bwMode="auto">
            <a:xfrm>
              <a:off x="1828801" y="2510972"/>
              <a:ext cx="453863" cy="188685"/>
            </a:xfrm>
            <a:prstGeom prst="rect">
              <a:avLst/>
            </a:prstGeom>
            <a:noFill/>
            <a:ln w="9525">
              <a:noFill/>
              <a:miter lim="800000"/>
              <a:headEnd/>
              <a:tailEnd/>
            </a:ln>
          </p:spPr>
        </p:pic>
      </p:grpSp>
      <p:sp>
        <p:nvSpPr>
          <p:cNvPr id="125" name="Rectangle 16"/>
          <p:cNvSpPr>
            <a:spLocks noChangeArrowheads="1"/>
          </p:cNvSpPr>
          <p:nvPr/>
        </p:nvSpPr>
        <p:spPr bwMode="auto">
          <a:xfrm>
            <a:off x="6664325" y="2393950"/>
            <a:ext cx="1582738" cy="898525"/>
          </a:xfrm>
          <a:prstGeom prst="rect">
            <a:avLst/>
          </a:prstGeom>
          <a:gradFill rotWithShape="1">
            <a:gsLst>
              <a:gs pos="0">
                <a:schemeClr val="accent1"/>
              </a:gs>
              <a:gs pos="100000">
                <a:srgbClr val="EAEAEA"/>
              </a:gs>
            </a:gsLst>
            <a:path path="rect">
              <a:fillToRect l="100000" b="100000"/>
            </a:path>
          </a:gradFill>
          <a:ln w="9525">
            <a:noFill/>
            <a:miter lim="800000"/>
            <a:headEnd/>
            <a:tailEnd/>
          </a:ln>
          <a:effectLst>
            <a:prstShdw prst="shdw17" dist="45791" dir="3378596">
              <a:srgbClr val="7A7A7A"/>
            </a:prstShdw>
          </a:effectLst>
        </p:spPr>
        <p:txBody>
          <a:bodyPr wrap="none" lIns="182880" tIns="91440" rIns="548640" anchor="ctr"/>
          <a:lstStyle/>
          <a:p>
            <a:pPr algn="ctr">
              <a:buFont typeface="Wingdings" pitchFamily="2" charset="2"/>
              <a:buNone/>
            </a:pPr>
            <a:r>
              <a:rPr lang="en-US" sz="2000" b="1"/>
              <a:t>ERP</a:t>
            </a:r>
          </a:p>
        </p:txBody>
      </p:sp>
      <p:pic>
        <p:nvPicPr>
          <p:cNvPr id="70795" name="Picture 132" descr="JDEdwards_Logo"/>
          <p:cNvPicPr>
            <a:picLocks noChangeAspect="1" noChangeArrowheads="1"/>
          </p:cNvPicPr>
          <p:nvPr/>
        </p:nvPicPr>
        <p:blipFill>
          <a:blip r:embed="rId9" cstate="print"/>
          <a:srcRect/>
          <a:stretch>
            <a:fillRect/>
          </a:stretch>
        </p:blipFill>
        <p:spPr bwMode="auto">
          <a:xfrm>
            <a:off x="7650163" y="3052763"/>
            <a:ext cx="563562" cy="215900"/>
          </a:xfrm>
          <a:prstGeom prst="rect">
            <a:avLst/>
          </a:prstGeom>
          <a:noFill/>
          <a:ln w="9525">
            <a:noFill/>
            <a:miter lim="800000"/>
            <a:headEnd/>
            <a:tailEnd/>
          </a:ln>
        </p:spPr>
      </p:pic>
      <p:pic>
        <p:nvPicPr>
          <p:cNvPr id="70796" name="Picture 133" descr="Microsoft_Dynamics_Logo"/>
          <p:cNvPicPr>
            <a:picLocks noChangeAspect="1" noChangeArrowheads="1"/>
          </p:cNvPicPr>
          <p:nvPr/>
        </p:nvPicPr>
        <p:blipFill>
          <a:blip r:embed="rId10" cstate="print"/>
          <a:srcRect/>
          <a:stretch>
            <a:fillRect/>
          </a:stretch>
        </p:blipFill>
        <p:spPr bwMode="auto">
          <a:xfrm>
            <a:off x="6684963" y="3090863"/>
            <a:ext cx="839787" cy="179387"/>
          </a:xfrm>
          <a:prstGeom prst="rect">
            <a:avLst/>
          </a:prstGeom>
          <a:noFill/>
          <a:ln w="9525">
            <a:noFill/>
            <a:miter lim="800000"/>
            <a:headEnd/>
            <a:tailEnd/>
          </a:ln>
        </p:spPr>
      </p:pic>
      <p:pic>
        <p:nvPicPr>
          <p:cNvPr id="70797" name="Picture 134" descr="Infor_Logo"/>
          <p:cNvPicPr>
            <a:picLocks noChangeAspect="1" noChangeArrowheads="1"/>
          </p:cNvPicPr>
          <p:nvPr/>
        </p:nvPicPr>
        <p:blipFill>
          <a:blip r:embed="rId11" cstate="print"/>
          <a:srcRect l="12318" r="8488" b="32820"/>
          <a:stretch>
            <a:fillRect/>
          </a:stretch>
        </p:blipFill>
        <p:spPr bwMode="auto">
          <a:xfrm>
            <a:off x="7731125" y="2786063"/>
            <a:ext cx="501650" cy="173037"/>
          </a:xfrm>
          <a:prstGeom prst="rect">
            <a:avLst/>
          </a:prstGeom>
          <a:noFill/>
          <a:ln w="9525">
            <a:noFill/>
            <a:miter lim="800000"/>
            <a:headEnd/>
            <a:tailEnd/>
          </a:ln>
        </p:spPr>
      </p:pic>
      <p:pic>
        <p:nvPicPr>
          <p:cNvPr id="70799" name="Picture 136" descr="Oracle_Logo"/>
          <p:cNvPicPr>
            <a:picLocks noChangeAspect="1" noChangeArrowheads="1"/>
          </p:cNvPicPr>
          <p:nvPr/>
        </p:nvPicPr>
        <p:blipFill>
          <a:blip r:embed="rId12" cstate="print"/>
          <a:srcRect/>
          <a:stretch>
            <a:fillRect/>
          </a:stretch>
        </p:blipFill>
        <p:spPr bwMode="auto">
          <a:xfrm>
            <a:off x="7596188" y="2397125"/>
            <a:ext cx="641350" cy="228600"/>
          </a:xfrm>
          <a:prstGeom prst="rect">
            <a:avLst/>
          </a:prstGeom>
          <a:noFill/>
          <a:ln w="9525">
            <a:noFill/>
            <a:miter lim="800000"/>
            <a:headEnd/>
            <a:tailEnd/>
          </a:ln>
        </p:spPr>
      </p:pic>
      <p:pic>
        <p:nvPicPr>
          <p:cNvPr id="70800" name="Picture 137" descr="SAP Logo"/>
          <p:cNvPicPr>
            <a:picLocks noChangeAspect="1" noChangeArrowheads="1"/>
          </p:cNvPicPr>
          <p:nvPr/>
        </p:nvPicPr>
        <p:blipFill>
          <a:blip r:embed="rId13" cstate="print"/>
          <a:srcRect/>
          <a:stretch>
            <a:fillRect/>
          </a:stretch>
        </p:blipFill>
        <p:spPr bwMode="auto">
          <a:xfrm>
            <a:off x="6680200" y="2406650"/>
            <a:ext cx="558800" cy="287338"/>
          </a:xfrm>
          <a:prstGeom prst="rect">
            <a:avLst/>
          </a:prstGeom>
          <a:noFill/>
          <a:ln w="9525">
            <a:noFill/>
            <a:miter lim="800000"/>
            <a:headEnd/>
            <a:tailEnd/>
          </a:ln>
        </p:spPr>
      </p:pic>
      <p:pic>
        <p:nvPicPr>
          <p:cNvPr id="141" name="Picture 140" descr="qad_Logo_forBanner.gif"/>
          <p:cNvPicPr>
            <a:picLocks noChangeAspect="1"/>
          </p:cNvPicPr>
          <p:nvPr/>
        </p:nvPicPr>
        <p:blipFill>
          <a:blip r:embed="rId14" cstate="print"/>
          <a:stretch>
            <a:fillRect/>
          </a:stretch>
        </p:blipFill>
        <p:spPr>
          <a:xfrm>
            <a:off x="6696075" y="2992664"/>
            <a:ext cx="447675" cy="117248"/>
          </a:xfrm>
          <a:prstGeom prst="rect">
            <a:avLst/>
          </a:prstGeom>
        </p:spPr>
      </p:pic>
      <p:grpSp>
        <p:nvGrpSpPr>
          <p:cNvPr id="5" name="Group 148"/>
          <p:cNvGrpSpPr>
            <a:grpSpLocks/>
          </p:cNvGrpSpPr>
          <p:nvPr/>
        </p:nvGrpSpPr>
        <p:grpSpPr bwMode="auto">
          <a:xfrm>
            <a:off x="790575" y="1685925"/>
            <a:ext cx="7742238" cy="4827588"/>
            <a:chOff x="492" y="1068"/>
            <a:chExt cx="4877" cy="3041"/>
          </a:xfrm>
        </p:grpSpPr>
        <p:pic>
          <p:nvPicPr>
            <p:cNvPr id="70775" name="Picture 119" descr="arasINNOVATOR_72_RGB"/>
            <p:cNvPicPr>
              <a:picLocks noChangeAspect="1" noChangeArrowheads="1"/>
            </p:cNvPicPr>
            <p:nvPr/>
          </p:nvPicPr>
          <p:blipFill>
            <a:blip r:embed="rId15" cstate="print"/>
            <a:srcRect/>
            <a:stretch>
              <a:fillRect/>
            </a:stretch>
          </p:blipFill>
          <p:spPr bwMode="auto">
            <a:xfrm>
              <a:off x="1808" y="3698"/>
              <a:ext cx="2309" cy="411"/>
            </a:xfrm>
            <a:prstGeom prst="rect">
              <a:avLst/>
            </a:prstGeom>
            <a:noFill/>
          </p:spPr>
        </p:pic>
        <p:grpSp>
          <p:nvGrpSpPr>
            <p:cNvPr id="6" name="Group 147"/>
            <p:cNvGrpSpPr>
              <a:grpSpLocks/>
            </p:cNvGrpSpPr>
            <p:nvPr/>
          </p:nvGrpSpPr>
          <p:grpSpPr bwMode="auto">
            <a:xfrm>
              <a:off x="492" y="1068"/>
              <a:ext cx="4877" cy="2438"/>
              <a:chOff x="492" y="1068"/>
              <a:chExt cx="4877" cy="2438"/>
            </a:xfrm>
          </p:grpSpPr>
          <p:grpSp>
            <p:nvGrpSpPr>
              <p:cNvPr id="7" name="Group 14"/>
              <p:cNvGrpSpPr>
                <a:grpSpLocks/>
              </p:cNvGrpSpPr>
              <p:nvPr/>
            </p:nvGrpSpPr>
            <p:grpSpPr bwMode="auto">
              <a:xfrm>
                <a:off x="492" y="1068"/>
                <a:ext cx="4877" cy="2438"/>
                <a:chOff x="492" y="988"/>
                <a:chExt cx="4877" cy="2438"/>
              </a:xfrm>
            </p:grpSpPr>
            <p:grpSp>
              <p:nvGrpSpPr>
                <p:cNvPr id="8" name="Group 15"/>
                <p:cNvGrpSpPr>
                  <a:grpSpLocks/>
                </p:cNvGrpSpPr>
                <p:nvPr/>
              </p:nvGrpSpPr>
              <p:grpSpPr bwMode="auto">
                <a:xfrm>
                  <a:off x="492" y="988"/>
                  <a:ext cx="4877" cy="312"/>
                  <a:chOff x="748" y="3593"/>
                  <a:chExt cx="4877" cy="312"/>
                </a:xfrm>
              </p:grpSpPr>
              <p:grpSp>
                <p:nvGrpSpPr>
                  <p:cNvPr id="9" name="Group 16"/>
                  <p:cNvGrpSpPr>
                    <a:grpSpLocks/>
                  </p:cNvGrpSpPr>
                  <p:nvPr/>
                </p:nvGrpSpPr>
                <p:grpSpPr bwMode="auto">
                  <a:xfrm>
                    <a:off x="748" y="3593"/>
                    <a:ext cx="4877" cy="312"/>
                    <a:chOff x="748" y="3593"/>
                    <a:chExt cx="4877" cy="312"/>
                  </a:xfrm>
                </p:grpSpPr>
                <p:sp>
                  <p:nvSpPr>
                    <p:cNvPr id="70673" name="AutoShape 17"/>
                    <p:cNvSpPr>
                      <a:spLocks noChangeArrowheads="1"/>
                    </p:cNvSpPr>
                    <p:nvPr/>
                  </p:nvSpPr>
                  <p:spPr bwMode="auto">
                    <a:xfrm>
                      <a:off x="748" y="3593"/>
                      <a:ext cx="935" cy="311"/>
                    </a:xfrm>
                    <a:prstGeom prst="homePlate">
                      <a:avLst>
                        <a:gd name="adj" fmla="val 33948"/>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anchor="ctr"/>
                    <a:lstStyle/>
                    <a:p>
                      <a:endParaRPr lang="en-US"/>
                    </a:p>
                  </p:txBody>
                </p:sp>
                <p:sp>
                  <p:nvSpPr>
                    <p:cNvPr id="70674" name="AutoShape 18"/>
                    <p:cNvSpPr>
                      <a:spLocks noChangeArrowheads="1"/>
                    </p:cNvSpPr>
                    <p:nvPr/>
                  </p:nvSpPr>
                  <p:spPr bwMode="auto">
                    <a:xfrm>
                      <a:off x="1540" y="3593"/>
                      <a:ext cx="834" cy="312"/>
                    </a:xfrm>
                    <a:prstGeom prst="chevron">
                      <a:avLst>
                        <a:gd name="adj" fmla="val 21570"/>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5" name="AutoShape 19"/>
                    <p:cNvSpPr>
                      <a:spLocks noChangeArrowheads="1"/>
                    </p:cNvSpPr>
                    <p:nvPr/>
                  </p:nvSpPr>
                  <p:spPr bwMode="auto">
                    <a:xfrm>
                      <a:off x="2228" y="3593"/>
                      <a:ext cx="1165" cy="312"/>
                    </a:xfrm>
                    <a:prstGeom prst="chevron">
                      <a:avLst>
                        <a:gd name="adj" fmla="val 30131"/>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6" name="AutoShape 20"/>
                    <p:cNvSpPr>
                      <a:spLocks noChangeArrowheads="1"/>
                    </p:cNvSpPr>
                    <p:nvPr/>
                  </p:nvSpPr>
                  <p:spPr bwMode="auto">
                    <a:xfrm>
                      <a:off x="3134" y="3593"/>
                      <a:ext cx="1136" cy="312"/>
                    </a:xfrm>
                    <a:prstGeom prst="chevron">
                      <a:avLst>
                        <a:gd name="adj" fmla="val 29381"/>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7" name="AutoShape 21"/>
                    <p:cNvSpPr>
                      <a:spLocks noChangeArrowheads="1"/>
                    </p:cNvSpPr>
                    <p:nvPr/>
                  </p:nvSpPr>
                  <p:spPr bwMode="auto">
                    <a:xfrm>
                      <a:off x="3968" y="3593"/>
                      <a:ext cx="881" cy="312"/>
                    </a:xfrm>
                    <a:prstGeom prst="chevron">
                      <a:avLst>
                        <a:gd name="adj" fmla="val 21126"/>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37160" rIns="18288" anchor="ctr"/>
                    <a:lstStyle/>
                    <a:p>
                      <a:pPr algn="ctr"/>
                      <a:endParaRPr lang="en-US" b="1"/>
                    </a:p>
                  </p:txBody>
                </p:sp>
                <p:sp>
                  <p:nvSpPr>
                    <p:cNvPr id="70678" name="AutoShape 22"/>
                    <p:cNvSpPr>
                      <a:spLocks noChangeArrowheads="1"/>
                    </p:cNvSpPr>
                    <p:nvPr/>
                  </p:nvSpPr>
                  <p:spPr bwMode="auto">
                    <a:xfrm>
                      <a:off x="4744" y="3593"/>
                      <a:ext cx="881" cy="312"/>
                    </a:xfrm>
                    <a:prstGeom prst="chevron">
                      <a:avLst>
                        <a:gd name="adj" fmla="val 21126"/>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37160" rIns="18288" anchor="ctr"/>
                    <a:lstStyle/>
                    <a:p>
                      <a:pPr algn="ctr"/>
                      <a:endParaRPr lang="en-US" b="1"/>
                    </a:p>
                  </p:txBody>
                </p:sp>
              </p:grpSp>
              <p:sp>
                <p:nvSpPr>
                  <p:cNvPr id="70679" name="AutoShape 23"/>
                  <p:cNvSpPr>
                    <a:spLocks noChangeArrowheads="1"/>
                  </p:cNvSpPr>
                  <p:nvPr/>
                </p:nvSpPr>
                <p:spPr bwMode="auto">
                  <a:xfrm>
                    <a:off x="748" y="3593"/>
                    <a:ext cx="4872" cy="311"/>
                  </a:xfrm>
                  <a:prstGeom prst="homePlate">
                    <a:avLst>
                      <a:gd name="adj" fmla="val 20597"/>
                    </a:avLst>
                  </a:prstGeom>
                  <a:noFill/>
                  <a:ln w="9525">
                    <a:solidFill>
                      <a:schemeClr val="tx1"/>
                    </a:solidFill>
                    <a:miter lim="800000"/>
                    <a:headEnd/>
                    <a:tailEnd/>
                  </a:ln>
                  <a:effectLst/>
                </p:spPr>
                <p:txBody>
                  <a:bodyPr wrap="none" anchor="ctr"/>
                  <a:lstStyle/>
                  <a:p>
                    <a:endParaRPr lang="en-US"/>
                  </a:p>
                </p:txBody>
              </p:sp>
            </p:grpSp>
            <p:sp>
              <p:nvSpPr>
                <p:cNvPr id="70680" name="Text Box 24"/>
                <p:cNvSpPr txBox="1">
                  <a:spLocks noChangeArrowheads="1"/>
                </p:cNvSpPr>
                <p:nvPr/>
              </p:nvSpPr>
              <p:spPr bwMode="auto">
                <a:xfrm>
                  <a:off x="675" y="1038"/>
                  <a:ext cx="2284" cy="212"/>
                </a:xfrm>
                <a:prstGeom prst="rect">
                  <a:avLst/>
                </a:prstGeom>
                <a:noFill/>
                <a:ln w="9525">
                  <a:noFill/>
                  <a:miter lim="800000"/>
                  <a:headEnd/>
                  <a:tailEnd/>
                </a:ln>
                <a:effectLst/>
              </p:spPr>
              <p:txBody>
                <a:bodyPr wrap="none">
                  <a:spAutoFit/>
                </a:bodyPr>
                <a:lstStyle/>
                <a:p>
                  <a:r>
                    <a:rPr lang="en-US" sz="1600" b="1">
                      <a:solidFill>
                        <a:schemeClr val="bg1"/>
                      </a:solidFill>
                    </a:rPr>
                    <a:t>Phase-based Program Management</a:t>
                  </a:r>
                </a:p>
              </p:txBody>
            </p:sp>
            <p:sp>
              <p:nvSpPr>
                <p:cNvPr id="70681" name="AutoShape 25"/>
                <p:cNvSpPr>
                  <a:spLocks noChangeArrowheads="1"/>
                </p:cNvSpPr>
                <p:nvPr/>
              </p:nvSpPr>
              <p:spPr bwMode="auto">
                <a:xfrm>
                  <a:off x="1889" y="1431"/>
                  <a:ext cx="1088" cy="484"/>
                </a:xfrm>
                <a:prstGeom prst="flowChartMagneticDisk">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bIns="18288" anchor="b"/>
                <a:lstStyle/>
                <a:p>
                  <a:pPr algn="ctr"/>
                  <a:r>
                    <a:rPr lang="en-US" sz="1200" b="1">
                      <a:solidFill>
                        <a:schemeClr val="bg1"/>
                      </a:solidFill>
                    </a:rPr>
                    <a:t>Document Mgt</a:t>
                  </a:r>
                </a:p>
                <a:p>
                  <a:pPr algn="ctr"/>
                  <a:r>
                    <a:rPr lang="en-US" sz="1200" b="1">
                      <a:solidFill>
                        <a:schemeClr val="bg1"/>
                      </a:solidFill>
                    </a:rPr>
                    <a:t>File Vault</a:t>
                  </a:r>
                </a:p>
              </p:txBody>
            </p:sp>
            <p:grpSp>
              <p:nvGrpSpPr>
                <p:cNvPr id="10" name="Group 26"/>
                <p:cNvGrpSpPr>
                  <a:grpSpLocks/>
                </p:cNvGrpSpPr>
                <p:nvPr/>
              </p:nvGrpSpPr>
              <p:grpSpPr bwMode="auto">
                <a:xfrm>
                  <a:off x="3054" y="1395"/>
                  <a:ext cx="962" cy="557"/>
                  <a:chOff x="3054" y="1422"/>
                  <a:chExt cx="962" cy="557"/>
                </a:xfrm>
              </p:grpSpPr>
              <p:sp>
                <p:nvSpPr>
                  <p:cNvPr id="70683" name="AutoShape 27"/>
                  <p:cNvSpPr>
                    <a:spLocks noChangeArrowheads="1"/>
                  </p:cNvSpPr>
                  <p:nvPr/>
                </p:nvSpPr>
                <p:spPr bwMode="auto">
                  <a:xfrm>
                    <a:off x="3054" y="1422"/>
                    <a:ext cx="962" cy="557"/>
                  </a:xfrm>
                  <a:prstGeom prst="roundRect">
                    <a:avLst>
                      <a:gd name="adj" fmla="val 16667"/>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a:lstStyle/>
                  <a:p>
                    <a:pPr algn="ctr" eaLnBrk="0" hangingPunct="0"/>
                    <a:r>
                      <a:rPr lang="en-US" sz="1200" b="1">
                        <a:solidFill>
                          <a:schemeClr val="bg1"/>
                        </a:solidFill>
                      </a:rPr>
                      <a:t>CMII Change Mgt</a:t>
                    </a:r>
                  </a:p>
                </p:txBody>
              </p:sp>
              <p:pic>
                <p:nvPicPr>
                  <p:cNvPr id="70684" name="Picture 28" descr="visio process chart 4"/>
                  <p:cNvPicPr>
                    <a:picLocks noChangeAspect="1" noChangeArrowheads="1"/>
                  </p:cNvPicPr>
                  <p:nvPr/>
                </p:nvPicPr>
                <p:blipFill>
                  <a:blip r:embed="rId16" cstate="print"/>
                  <a:srcRect/>
                  <a:stretch>
                    <a:fillRect/>
                  </a:stretch>
                </p:blipFill>
                <p:spPr bwMode="auto">
                  <a:xfrm flipH="1">
                    <a:off x="3235" y="1615"/>
                    <a:ext cx="600" cy="335"/>
                  </a:xfrm>
                  <a:prstGeom prst="rect">
                    <a:avLst/>
                  </a:prstGeom>
                  <a:noFill/>
                </p:spPr>
              </p:pic>
            </p:grpSp>
            <p:grpSp>
              <p:nvGrpSpPr>
                <p:cNvPr id="11" name="Group 29"/>
                <p:cNvGrpSpPr>
                  <a:grpSpLocks/>
                </p:cNvGrpSpPr>
                <p:nvPr/>
              </p:nvGrpSpPr>
              <p:grpSpPr bwMode="auto">
                <a:xfrm>
                  <a:off x="596" y="2071"/>
                  <a:ext cx="4501" cy="559"/>
                  <a:chOff x="596" y="2071"/>
                  <a:chExt cx="4501" cy="559"/>
                </a:xfrm>
              </p:grpSpPr>
              <p:sp>
                <p:nvSpPr>
                  <p:cNvPr id="70686" name="AutoShape 30"/>
                  <p:cNvSpPr>
                    <a:spLocks noChangeArrowheads="1"/>
                  </p:cNvSpPr>
                  <p:nvPr/>
                </p:nvSpPr>
                <p:spPr bwMode="auto">
                  <a:xfrm>
                    <a:off x="1644" y="2077"/>
                    <a:ext cx="864" cy="547"/>
                  </a:xfrm>
                  <a:prstGeom prst="foldedCorner">
                    <a:avLst>
                      <a:gd name="adj" fmla="val 12500"/>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lIns="0" tIns="0" rIns="0" bIns="0" anchor="ctr"/>
                  <a:lstStyle/>
                  <a:p>
                    <a:pPr algn="ctr" eaLnBrk="0" hangingPunct="0"/>
                    <a:r>
                      <a:rPr lang="en-US" sz="1200" b="1">
                        <a:solidFill>
                          <a:schemeClr val="bg1"/>
                        </a:solidFill>
                      </a:rPr>
                      <a:t>Requirements</a:t>
                    </a:r>
                  </a:p>
                  <a:p>
                    <a:pPr algn="ctr" eaLnBrk="0" hangingPunct="0"/>
                    <a:r>
                      <a:rPr lang="en-US" sz="1200" b="1">
                        <a:solidFill>
                          <a:schemeClr val="bg1"/>
                        </a:solidFill>
                      </a:rPr>
                      <a:t>&amp;</a:t>
                    </a:r>
                  </a:p>
                  <a:p>
                    <a:pPr algn="ctr" eaLnBrk="0" hangingPunct="0"/>
                    <a:r>
                      <a:rPr lang="en-US" sz="1200" b="1">
                        <a:solidFill>
                          <a:schemeClr val="bg1"/>
                        </a:solidFill>
                      </a:rPr>
                      <a:t>Specifications</a:t>
                    </a:r>
                  </a:p>
                </p:txBody>
              </p:sp>
              <p:sp>
                <p:nvSpPr>
                  <p:cNvPr id="70687" name="AutoShape 31"/>
                  <p:cNvSpPr>
                    <a:spLocks noChangeArrowheads="1"/>
                  </p:cNvSpPr>
                  <p:nvPr/>
                </p:nvSpPr>
                <p:spPr bwMode="auto">
                  <a:xfrm>
                    <a:off x="3616" y="2080"/>
                    <a:ext cx="776" cy="541"/>
                  </a:xfrm>
                  <a:prstGeom prst="flowChartAlternateProcess">
                    <a:avLst/>
                  </a:prstGeom>
                  <a:gradFill rotWithShape="1">
                    <a:gsLst>
                      <a:gs pos="0">
                        <a:srgbClr val="FF0066">
                          <a:alpha val="80000"/>
                        </a:srgbClr>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200" b="1">
                        <a:solidFill>
                          <a:schemeClr val="bg1"/>
                        </a:solidFill>
                      </a:rPr>
                      <a:t>AVL / AML</a:t>
                    </a:r>
                  </a:p>
                  <a:p>
                    <a:pPr algn="ctr" eaLnBrk="0" hangingPunct="0"/>
                    <a:r>
                      <a:rPr lang="en-US" sz="1200" b="1">
                        <a:solidFill>
                          <a:schemeClr val="bg1"/>
                        </a:solidFill>
                      </a:rPr>
                      <a:t>Qualified</a:t>
                    </a:r>
                  </a:p>
                  <a:p>
                    <a:pPr algn="ctr" eaLnBrk="0" hangingPunct="0"/>
                    <a:r>
                      <a:rPr lang="en-US" sz="1200" b="1">
                        <a:solidFill>
                          <a:schemeClr val="bg1"/>
                        </a:solidFill>
                      </a:rPr>
                      <a:t>Suppliers</a:t>
                    </a:r>
                  </a:p>
                </p:txBody>
              </p:sp>
              <p:grpSp>
                <p:nvGrpSpPr>
                  <p:cNvPr id="12" name="Group 32"/>
                  <p:cNvGrpSpPr>
                    <a:grpSpLocks/>
                  </p:cNvGrpSpPr>
                  <p:nvPr/>
                </p:nvGrpSpPr>
                <p:grpSpPr bwMode="auto">
                  <a:xfrm>
                    <a:off x="596" y="2071"/>
                    <a:ext cx="931" cy="559"/>
                    <a:chOff x="572" y="2044"/>
                    <a:chExt cx="931" cy="559"/>
                  </a:xfrm>
                </p:grpSpPr>
                <p:sp>
                  <p:nvSpPr>
                    <p:cNvPr id="70689" name="AutoShape 33"/>
                    <p:cNvSpPr>
                      <a:spLocks noChangeArrowheads="1"/>
                    </p:cNvSpPr>
                    <p:nvPr/>
                  </p:nvSpPr>
                  <p:spPr bwMode="auto">
                    <a:xfrm>
                      <a:off x="572" y="2044"/>
                      <a:ext cx="931" cy="559"/>
                    </a:xfrm>
                    <a:prstGeom prst="roundRect">
                      <a:avLst>
                        <a:gd name="adj" fmla="val 16667"/>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a:lstStyle/>
                    <a:p>
                      <a:pPr algn="ctr" eaLnBrk="0" hangingPunct="0"/>
                      <a:r>
                        <a:rPr lang="en-US" sz="1200" b="1">
                          <a:solidFill>
                            <a:schemeClr val="bg1"/>
                          </a:solidFill>
                        </a:rPr>
                        <a:t>Quoting Process</a:t>
                      </a:r>
                    </a:p>
                  </p:txBody>
                </p:sp>
                <p:pic>
                  <p:nvPicPr>
                    <p:cNvPr id="70690" name="Picture 34" descr="visio process chart 2"/>
                    <p:cNvPicPr>
                      <a:picLocks noChangeAspect="1" noChangeArrowheads="1"/>
                    </p:cNvPicPr>
                    <p:nvPr/>
                  </p:nvPicPr>
                  <p:blipFill>
                    <a:blip r:embed="rId17" cstate="print"/>
                    <a:srcRect/>
                    <a:stretch>
                      <a:fillRect/>
                    </a:stretch>
                  </p:blipFill>
                  <p:spPr bwMode="auto">
                    <a:xfrm flipH="1">
                      <a:off x="757" y="2244"/>
                      <a:ext cx="561" cy="331"/>
                    </a:xfrm>
                    <a:prstGeom prst="rect">
                      <a:avLst/>
                    </a:prstGeom>
                    <a:noFill/>
                  </p:spPr>
                </p:pic>
              </p:grpSp>
              <p:sp>
                <p:nvSpPr>
                  <p:cNvPr id="70691" name="AutoShape 35"/>
                  <p:cNvSpPr>
                    <a:spLocks noChangeArrowheads="1"/>
                  </p:cNvSpPr>
                  <p:nvPr/>
                </p:nvSpPr>
                <p:spPr bwMode="auto">
                  <a:xfrm>
                    <a:off x="4521" y="2080"/>
                    <a:ext cx="576" cy="541"/>
                  </a:xfrm>
                  <a:prstGeom prst="homePlate">
                    <a:avLst>
                      <a:gd name="adj" fmla="val 18667"/>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anchor="ctr"/>
                  <a:lstStyle/>
                  <a:p>
                    <a:pPr algn="ctr"/>
                    <a:r>
                      <a:rPr lang="en-US" sz="1200" b="1">
                        <a:solidFill>
                          <a:schemeClr val="bg1"/>
                        </a:solidFill>
                      </a:rPr>
                      <a:t>Part</a:t>
                    </a:r>
                  </a:p>
                  <a:p>
                    <a:pPr algn="ctr"/>
                    <a:r>
                      <a:rPr lang="en-US" sz="1200" b="1">
                        <a:solidFill>
                          <a:schemeClr val="bg1"/>
                        </a:solidFill>
                      </a:rPr>
                      <a:t>Approval</a:t>
                    </a:r>
                  </a:p>
                </p:txBody>
              </p:sp>
              <p:grpSp>
                <p:nvGrpSpPr>
                  <p:cNvPr id="13" name="Group 36"/>
                  <p:cNvGrpSpPr>
                    <a:grpSpLocks/>
                  </p:cNvGrpSpPr>
                  <p:nvPr/>
                </p:nvGrpSpPr>
                <p:grpSpPr bwMode="auto">
                  <a:xfrm>
                    <a:off x="2647" y="2079"/>
                    <a:ext cx="836" cy="544"/>
                    <a:chOff x="2607" y="3488"/>
                    <a:chExt cx="836" cy="544"/>
                  </a:xfrm>
                </p:grpSpPr>
                <p:sp>
                  <p:nvSpPr>
                    <p:cNvPr id="70693" name="Line 37"/>
                    <p:cNvSpPr>
                      <a:spLocks noChangeShapeType="1"/>
                    </p:cNvSpPr>
                    <p:nvPr/>
                  </p:nvSpPr>
                  <p:spPr bwMode="auto">
                    <a:xfrm rot="5400000">
                      <a:off x="2679" y="3740"/>
                      <a:ext cx="96" cy="0"/>
                    </a:xfrm>
                    <a:prstGeom prst="line">
                      <a:avLst/>
                    </a:prstGeom>
                    <a:noFill/>
                    <a:ln w="9525">
                      <a:solidFill>
                        <a:schemeClr val="tx1"/>
                      </a:solidFill>
                      <a:round/>
                      <a:headEnd/>
                      <a:tailEnd/>
                    </a:ln>
                    <a:effectLst/>
                  </p:spPr>
                  <p:txBody>
                    <a:bodyPr lIns="0" tIns="0" rIns="0" bIns="0"/>
                    <a:lstStyle/>
                    <a:p>
                      <a:endParaRPr lang="en-US"/>
                    </a:p>
                  </p:txBody>
                </p:sp>
                <p:sp>
                  <p:nvSpPr>
                    <p:cNvPr id="70694" name="Line 38"/>
                    <p:cNvSpPr>
                      <a:spLocks noChangeShapeType="1"/>
                    </p:cNvSpPr>
                    <p:nvPr/>
                  </p:nvSpPr>
                  <p:spPr bwMode="auto">
                    <a:xfrm rot="5400000">
                      <a:off x="3275" y="3740"/>
                      <a:ext cx="96" cy="0"/>
                    </a:xfrm>
                    <a:prstGeom prst="line">
                      <a:avLst/>
                    </a:prstGeom>
                    <a:noFill/>
                    <a:ln w="9525">
                      <a:solidFill>
                        <a:schemeClr val="tx1"/>
                      </a:solidFill>
                      <a:round/>
                      <a:headEnd/>
                      <a:tailEnd/>
                    </a:ln>
                    <a:effectLst/>
                  </p:spPr>
                  <p:txBody>
                    <a:bodyPr lIns="0" tIns="0" rIns="0" bIns="0"/>
                    <a:lstStyle/>
                    <a:p>
                      <a:endParaRPr lang="en-US"/>
                    </a:p>
                  </p:txBody>
                </p:sp>
                <p:sp>
                  <p:nvSpPr>
                    <p:cNvPr id="70695" name="Rectangle 39"/>
                    <p:cNvSpPr>
                      <a:spLocks noChangeArrowheads="1"/>
                    </p:cNvSpPr>
                    <p:nvPr/>
                  </p:nvSpPr>
                  <p:spPr bwMode="auto">
                    <a:xfrm>
                      <a:off x="2607" y="3488"/>
                      <a:ext cx="836" cy="156"/>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200" b="1">
                          <a:solidFill>
                            <a:schemeClr val="bg1"/>
                          </a:solidFill>
                        </a:rPr>
                        <a:t>BOMs &amp;  Parts</a:t>
                      </a:r>
                    </a:p>
                  </p:txBody>
                </p:sp>
                <p:sp>
                  <p:nvSpPr>
                    <p:cNvPr id="70696" name="Rectangle 40"/>
                    <p:cNvSpPr>
                      <a:spLocks noChangeArrowheads="1"/>
                    </p:cNvSpPr>
                    <p:nvPr/>
                  </p:nvSpPr>
                  <p:spPr bwMode="auto">
                    <a:xfrm>
                      <a:off x="2607" y="3740"/>
                      <a:ext cx="240"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7" name="Rectangle 41"/>
                    <p:cNvSpPr>
                      <a:spLocks noChangeArrowheads="1"/>
                    </p:cNvSpPr>
                    <p:nvPr/>
                  </p:nvSpPr>
                  <p:spPr bwMode="auto">
                    <a:xfrm>
                      <a:off x="3203" y="3740"/>
                      <a:ext cx="240"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8" name="Rectangle 42"/>
                    <p:cNvSpPr>
                      <a:spLocks noChangeArrowheads="1"/>
                    </p:cNvSpPr>
                    <p:nvPr/>
                  </p:nvSpPr>
                  <p:spPr bwMode="auto">
                    <a:xfrm>
                      <a:off x="3059" y="3740"/>
                      <a:ext cx="96"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9" name="Line 43"/>
                    <p:cNvSpPr>
                      <a:spLocks noChangeShapeType="1"/>
                    </p:cNvSpPr>
                    <p:nvPr/>
                  </p:nvSpPr>
                  <p:spPr bwMode="auto">
                    <a:xfrm>
                      <a:off x="2731" y="3692"/>
                      <a:ext cx="588" cy="0"/>
                    </a:xfrm>
                    <a:prstGeom prst="line">
                      <a:avLst/>
                    </a:prstGeom>
                    <a:noFill/>
                    <a:ln w="9525">
                      <a:solidFill>
                        <a:schemeClr val="tx1"/>
                      </a:solidFill>
                      <a:round/>
                      <a:headEnd/>
                      <a:tailEnd/>
                    </a:ln>
                    <a:effectLst/>
                  </p:spPr>
                  <p:txBody>
                    <a:bodyPr lIns="0" tIns="0" rIns="0" bIns="0"/>
                    <a:lstStyle/>
                    <a:p>
                      <a:endParaRPr lang="en-US"/>
                    </a:p>
                  </p:txBody>
                </p:sp>
                <p:sp>
                  <p:nvSpPr>
                    <p:cNvPr id="70700" name="Line 44"/>
                    <p:cNvSpPr>
                      <a:spLocks noChangeShapeType="1"/>
                    </p:cNvSpPr>
                    <p:nvPr/>
                  </p:nvSpPr>
                  <p:spPr bwMode="auto">
                    <a:xfrm rot="5400000">
                      <a:off x="3059" y="3692"/>
                      <a:ext cx="96" cy="0"/>
                    </a:xfrm>
                    <a:prstGeom prst="line">
                      <a:avLst/>
                    </a:prstGeom>
                    <a:noFill/>
                    <a:ln w="9525">
                      <a:solidFill>
                        <a:schemeClr val="tx1"/>
                      </a:solidFill>
                      <a:round/>
                      <a:headEnd/>
                      <a:tailEnd/>
                    </a:ln>
                    <a:effectLst/>
                  </p:spPr>
                  <p:txBody>
                    <a:bodyPr lIns="0" tIns="0" rIns="0" bIns="0"/>
                    <a:lstStyle/>
                    <a:p>
                      <a:endParaRPr lang="en-US"/>
                    </a:p>
                  </p:txBody>
                </p:sp>
                <p:sp>
                  <p:nvSpPr>
                    <p:cNvPr id="70701" name="Line 45"/>
                    <p:cNvSpPr>
                      <a:spLocks noChangeShapeType="1"/>
                    </p:cNvSpPr>
                    <p:nvPr/>
                  </p:nvSpPr>
                  <p:spPr bwMode="auto">
                    <a:xfrm rot="5400000">
                      <a:off x="2899" y="3740"/>
                      <a:ext cx="96" cy="0"/>
                    </a:xfrm>
                    <a:prstGeom prst="line">
                      <a:avLst/>
                    </a:prstGeom>
                    <a:noFill/>
                    <a:ln w="9525">
                      <a:solidFill>
                        <a:schemeClr val="tx1"/>
                      </a:solidFill>
                      <a:round/>
                      <a:headEnd/>
                      <a:tailEnd/>
                    </a:ln>
                    <a:effectLst/>
                  </p:spPr>
                  <p:txBody>
                    <a:bodyPr lIns="0" tIns="0" rIns="0" bIns="0"/>
                    <a:lstStyle/>
                    <a:p>
                      <a:endParaRPr lang="en-US"/>
                    </a:p>
                  </p:txBody>
                </p:sp>
                <p:sp>
                  <p:nvSpPr>
                    <p:cNvPr id="70702" name="Rectangle 46"/>
                    <p:cNvSpPr>
                      <a:spLocks noChangeArrowheads="1"/>
                    </p:cNvSpPr>
                    <p:nvPr/>
                  </p:nvSpPr>
                  <p:spPr bwMode="auto">
                    <a:xfrm>
                      <a:off x="2899" y="3740"/>
                      <a:ext cx="96"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grpSp>
                  <p:nvGrpSpPr>
                    <p:cNvPr id="14" name="Group 47"/>
                    <p:cNvGrpSpPr>
                      <a:grpSpLocks/>
                    </p:cNvGrpSpPr>
                    <p:nvPr/>
                  </p:nvGrpSpPr>
                  <p:grpSpPr bwMode="auto">
                    <a:xfrm>
                      <a:off x="2607" y="3848"/>
                      <a:ext cx="836" cy="184"/>
                      <a:chOff x="2607" y="3884"/>
                      <a:chExt cx="836" cy="184"/>
                    </a:xfrm>
                  </p:grpSpPr>
                  <p:sp>
                    <p:nvSpPr>
                      <p:cNvPr id="70704" name="Line 48"/>
                      <p:cNvSpPr>
                        <a:spLocks noChangeShapeType="1"/>
                      </p:cNvSpPr>
                      <p:nvPr/>
                    </p:nvSpPr>
                    <p:spPr bwMode="auto">
                      <a:xfrm rot="5400000">
                        <a:off x="2755"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5" name="Line 49"/>
                      <p:cNvSpPr>
                        <a:spLocks noChangeShapeType="1"/>
                      </p:cNvSpPr>
                      <p:nvPr/>
                    </p:nvSpPr>
                    <p:spPr bwMode="auto">
                      <a:xfrm rot="5400000">
                        <a:off x="2899"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6" name="Line 50"/>
                      <p:cNvSpPr>
                        <a:spLocks noChangeShapeType="1"/>
                      </p:cNvSpPr>
                      <p:nvPr/>
                    </p:nvSpPr>
                    <p:spPr bwMode="auto">
                      <a:xfrm rot="5400000">
                        <a:off x="3203"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7" name="Rectangle 51"/>
                      <p:cNvSpPr>
                        <a:spLocks noChangeArrowheads="1"/>
                      </p:cNvSpPr>
                      <p:nvPr/>
                    </p:nvSpPr>
                    <p:spPr bwMode="auto">
                      <a:xfrm>
                        <a:off x="2607"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a:solidFill>
                            <a:schemeClr val="bg1"/>
                          </a:solidFill>
                        </a:endParaRPr>
                      </a:p>
                    </p:txBody>
                  </p:sp>
                  <p:sp>
                    <p:nvSpPr>
                      <p:cNvPr id="70708" name="Rectangle 52"/>
                      <p:cNvSpPr>
                        <a:spLocks noChangeArrowheads="1"/>
                      </p:cNvSpPr>
                      <p:nvPr/>
                    </p:nvSpPr>
                    <p:spPr bwMode="auto">
                      <a:xfrm>
                        <a:off x="3059"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09" name="Rectangle 53"/>
                      <p:cNvSpPr>
                        <a:spLocks noChangeArrowheads="1"/>
                      </p:cNvSpPr>
                      <p:nvPr/>
                    </p:nvSpPr>
                    <p:spPr bwMode="auto">
                      <a:xfrm>
                        <a:off x="3347"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0" name="Rectangle 54"/>
                      <p:cNvSpPr>
                        <a:spLocks noChangeArrowheads="1"/>
                      </p:cNvSpPr>
                      <p:nvPr/>
                    </p:nvSpPr>
                    <p:spPr bwMode="auto">
                      <a:xfrm>
                        <a:off x="3203"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1" name="Line 55"/>
                      <p:cNvSpPr>
                        <a:spLocks noChangeShapeType="1"/>
                      </p:cNvSpPr>
                      <p:nvPr/>
                    </p:nvSpPr>
                    <p:spPr bwMode="auto">
                      <a:xfrm rot="5400000">
                        <a:off x="3059"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2" name="Line 56"/>
                      <p:cNvSpPr>
                        <a:spLocks noChangeShapeType="1"/>
                      </p:cNvSpPr>
                      <p:nvPr/>
                    </p:nvSpPr>
                    <p:spPr bwMode="auto">
                      <a:xfrm rot="5400000">
                        <a:off x="3347"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3" name="Line 57"/>
                      <p:cNvSpPr>
                        <a:spLocks noChangeShapeType="1"/>
                      </p:cNvSpPr>
                      <p:nvPr/>
                    </p:nvSpPr>
                    <p:spPr bwMode="auto">
                      <a:xfrm>
                        <a:off x="3251" y="3932"/>
                        <a:ext cx="144" cy="0"/>
                      </a:xfrm>
                      <a:prstGeom prst="line">
                        <a:avLst/>
                      </a:prstGeom>
                      <a:noFill/>
                      <a:ln w="9525">
                        <a:solidFill>
                          <a:schemeClr val="tx1"/>
                        </a:solidFill>
                        <a:round/>
                        <a:headEnd/>
                        <a:tailEnd/>
                      </a:ln>
                      <a:effectLst/>
                    </p:spPr>
                    <p:txBody>
                      <a:bodyPr lIns="0" tIns="0" rIns="0" bIns="0"/>
                      <a:lstStyle/>
                      <a:p>
                        <a:endParaRPr lang="en-US"/>
                      </a:p>
                    </p:txBody>
                  </p:sp>
                  <p:sp>
                    <p:nvSpPr>
                      <p:cNvPr id="70714" name="Line 58"/>
                      <p:cNvSpPr>
                        <a:spLocks noChangeShapeType="1"/>
                      </p:cNvSpPr>
                      <p:nvPr/>
                    </p:nvSpPr>
                    <p:spPr bwMode="auto">
                      <a:xfrm rot="5400000">
                        <a:off x="2607"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5" name="Rectangle 59"/>
                      <p:cNvSpPr>
                        <a:spLocks noChangeArrowheads="1"/>
                      </p:cNvSpPr>
                      <p:nvPr/>
                    </p:nvSpPr>
                    <p:spPr bwMode="auto">
                      <a:xfrm>
                        <a:off x="2753"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6" name="Rectangle 60"/>
                      <p:cNvSpPr>
                        <a:spLocks noChangeArrowheads="1"/>
                      </p:cNvSpPr>
                      <p:nvPr/>
                    </p:nvSpPr>
                    <p:spPr bwMode="auto">
                      <a:xfrm>
                        <a:off x="2899"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7" name="Line 61"/>
                      <p:cNvSpPr>
                        <a:spLocks noChangeShapeType="1"/>
                      </p:cNvSpPr>
                      <p:nvPr/>
                    </p:nvSpPr>
                    <p:spPr bwMode="auto">
                      <a:xfrm>
                        <a:off x="2655" y="3932"/>
                        <a:ext cx="288" cy="0"/>
                      </a:xfrm>
                      <a:prstGeom prst="line">
                        <a:avLst/>
                      </a:prstGeom>
                      <a:noFill/>
                      <a:ln w="9525">
                        <a:solidFill>
                          <a:schemeClr val="tx1"/>
                        </a:solidFill>
                        <a:round/>
                        <a:headEnd/>
                        <a:tailEnd/>
                      </a:ln>
                      <a:effectLst/>
                    </p:spPr>
                    <p:txBody>
                      <a:bodyPr lIns="0" tIns="0" rIns="0" bIns="0"/>
                      <a:lstStyle/>
                      <a:p>
                        <a:endParaRPr lang="en-US"/>
                      </a:p>
                    </p:txBody>
                  </p:sp>
                </p:grpSp>
              </p:grpSp>
            </p:grpSp>
            <p:grpSp>
              <p:nvGrpSpPr>
                <p:cNvPr id="15" name="Group 62"/>
                <p:cNvGrpSpPr>
                  <a:grpSpLocks/>
                </p:cNvGrpSpPr>
                <p:nvPr/>
              </p:nvGrpSpPr>
              <p:grpSpPr bwMode="auto">
                <a:xfrm>
                  <a:off x="614" y="2737"/>
                  <a:ext cx="4548" cy="689"/>
                  <a:chOff x="614" y="2737"/>
                  <a:chExt cx="4548" cy="689"/>
                </a:xfrm>
              </p:grpSpPr>
              <p:grpSp>
                <p:nvGrpSpPr>
                  <p:cNvPr id="16" name="Group 63"/>
                  <p:cNvGrpSpPr>
                    <a:grpSpLocks/>
                  </p:cNvGrpSpPr>
                  <p:nvPr/>
                </p:nvGrpSpPr>
                <p:grpSpPr bwMode="auto">
                  <a:xfrm>
                    <a:off x="1413" y="2764"/>
                    <a:ext cx="824" cy="635"/>
                    <a:chOff x="1425" y="3537"/>
                    <a:chExt cx="824" cy="635"/>
                  </a:xfrm>
                </p:grpSpPr>
                <p:sp>
                  <p:nvSpPr>
                    <p:cNvPr id="70720" name="Rectangle 64"/>
                    <p:cNvSpPr>
                      <a:spLocks noChangeArrowheads="1"/>
                    </p:cNvSpPr>
                    <p:nvPr/>
                  </p:nvSpPr>
                  <p:spPr bwMode="auto">
                    <a:xfrm>
                      <a:off x="1426" y="3537"/>
                      <a:ext cx="823" cy="635"/>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000">
                        <a:latin typeface="TradeGothicCondEighteen" pitchFamily="2" charset="0"/>
                      </a:endParaRPr>
                    </a:p>
                  </p:txBody>
                </p:sp>
                <p:sp>
                  <p:nvSpPr>
                    <p:cNvPr id="70721" name="Rectangle 65"/>
                    <p:cNvSpPr>
                      <a:spLocks noChangeArrowheads="1"/>
                    </p:cNvSpPr>
                    <p:nvPr/>
                  </p:nvSpPr>
                  <p:spPr bwMode="auto">
                    <a:xfrm>
                      <a:off x="1426" y="3537"/>
                      <a:ext cx="823" cy="16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400" b="1">
                          <a:solidFill>
                            <a:schemeClr val="bg1"/>
                          </a:solidFill>
                        </a:rPr>
                        <a:t>FMEA</a:t>
                      </a:r>
                    </a:p>
                  </p:txBody>
                </p:sp>
                <p:sp>
                  <p:nvSpPr>
                    <p:cNvPr id="70722" name="Line 66"/>
                    <p:cNvSpPr>
                      <a:spLocks noChangeShapeType="1"/>
                    </p:cNvSpPr>
                    <p:nvPr/>
                  </p:nvSpPr>
                  <p:spPr bwMode="auto">
                    <a:xfrm>
                      <a:off x="1611" y="3706"/>
                      <a:ext cx="0" cy="466"/>
                    </a:xfrm>
                    <a:prstGeom prst="line">
                      <a:avLst/>
                    </a:prstGeom>
                    <a:noFill/>
                    <a:ln w="9525">
                      <a:solidFill>
                        <a:schemeClr val="tx1"/>
                      </a:solidFill>
                      <a:round/>
                      <a:headEnd/>
                      <a:tailEnd/>
                    </a:ln>
                    <a:effectLst/>
                  </p:spPr>
                  <p:txBody>
                    <a:bodyPr anchor="ctr"/>
                    <a:lstStyle/>
                    <a:p>
                      <a:endParaRPr lang="en-US"/>
                    </a:p>
                  </p:txBody>
                </p:sp>
                <p:sp>
                  <p:nvSpPr>
                    <p:cNvPr id="70723" name="Line 67"/>
                    <p:cNvSpPr>
                      <a:spLocks noChangeShapeType="1"/>
                    </p:cNvSpPr>
                    <p:nvPr/>
                  </p:nvSpPr>
                  <p:spPr bwMode="auto">
                    <a:xfrm>
                      <a:off x="1690" y="3706"/>
                      <a:ext cx="0" cy="466"/>
                    </a:xfrm>
                    <a:prstGeom prst="line">
                      <a:avLst/>
                    </a:prstGeom>
                    <a:noFill/>
                    <a:ln w="9525">
                      <a:solidFill>
                        <a:schemeClr val="tx1"/>
                      </a:solidFill>
                      <a:round/>
                      <a:headEnd/>
                      <a:tailEnd/>
                    </a:ln>
                    <a:effectLst/>
                  </p:spPr>
                  <p:txBody>
                    <a:bodyPr anchor="ctr"/>
                    <a:lstStyle/>
                    <a:p>
                      <a:endParaRPr lang="en-US"/>
                    </a:p>
                  </p:txBody>
                </p:sp>
                <p:sp>
                  <p:nvSpPr>
                    <p:cNvPr id="70724" name="Line 68"/>
                    <p:cNvSpPr>
                      <a:spLocks noChangeShapeType="1"/>
                    </p:cNvSpPr>
                    <p:nvPr/>
                  </p:nvSpPr>
                  <p:spPr bwMode="auto">
                    <a:xfrm>
                      <a:off x="1771" y="3706"/>
                      <a:ext cx="0" cy="466"/>
                    </a:xfrm>
                    <a:prstGeom prst="line">
                      <a:avLst/>
                    </a:prstGeom>
                    <a:noFill/>
                    <a:ln w="9525">
                      <a:solidFill>
                        <a:schemeClr val="tx1"/>
                      </a:solidFill>
                      <a:round/>
                      <a:headEnd/>
                      <a:tailEnd/>
                    </a:ln>
                    <a:effectLst/>
                  </p:spPr>
                  <p:txBody>
                    <a:bodyPr anchor="ctr"/>
                    <a:lstStyle/>
                    <a:p>
                      <a:endParaRPr lang="en-US"/>
                    </a:p>
                  </p:txBody>
                </p:sp>
                <p:sp>
                  <p:nvSpPr>
                    <p:cNvPr id="70725" name="Line 69"/>
                    <p:cNvSpPr>
                      <a:spLocks noChangeShapeType="1"/>
                    </p:cNvSpPr>
                    <p:nvPr/>
                  </p:nvSpPr>
                  <p:spPr bwMode="auto">
                    <a:xfrm>
                      <a:off x="1852" y="3706"/>
                      <a:ext cx="0" cy="466"/>
                    </a:xfrm>
                    <a:prstGeom prst="line">
                      <a:avLst/>
                    </a:prstGeom>
                    <a:noFill/>
                    <a:ln w="9525">
                      <a:solidFill>
                        <a:schemeClr val="tx1"/>
                      </a:solidFill>
                      <a:round/>
                      <a:headEnd/>
                      <a:tailEnd/>
                    </a:ln>
                    <a:effectLst/>
                  </p:spPr>
                  <p:txBody>
                    <a:bodyPr anchor="ctr"/>
                    <a:lstStyle/>
                    <a:p>
                      <a:endParaRPr lang="en-US"/>
                    </a:p>
                  </p:txBody>
                </p:sp>
                <p:sp>
                  <p:nvSpPr>
                    <p:cNvPr id="70726" name="Line 70"/>
                    <p:cNvSpPr>
                      <a:spLocks noChangeShapeType="1"/>
                    </p:cNvSpPr>
                    <p:nvPr/>
                  </p:nvSpPr>
                  <p:spPr bwMode="auto">
                    <a:xfrm>
                      <a:off x="1933" y="3706"/>
                      <a:ext cx="0" cy="466"/>
                    </a:xfrm>
                    <a:prstGeom prst="line">
                      <a:avLst/>
                    </a:prstGeom>
                    <a:noFill/>
                    <a:ln w="9525">
                      <a:solidFill>
                        <a:schemeClr val="tx1"/>
                      </a:solidFill>
                      <a:round/>
                      <a:headEnd/>
                      <a:tailEnd/>
                    </a:ln>
                    <a:effectLst/>
                  </p:spPr>
                  <p:txBody>
                    <a:bodyPr anchor="ctr"/>
                    <a:lstStyle/>
                    <a:p>
                      <a:endParaRPr lang="en-US"/>
                    </a:p>
                  </p:txBody>
                </p:sp>
                <p:sp>
                  <p:nvSpPr>
                    <p:cNvPr id="70727" name="Line 71"/>
                    <p:cNvSpPr>
                      <a:spLocks noChangeShapeType="1"/>
                    </p:cNvSpPr>
                    <p:nvPr/>
                  </p:nvSpPr>
                  <p:spPr bwMode="auto">
                    <a:xfrm>
                      <a:off x="2014" y="3706"/>
                      <a:ext cx="0" cy="466"/>
                    </a:xfrm>
                    <a:prstGeom prst="line">
                      <a:avLst/>
                    </a:prstGeom>
                    <a:noFill/>
                    <a:ln w="9525">
                      <a:solidFill>
                        <a:schemeClr val="tx1"/>
                      </a:solidFill>
                      <a:round/>
                      <a:headEnd/>
                      <a:tailEnd/>
                    </a:ln>
                    <a:effectLst/>
                  </p:spPr>
                  <p:txBody>
                    <a:bodyPr anchor="ctr"/>
                    <a:lstStyle/>
                    <a:p>
                      <a:endParaRPr lang="en-US"/>
                    </a:p>
                  </p:txBody>
                </p:sp>
                <p:sp>
                  <p:nvSpPr>
                    <p:cNvPr id="70728" name="Line 72"/>
                    <p:cNvSpPr>
                      <a:spLocks noChangeShapeType="1"/>
                    </p:cNvSpPr>
                    <p:nvPr/>
                  </p:nvSpPr>
                  <p:spPr bwMode="auto">
                    <a:xfrm>
                      <a:off x="2095" y="3706"/>
                      <a:ext cx="0" cy="466"/>
                    </a:xfrm>
                    <a:prstGeom prst="line">
                      <a:avLst/>
                    </a:prstGeom>
                    <a:noFill/>
                    <a:ln w="9525">
                      <a:solidFill>
                        <a:schemeClr val="tx1"/>
                      </a:solidFill>
                      <a:round/>
                      <a:headEnd/>
                      <a:tailEnd/>
                    </a:ln>
                    <a:effectLst/>
                  </p:spPr>
                  <p:txBody>
                    <a:bodyPr anchor="ctr"/>
                    <a:lstStyle/>
                    <a:p>
                      <a:endParaRPr lang="en-US"/>
                    </a:p>
                  </p:txBody>
                </p:sp>
                <p:sp>
                  <p:nvSpPr>
                    <p:cNvPr id="70729" name="Line 73"/>
                    <p:cNvSpPr>
                      <a:spLocks noChangeShapeType="1"/>
                    </p:cNvSpPr>
                    <p:nvPr/>
                  </p:nvSpPr>
                  <p:spPr bwMode="auto">
                    <a:xfrm>
                      <a:off x="2176" y="3706"/>
                      <a:ext cx="0" cy="466"/>
                    </a:xfrm>
                    <a:prstGeom prst="line">
                      <a:avLst/>
                    </a:prstGeom>
                    <a:noFill/>
                    <a:ln w="9525">
                      <a:solidFill>
                        <a:schemeClr val="tx1"/>
                      </a:solidFill>
                      <a:round/>
                      <a:headEnd/>
                      <a:tailEnd/>
                    </a:ln>
                    <a:effectLst/>
                  </p:spPr>
                  <p:txBody>
                    <a:bodyPr anchor="ctr"/>
                    <a:lstStyle/>
                    <a:p>
                      <a:endParaRPr lang="en-US"/>
                    </a:p>
                  </p:txBody>
                </p:sp>
                <p:sp>
                  <p:nvSpPr>
                    <p:cNvPr id="70730" name="Line 74"/>
                    <p:cNvSpPr>
                      <a:spLocks noChangeShapeType="1"/>
                    </p:cNvSpPr>
                    <p:nvPr/>
                  </p:nvSpPr>
                  <p:spPr bwMode="auto">
                    <a:xfrm>
                      <a:off x="1426" y="3770"/>
                      <a:ext cx="823" cy="0"/>
                    </a:xfrm>
                    <a:prstGeom prst="line">
                      <a:avLst/>
                    </a:prstGeom>
                    <a:noFill/>
                    <a:ln w="9525">
                      <a:solidFill>
                        <a:schemeClr val="tx1"/>
                      </a:solidFill>
                      <a:round/>
                      <a:headEnd/>
                      <a:tailEnd/>
                    </a:ln>
                    <a:effectLst/>
                  </p:spPr>
                  <p:txBody>
                    <a:bodyPr anchor="ctr"/>
                    <a:lstStyle/>
                    <a:p>
                      <a:endParaRPr lang="en-US"/>
                    </a:p>
                  </p:txBody>
                </p:sp>
                <p:sp>
                  <p:nvSpPr>
                    <p:cNvPr id="70731" name="Line 75"/>
                    <p:cNvSpPr>
                      <a:spLocks noChangeShapeType="1"/>
                    </p:cNvSpPr>
                    <p:nvPr/>
                  </p:nvSpPr>
                  <p:spPr bwMode="auto">
                    <a:xfrm>
                      <a:off x="1426" y="3836"/>
                      <a:ext cx="823" cy="0"/>
                    </a:xfrm>
                    <a:prstGeom prst="line">
                      <a:avLst/>
                    </a:prstGeom>
                    <a:noFill/>
                    <a:ln w="9525">
                      <a:solidFill>
                        <a:schemeClr val="tx1"/>
                      </a:solidFill>
                      <a:round/>
                      <a:headEnd/>
                      <a:tailEnd/>
                    </a:ln>
                    <a:effectLst/>
                  </p:spPr>
                  <p:txBody>
                    <a:bodyPr anchor="ctr"/>
                    <a:lstStyle/>
                    <a:p>
                      <a:endParaRPr lang="en-US"/>
                    </a:p>
                  </p:txBody>
                </p:sp>
                <p:sp>
                  <p:nvSpPr>
                    <p:cNvPr id="70732" name="Line 76"/>
                    <p:cNvSpPr>
                      <a:spLocks noChangeShapeType="1"/>
                    </p:cNvSpPr>
                    <p:nvPr/>
                  </p:nvSpPr>
                  <p:spPr bwMode="auto">
                    <a:xfrm>
                      <a:off x="1426" y="3902"/>
                      <a:ext cx="823" cy="0"/>
                    </a:xfrm>
                    <a:prstGeom prst="line">
                      <a:avLst/>
                    </a:prstGeom>
                    <a:noFill/>
                    <a:ln w="9525">
                      <a:solidFill>
                        <a:schemeClr val="tx1"/>
                      </a:solidFill>
                      <a:round/>
                      <a:headEnd/>
                      <a:tailEnd/>
                    </a:ln>
                    <a:effectLst/>
                  </p:spPr>
                  <p:txBody>
                    <a:bodyPr anchor="ctr"/>
                    <a:lstStyle/>
                    <a:p>
                      <a:endParaRPr lang="en-US"/>
                    </a:p>
                  </p:txBody>
                </p:sp>
                <p:sp>
                  <p:nvSpPr>
                    <p:cNvPr id="70733" name="Line 77"/>
                    <p:cNvSpPr>
                      <a:spLocks noChangeShapeType="1"/>
                    </p:cNvSpPr>
                    <p:nvPr/>
                  </p:nvSpPr>
                  <p:spPr bwMode="auto">
                    <a:xfrm>
                      <a:off x="1425" y="3969"/>
                      <a:ext cx="823" cy="0"/>
                    </a:xfrm>
                    <a:prstGeom prst="line">
                      <a:avLst/>
                    </a:prstGeom>
                    <a:noFill/>
                    <a:ln w="9525">
                      <a:solidFill>
                        <a:schemeClr val="tx1"/>
                      </a:solidFill>
                      <a:round/>
                      <a:headEnd/>
                      <a:tailEnd/>
                    </a:ln>
                    <a:effectLst/>
                  </p:spPr>
                  <p:txBody>
                    <a:bodyPr anchor="ctr"/>
                    <a:lstStyle/>
                    <a:p>
                      <a:endParaRPr lang="en-US"/>
                    </a:p>
                  </p:txBody>
                </p:sp>
                <p:sp>
                  <p:nvSpPr>
                    <p:cNvPr id="70734" name="Line 78"/>
                    <p:cNvSpPr>
                      <a:spLocks noChangeShapeType="1"/>
                    </p:cNvSpPr>
                    <p:nvPr/>
                  </p:nvSpPr>
                  <p:spPr bwMode="auto">
                    <a:xfrm>
                      <a:off x="1426" y="4035"/>
                      <a:ext cx="823" cy="0"/>
                    </a:xfrm>
                    <a:prstGeom prst="line">
                      <a:avLst/>
                    </a:prstGeom>
                    <a:noFill/>
                    <a:ln w="9525">
                      <a:solidFill>
                        <a:schemeClr val="tx1"/>
                      </a:solidFill>
                      <a:round/>
                      <a:headEnd/>
                      <a:tailEnd/>
                    </a:ln>
                    <a:effectLst/>
                  </p:spPr>
                  <p:txBody>
                    <a:bodyPr anchor="ctr"/>
                    <a:lstStyle/>
                    <a:p>
                      <a:endParaRPr lang="en-US"/>
                    </a:p>
                  </p:txBody>
                </p:sp>
                <p:sp>
                  <p:nvSpPr>
                    <p:cNvPr id="70735" name="Line 79"/>
                    <p:cNvSpPr>
                      <a:spLocks noChangeShapeType="1"/>
                    </p:cNvSpPr>
                    <p:nvPr/>
                  </p:nvSpPr>
                  <p:spPr bwMode="auto">
                    <a:xfrm>
                      <a:off x="1429" y="4103"/>
                      <a:ext cx="815" cy="0"/>
                    </a:xfrm>
                    <a:prstGeom prst="line">
                      <a:avLst/>
                    </a:prstGeom>
                    <a:noFill/>
                    <a:ln w="9525">
                      <a:solidFill>
                        <a:schemeClr val="tx1"/>
                      </a:solidFill>
                      <a:round/>
                      <a:headEnd/>
                      <a:tailEnd/>
                    </a:ln>
                    <a:effectLst/>
                  </p:spPr>
                  <p:txBody>
                    <a:bodyPr anchor="ctr"/>
                    <a:lstStyle/>
                    <a:p>
                      <a:endParaRPr lang="en-US"/>
                    </a:p>
                  </p:txBody>
                </p:sp>
              </p:grpSp>
              <p:grpSp>
                <p:nvGrpSpPr>
                  <p:cNvPr id="17" name="Group 80"/>
                  <p:cNvGrpSpPr>
                    <a:grpSpLocks/>
                  </p:cNvGrpSpPr>
                  <p:nvPr/>
                </p:nvGrpSpPr>
                <p:grpSpPr bwMode="auto">
                  <a:xfrm>
                    <a:off x="3398" y="2765"/>
                    <a:ext cx="701" cy="633"/>
                    <a:chOff x="3838" y="3545"/>
                    <a:chExt cx="605" cy="633"/>
                  </a:xfrm>
                </p:grpSpPr>
                <p:sp>
                  <p:nvSpPr>
                    <p:cNvPr id="70737" name="AutoShape 81"/>
                    <p:cNvSpPr>
                      <a:spLocks noChangeArrowheads="1"/>
                    </p:cNvSpPr>
                    <p:nvPr/>
                  </p:nvSpPr>
                  <p:spPr bwMode="auto">
                    <a:xfrm>
                      <a:off x="3838" y="3545"/>
                      <a:ext cx="605" cy="633"/>
                    </a:xfrm>
                    <a:prstGeom prst="flowChartPunchedCard">
                      <a:avLst/>
                    </a:prstGeom>
                    <a:gradFill rotWithShape="1">
                      <a:gsLst>
                        <a:gs pos="0">
                          <a:srgbClr val="FF0066">
                            <a:alpha val="85001"/>
                          </a:srgbClr>
                        </a:gs>
                        <a:gs pos="100000">
                          <a:schemeClr val="tx2"/>
                        </a:gs>
                      </a:gsLst>
                      <a:path path="rect">
                        <a:fillToRect l="100000" t="100000"/>
                      </a:path>
                    </a:gradFill>
                    <a:ln w="9525">
                      <a:solidFill>
                        <a:schemeClr val="tx1"/>
                      </a:solidFill>
                      <a:miter lim="800000"/>
                      <a:headEnd/>
                      <a:tailEnd/>
                    </a:ln>
                    <a:effectLst/>
                  </p:spPr>
                  <p:txBody>
                    <a:bodyPr wrap="none" lIns="0" tIns="0" rIns="0" bIns="0"/>
                    <a:lstStyle/>
                    <a:p>
                      <a:pPr algn="ctr" eaLnBrk="0" hangingPunct="0"/>
                      <a:endParaRPr lang="en-US" sz="1400" b="1">
                        <a:latin typeface="TradeGothicCondEighteen" pitchFamily="2" charset="0"/>
                      </a:endParaRPr>
                    </a:p>
                  </p:txBody>
                </p:sp>
                <p:grpSp>
                  <p:nvGrpSpPr>
                    <p:cNvPr id="18" name="Group 82"/>
                    <p:cNvGrpSpPr>
                      <a:grpSpLocks/>
                    </p:cNvGrpSpPr>
                    <p:nvPr/>
                  </p:nvGrpSpPr>
                  <p:grpSpPr bwMode="auto">
                    <a:xfrm>
                      <a:off x="3839" y="3910"/>
                      <a:ext cx="602" cy="263"/>
                      <a:chOff x="3436" y="1882"/>
                      <a:chExt cx="602" cy="265"/>
                    </a:xfrm>
                  </p:grpSpPr>
                  <p:grpSp>
                    <p:nvGrpSpPr>
                      <p:cNvPr id="19" name="Group 83"/>
                      <p:cNvGrpSpPr>
                        <a:grpSpLocks/>
                      </p:cNvGrpSpPr>
                      <p:nvPr/>
                    </p:nvGrpSpPr>
                    <p:grpSpPr bwMode="auto">
                      <a:xfrm>
                        <a:off x="3574" y="1883"/>
                        <a:ext cx="411" cy="257"/>
                        <a:chOff x="3574" y="1879"/>
                        <a:chExt cx="411" cy="277"/>
                      </a:xfrm>
                    </p:grpSpPr>
                    <p:sp>
                      <p:nvSpPr>
                        <p:cNvPr id="70740" name="Line 84"/>
                        <p:cNvSpPr>
                          <a:spLocks noChangeShapeType="1"/>
                        </p:cNvSpPr>
                        <p:nvPr/>
                      </p:nvSpPr>
                      <p:spPr bwMode="auto">
                        <a:xfrm>
                          <a:off x="3574" y="1879"/>
                          <a:ext cx="0" cy="277"/>
                        </a:xfrm>
                        <a:prstGeom prst="line">
                          <a:avLst/>
                        </a:prstGeom>
                        <a:noFill/>
                        <a:ln w="9525">
                          <a:solidFill>
                            <a:schemeClr val="tx1"/>
                          </a:solidFill>
                          <a:round/>
                          <a:headEnd/>
                          <a:tailEnd/>
                        </a:ln>
                        <a:effectLst/>
                      </p:spPr>
                      <p:txBody>
                        <a:bodyPr anchor="ctr"/>
                        <a:lstStyle/>
                        <a:p>
                          <a:endParaRPr lang="en-US"/>
                        </a:p>
                      </p:txBody>
                    </p:sp>
                    <p:sp>
                      <p:nvSpPr>
                        <p:cNvPr id="70741" name="Line 85"/>
                        <p:cNvSpPr>
                          <a:spLocks noChangeShapeType="1"/>
                        </p:cNvSpPr>
                        <p:nvPr/>
                      </p:nvSpPr>
                      <p:spPr bwMode="auto">
                        <a:xfrm>
                          <a:off x="3632" y="1879"/>
                          <a:ext cx="0" cy="277"/>
                        </a:xfrm>
                        <a:prstGeom prst="line">
                          <a:avLst/>
                        </a:prstGeom>
                        <a:noFill/>
                        <a:ln w="9525">
                          <a:solidFill>
                            <a:schemeClr val="tx1"/>
                          </a:solidFill>
                          <a:round/>
                          <a:headEnd/>
                          <a:tailEnd/>
                        </a:ln>
                        <a:effectLst/>
                      </p:spPr>
                      <p:txBody>
                        <a:bodyPr anchor="ctr"/>
                        <a:lstStyle/>
                        <a:p>
                          <a:endParaRPr lang="en-US"/>
                        </a:p>
                      </p:txBody>
                    </p:sp>
                    <p:sp>
                      <p:nvSpPr>
                        <p:cNvPr id="70742" name="Line 86"/>
                        <p:cNvSpPr>
                          <a:spLocks noChangeShapeType="1"/>
                        </p:cNvSpPr>
                        <p:nvPr/>
                      </p:nvSpPr>
                      <p:spPr bwMode="auto">
                        <a:xfrm>
                          <a:off x="3691" y="1879"/>
                          <a:ext cx="0" cy="277"/>
                        </a:xfrm>
                        <a:prstGeom prst="line">
                          <a:avLst/>
                        </a:prstGeom>
                        <a:noFill/>
                        <a:ln w="9525">
                          <a:solidFill>
                            <a:schemeClr val="tx1"/>
                          </a:solidFill>
                          <a:round/>
                          <a:headEnd/>
                          <a:tailEnd/>
                        </a:ln>
                        <a:effectLst/>
                      </p:spPr>
                      <p:txBody>
                        <a:bodyPr anchor="ctr"/>
                        <a:lstStyle/>
                        <a:p>
                          <a:endParaRPr lang="en-US"/>
                        </a:p>
                      </p:txBody>
                    </p:sp>
                    <p:sp>
                      <p:nvSpPr>
                        <p:cNvPr id="70743" name="Line 87"/>
                        <p:cNvSpPr>
                          <a:spLocks noChangeShapeType="1"/>
                        </p:cNvSpPr>
                        <p:nvPr/>
                      </p:nvSpPr>
                      <p:spPr bwMode="auto">
                        <a:xfrm>
                          <a:off x="3750" y="1879"/>
                          <a:ext cx="0" cy="277"/>
                        </a:xfrm>
                        <a:prstGeom prst="line">
                          <a:avLst/>
                        </a:prstGeom>
                        <a:noFill/>
                        <a:ln w="9525">
                          <a:solidFill>
                            <a:schemeClr val="tx1"/>
                          </a:solidFill>
                          <a:round/>
                          <a:headEnd/>
                          <a:tailEnd/>
                        </a:ln>
                        <a:effectLst/>
                      </p:spPr>
                      <p:txBody>
                        <a:bodyPr anchor="ctr"/>
                        <a:lstStyle/>
                        <a:p>
                          <a:endParaRPr lang="en-US"/>
                        </a:p>
                      </p:txBody>
                    </p:sp>
                    <p:sp>
                      <p:nvSpPr>
                        <p:cNvPr id="70744" name="Line 88"/>
                        <p:cNvSpPr>
                          <a:spLocks noChangeShapeType="1"/>
                        </p:cNvSpPr>
                        <p:nvPr/>
                      </p:nvSpPr>
                      <p:spPr bwMode="auto">
                        <a:xfrm>
                          <a:off x="3808" y="1879"/>
                          <a:ext cx="0" cy="277"/>
                        </a:xfrm>
                        <a:prstGeom prst="line">
                          <a:avLst/>
                        </a:prstGeom>
                        <a:noFill/>
                        <a:ln w="9525">
                          <a:solidFill>
                            <a:schemeClr val="tx1"/>
                          </a:solidFill>
                          <a:round/>
                          <a:headEnd/>
                          <a:tailEnd/>
                        </a:ln>
                        <a:effectLst/>
                      </p:spPr>
                      <p:txBody>
                        <a:bodyPr anchor="ctr"/>
                        <a:lstStyle/>
                        <a:p>
                          <a:endParaRPr lang="en-US"/>
                        </a:p>
                      </p:txBody>
                    </p:sp>
                    <p:sp>
                      <p:nvSpPr>
                        <p:cNvPr id="70745" name="Line 89"/>
                        <p:cNvSpPr>
                          <a:spLocks noChangeShapeType="1"/>
                        </p:cNvSpPr>
                        <p:nvPr/>
                      </p:nvSpPr>
                      <p:spPr bwMode="auto">
                        <a:xfrm>
                          <a:off x="3867" y="1879"/>
                          <a:ext cx="0" cy="277"/>
                        </a:xfrm>
                        <a:prstGeom prst="line">
                          <a:avLst/>
                        </a:prstGeom>
                        <a:noFill/>
                        <a:ln w="9525">
                          <a:solidFill>
                            <a:schemeClr val="tx1"/>
                          </a:solidFill>
                          <a:round/>
                          <a:headEnd/>
                          <a:tailEnd/>
                        </a:ln>
                        <a:effectLst/>
                      </p:spPr>
                      <p:txBody>
                        <a:bodyPr anchor="ctr"/>
                        <a:lstStyle/>
                        <a:p>
                          <a:endParaRPr lang="en-US"/>
                        </a:p>
                      </p:txBody>
                    </p:sp>
                    <p:sp>
                      <p:nvSpPr>
                        <p:cNvPr id="70746" name="Line 90"/>
                        <p:cNvSpPr>
                          <a:spLocks noChangeShapeType="1"/>
                        </p:cNvSpPr>
                        <p:nvPr/>
                      </p:nvSpPr>
                      <p:spPr bwMode="auto">
                        <a:xfrm>
                          <a:off x="3926" y="1879"/>
                          <a:ext cx="0" cy="277"/>
                        </a:xfrm>
                        <a:prstGeom prst="line">
                          <a:avLst/>
                        </a:prstGeom>
                        <a:noFill/>
                        <a:ln w="9525">
                          <a:solidFill>
                            <a:schemeClr val="tx1"/>
                          </a:solidFill>
                          <a:round/>
                          <a:headEnd/>
                          <a:tailEnd/>
                        </a:ln>
                        <a:effectLst/>
                      </p:spPr>
                      <p:txBody>
                        <a:bodyPr anchor="ctr"/>
                        <a:lstStyle/>
                        <a:p>
                          <a:endParaRPr lang="en-US"/>
                        </a:p>
                      </p:txBody>
                    </p:sp>
                    <p:sp>
                      <p:nvSpPr>
                        <p:cNvPr id="70747" name="Line 91"/>
                        <p:cNvSpPr>
                          <a:spLocks noChangeShapeType="1"/>
                        </p:cNvSpPr>
                        <p:nvPr/>
                      </p:nvSpPr>
                      <p:spPr bwMode="auto">
                        <a:xfrm>
                          <a:off x="3985" y="1879"/>
                          <a:ext cx="0" cy="277"/>
                        </a:xfrm>
                        <a:prstGeom prst="line">
                          <a:avLst/>
                        </a:prstGeom>
                        <a:noFill/>
                        <a:ln w="9525">
                          <a:solidFill>
                            <a:schemeClr val="tx1"/>
                          </a:solidFill>
                          <a:round/>
                          <a:headEnd/>
                          <a:tailEnd/>
                        </a:ln>
                        <a:effectLst/>
                      </p:spPr>
                      <p:txBody>
                        <a:bodyPr anchor="ctr"/>
                        <a:lstStyle/>
                        <a:p>
                          <a:endParaRPr lang="en-US"/>
                        </a:p>
                      </p:txBody>
                    </p:sp>
                  </p:grpSp>
                  <p:sp>
                    <p:nvSpPr>
                      <p:cNvPr id="70748" name="Line 92"/>
                      <p:cNvSpPr>
                        <a:spLocks noChangeShapeType="1"/>
                      </p:cNvSpPr>
                      <p:nvPr/>
                    </p:nvSpPr>
                    <p:spPr bwMode="auto">
                      <a:xfrm>
                        <a:off x="3440" y="1882"/>
                        <a:ext cx="598" cy="0"/>
                      </a:xfrm>
                      <a:prstGeom prst="line">
                        <a:avLst/>
                      </a:prstGeom>
                      <a:noFill/>
                      <a:ln w="9525">
                        <a:solidFill>
                          <a:schemeClr val="tx1"/>
                        </a:solidFill>
                        <a:round/>
                        <a:headEnd/>
                        <a:tailEnd/>
                      </a:ln>
                      <a:effectLst/>
                    </p:spPr>
                    <p:txBody>
                      <a:bodyPr anchor="ctr"/>
                      <a:lstStyle/>
                      <a:p>
                        <a:endParaRPr lang="en-US"/>
                      </a:p>
                    </p:txBody>
                  </p:sp>
                  <p:sp>
                    <p:nvSpPr>
                      <p:cNvPr id="70749" name="Line 93"/>
                      <p:cNvSpPr>
                        <a:spLocks noChangeShapeType="1"/>
                      </p:cNvSpPr>
                      <p:nvPr/>
                    </p:nvSpPr>
                    <p:spPr bwMode="auto">
                      <a:xfrm>
                        <a:off x="3440" y="1935"/>
                        <a:ext cx="598" cy="0"/>
                      </a:xfrm>
                      <a:prstGeom prst="line">
                        <a:avLst/>
                      </a:prstGeom>
                      <a:noFill/>
                      <a:ln w="9525">
                        <a:solidFill>
                          <a:schemeClr val="tx1"/>
                        </a:solidFill>
                        <a:round/>
                        <a:headEnd/>
                        <a:tailEnd/>
                      </a:ln>
                      <a:effectLst/>
                    </p:spPr>
                    <p:txBody>
                      <a:bodyPr anchor="ctr"/>
                      <a:lstStyle/>
                      <a:p>
                        <a:endParaRPr lang="en-US"/>
                      </a:p>
                    </p:txBody>
                  </p:sp>
                  <p:sp>
                    <p:nvSpPr>
                      <p:cNvPr id="70750" name="Line 94"/>
                      <p:cNvSpPr>
                        <a:spLocks noChangeShapeType="1"/>
                      </p:cNvSpPr>
                      <p:nvPr/>
                    </p:nvSpPr>
                    <p:spPr bwMode="auto">
                      <a:xfrm>
                        <a:off x="3440" y="1987"/>
                        <a:ext cx="598" cy="0"/>
                      </a:xfrm>
                      <a:prstGeom prst="line">
                        <a:avLst/>
                      </a:prstGeom>
                      <a:noFill/>
                      <a:ln w="9525">
                        <a:solidFill>
                          <a:schemeClr val="tx1"/>
                        </a:solidFill>
                        <a:round/>
                        <a:headEnd/>
                        <a:tailEnd/>
                      </a:ln>
                      <a:effectLst/>
                    </p:spPr>
                    <p:txBody>
                      <a:bodyPr anchor="ctr"/>
                      <a:lstStyle/>
                      <a:p>
                        <a:endParaRPr lang="en-US"/>
                      </a:p>
                    </p:txBody>
                  </p:sp>
                  <p:sp>
                    <p:nvSpPr>
                      <p:cNvPr id="70751" name="Line 95"/>
                      <p:cNvSpPr>
                        <a:spLocks noChangeShapeType="1"/>
                      </p:cNvSpPr>
                      <p:nvPr/>
                    </p:nvSpPr>
                    <p:spPr bwMode="auto">
                      <a:xfrm>
                        <a:off x="3439" y="2041"/>
                        <a:ext cx="598" cy="0"/>
                      </a:xfrm>
                      <a:prstGeom prst="line">
                        <a:avLst/>
                      </a:prstGeom>
                      <a:noFill/>
                      <a:ln w="9525">
                        <a:solidFill>
                          <a:schemeClr val="tx1"/>
                        </a:solidFill>
                        <a:round/>
                        <a:headEnd/>
                        <a:tailEnd/>
                      </a:ln>
                      <a:effectLst/>
                    </p:spPr>
                    <p:txBody>
                      <a:bodyPr anchor="ctr"/>
                      <a:lstStyle/>
                      <a:p>
                        <a:endParaRPr lang="en-US"/>
                      </a:p>
                    </p:txBody>
                  </p:sp>
                  <p:sp>
                    <p:nvSpPr>
                      <p:cNvPr id="70752" name="Line 96"/>
                      <p:cNvSpPr>
                        <a:spLocks noChangeShapeType="1"/>
                      </p:cNvSpPr>
                      <p:nvPr/>
                    </p:nvSpPr>
                    <p:spPr bwMode="auto">
                      <a:xfrm>
                        <a:off x="3440" y="2093"/>
                        <a:ext cx="598" cy="0"/>
                      </a:xfrm>
                      <a:prstGeom prst="line">
                        <a:avLst/>
                      </a:prstGeom>
                      <a:noFill/>
                      <a:ln w="9525">
                        <a:solidFill>
                          <a:schemeClr val="tx1"/>
                        </a:solidFill>
                        <a:round/>
                        <a:headEnd/>
                        <a:tailEnd/>
                      </a:ln>
                      <a:effectLst/>
                    </p:spPr>
                    <p:txBody>
                      <a:bodyPr anchor="ctr"/>
                      <a:lstStyle/>
                      <a:p>
                        <a:endParaRPr lang="en-US"/>
                      </a:p>
                    </p:txBody>
                  </p:sp>
                  <p:sp>
                    <p:nvSpPr>
                      <p:cNvPr id="70753" name="Line 97"/>
                      <p:cNvSpPr>
                        <a:spLocks noChangeShapeType="1"/>
                      </p:cNvSpPr>
                      <p:nvPr/>
                    </p:nvSpPr>
                    <p:spPr bwMode="auto">
                      <a:xfrm>
                        <a:off x="3436" y="2147"/>
                        <a:ext cx="598" cy="0"/>
                      </a:xfrm>
                      <a:prstGeom prst="line">
                        <a:avLst/>
                      </a:prstGeom>
                      <a:noFill/>
                      <a:ln w="9525">
                        <a:solidFill>
                          <a:schemeClr val="tx1"/>
                        </a:solidFill>
                        <a:round/>
                        <a:headEnd/>
                        <a:tailEnd/>
                      </a:ln>
                      <a:effectLst/>
                    </p:spPr>
                    <p:txBody>
                      <a:bodyPr anchor="ctr"/>
                      <a:lstStyle/>
                      <a:p>
                        <a:endParaRPr lang="en-US"/>
                      </a:p>
                    </p:txBody>
                  </p:sp>
                </p:grpSp>
                <p:sp>
                  <p:nvSpPr>
                    <p:cNvPr id="70754" name="Text Box 98"/>
                    <p:cNvSpPr txBox="1">
                      <a:spLocks noChangeArrowheads="1"/>
                    </p:cNvSpPr>
                    <p:nvPr/>
                  </p:nvSpPr>
                  <p:spPr bwMode="auto">
                    <a:xfrm>
                      <a:off x="3925" y="3598"/>
                      <a:ext cx="443" cy="326"/>
                    </a:xfrm>
                    <a:prstGeom prst="rect">
                      <a:avLst/>
                    </a:prstGeom>
                    <a:noFill/>
                    <a:ln w="9525">
                      <a:noFill/>
                      <a:miter lim="800000"/>
                      <a:headEnd/>
                      <a:tailEnd/>
                    </a:ln>
                    <a:effectLst/>
                  </p:spPr>
                  <p:txBody>
                    <a:bodyPr wrap="none">
                      <a:spAutoFit/>
                    </a:bodyPr>
                    <a:lstStyle/>
                    <a:p>
                      <a:pPr algn="ctr" eaLnBrk="0" hangingPunct="0"/>
                      <a:r>
                        <a:rPr lang="en-US" sz="1400" b="1">
                          <a:solidFill>
                            <a:schemeClr val="bg1"/>
                          </a:solidFill>
                        </a:rPr>
                        <a:t>Control</a:t>
                      </a:r>
                    </a:p>
                    <a:p>
                      <a:pPr algn="ctr" eaLnBrk="0" hangingPunct="0"/>
                      <a:r>
                        <a:rPr lang="en-US" sz="1400" b="1">
                          <a:solidFill>
                            <a:schemeClr val="bg1"/>
                          </a:solidFill>
                        </a:rPr>
                        <a:t>Plans</a:t>
                      </a:r>
                    </a:p>
                  </p:txBody>
                </p:sp>
              </p:grpSp>
              <p:grpSp>
                <p:nvGrpSpPr>
                  <p:cNvPr id="20" name="Group 99"/>
                  <p:cNvGrpSpPr>
                    <a:grpSpLocks/>
                  </p:cNvGrpSpPr>
                  <p:nvPr/>
                </p:nvGrpSpPr>
                <p:grpSpPr bwMode="auto">
                  <a:xfrm>
                    <a:off x="2373" y="2765"/>
                    <a:ext cx="913" cy="633"/>
                    <a:chOff x="2877" y="3545"/>
                    <a:chExt cx="913" cy="633"/>
                  </a:xfrm>
                </p:grpSpPr>
                <p:sp>
                  <p:nvSpPr>
                    <p:cNvPr id="70756" name="AutoShape 100"/>
                    <p:cNvSpPr>
                      <a:spLocks noChangeArrowheads="1"/>
                    </p:cNvSpPr>
                    <p:nvPr/>
                  </p:nvSpPr>
                  <p:spPr bwMode="auto">
                    <a:xfrm>
                      <a:off x="2877" y="3545"/>
                      <a:ext cx="913" cy="633"/>
                    </a:xfrm>
                    <a:prstGeom prst="homePlate">
                      <a:avLst>
                        <a:gd name="adj" fmla="val 12787"/>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91440" rIns="0" bIns="0"/>
                    <a:lstStyle/>
                    <a:p>
                      <a:pPr algn="ctr" eaLnBrk="0" hangingPunct="0"/>
                      <a:r>
                        <a:rPr lang="en-US" sz="1400" b="1">
                          <a:solidFill>
                            <a:schemeClr val="bg1"/>
                          </a:solidFill>
                        </a:rPr>
                        <a:t>Process Flows</a:t>
                      </a:r>
                    </a:p>
                  </p:txBody>
                </p:sp>
                <p:pic>
                  <p:nvPicPr>
                    <p:cNvPr id="70757" name="Picture 101" descr="visio process chart 3"/>
                    <p:cNvPicPr>
                      <a:picLocks noChangeAspect="1" noChangeArrowheads="1"/>
                    </p:cNvPicPr>
                    <p:nvPr/>
                  </p:nvPicPr>
                  <p:blipFill>
                    <a:blip r:embed="rId18" cstate="print"/>
                    <a:srcRect/>
                    <a:stretch>
                      <a:fillRect/>
                    </a:stretch>
                  </p:blipFill>
                  <p:spPr bwMode="auto">
                    <a:xfrm flipH="1">
                      <a:off x="3008" y="3764"/>
                      <a:ext cx="636" cy="378"/>
                    </a:xfrm>
                    <a:prstGeom prst="rect">
                      <a:avLst/>
                    </a:prstGeom>
                    <a:noFill/>
                  </p:spPr>
                </p:pic>
              </p:grpSp>
              <p:grpSp>
                <p:nvGrpSpPr>
                  <p:cNvPr id="21" name="Group 102"/>
                  <p:cNvGrpSpPr>
                    <a:grpSpLocks/>
                  </p:cNvGrpSpPr>
                  <p:nvPr/>
                </p:nvGrpSpPr>
                <p:grpSpPr bwMode="auto">
                  <a:xfrm>
                    <a:off x="4225" y="2737"/>
                    <a:ext cx="937" cy="689"/>
                    <a:chOff x="4509" y="3489"/>
                    <a:chExt cx="937" cy="689"/>
                  </a:xfrm>
                </p:grpSpPr>
                <p:sp>
                  <p:nvSpPr>
                    <p:cNvPr id="70759" name="AutoShape 103"/>
                    <p:cNvSpPr>
                      <a:spLocks noChangeArrowheads="1"/>
                    </p:cNvSpPr>
                    <p:nvPr/>
                  </p:nvSpPr>
                  <p:spPr bwMode="auto">
                    <a:xfrm>
                      <a:off x="4509" y="3489"/>
                      <a:ext cx="937" cy="689"/>
                    </a:xfrm>
                    <a:prstGeom prst="foldedCorner">
                      <a:avLst>
                        <a:gd name="adj" fmla="val 12500"/>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lIns="0" rIns="0" bIns="0"/>
                    <a:lstStyle/>
                    <a:p>
                      <a:pPr algn="ctr" eaLnBrk="0" hangingPunct="0"/>
                      <a:r>
                        <a:rPr lang="en-US" sz="1200" b="1">
                          <a:solidFill>
                            <a:schemeClr val="bg1"/>
                          </a:solidFill>
                        </a:rPr>
                        <a:t>CAPA</a:t>
                      </a:r>
                    </a:p>
                    <a:p>
                      <a:pPr algn="ctr" eaLnBrk="0" hangingPunct="0"/>
                      <a:r>
                        <a:rPr lang="en-US" sz="1200" b="1">
                          <a:solidFill>
                            <a:schemeClr val="bg1"/>
                          </a:solidFill>
                        </a:rPr>
                        <a:t>Corrective Actions</a:t>
                      </a:r>
                    </a:p>
                  </p:txBody>
                </p:sp>
                <p:pic>
                  <p:nvPicPr>
                    <p:cNvPr id="70760" name="Picture 104" descr="visio process chart 1"/>
                    <p:cNvPicPr>
                      <a:picLocks noChangeAspect="1" noChangeArrowheads="1"/>
                    </p:cNvPicPr>
                    <p:nvPr/>
                  </p:nvPicPr>
                  <p:blipFill>
                    <a:blip r:embed="rId19" cstate="print"/>
                    <a:srcRect/>
                    <a:stretch>
                      <a:fillRect/>
                    </a:stretch>
                  </p:blipFill>
                  <p:spPr bwMode="auto">
                    <a:xfrm flipH="1">
                      <a:off x="4582" y="3796"/>
                      <a:ext cx="792" cy="357"/>
                    </a:xfrm>
                    <a:prstGeom prst="rect">
                      <a:avLst/>
                    </a:prstGeom>
                    <a:noFill/>
                  </p:spPr>
                </p:pic>
              </p:grpSp>
              <p:grpSp>
                <p:nvGrpSpPr>
                  <p:cNvPr id="22" name="Group 105"/>
                  <p:cNvGrpSpPr>
                    <a:grpSpLocks/>
                  </p:cNvGrpSpPr>
                  <p:nvPr/>
                </p:nvGrpSpPr>
                <p:grpSpPr bwMode="auto">
                  <a:xfrm>
                    <a:off x="614" y="2765"/>
                    <a:ext cx="644" cy="633"/>
                    <a:chOff x="750" y="3481"/>
                    <a:chExt cx="644" cy="633"/>
                  </a:xfrm>
                </p:grpSpPr>
                <p:sp>
                  <p:nvSpPr>
                    <p:cNvPr id="70762" name="AutoShape 106"/>
                    <p:cNvSpPr>
                      <a:spLocks noChangeArrowheads="1"/>
                    </p:cNvSpPr>
                    <p:nvPr/>
                  </p:nvSpPr>
                  <p:spPr bwMode="auto">
                    <a:xfrm>
                      <a:off x="750" y="3481"/>
                      <a:ext cx="644" cy="633"/>
                    </a:xfrm>
                    <a:prstGeom prst="flowChartPunchedCard">
                      <a:avLst/>
                    </a:prstGeom>
                    <a:gradFill rotWithShape="1">
                      <a:gsLst>
                        <a:gs pos="0">
                          <a:srgbClr val="FF0066">
                            <a:alpha val="85001"/>
                          </a:srgbClr>
                        </a:gs>
                        <a:gs pos="100000">
                          <a:schemeClr val="tx2"/>
                        </a:gs>
                      </a:gsLst>
                      <a:path path="rect">
                        <a:fillToRect r="100000" b="100000"/>
                      </a:path>
                    </a:gradFill>
                    <a:ln w="9525">
                      <a:solidFill>
                        <a:schemeClr val="tx1"/>
                      </a:solidFill>
                      <a:miter lim="800000"/>
                      <a:headEnd/>
                      <a:tailEnd/>
                    </a:ln>
                    <a:effectLst/>
                  </p:spPr>
                  <p:txBody>
                    <a:bodyPr wrap="none" lIns="0" tIns="0" rIns="0" bIns="0"/>
                    <a:lstStyle/>
                    <a:p>
                      <a:pPr algn="ctr" eaLnBrk="0" hangingPunct="0"/>
                      <a:endParaRPr lang="en-US" sz="1200" b="1">
                        <a:solidFill>
                          <a:schemeClr val="bg1"/>
                        </a:solidFill>
                        <a:latin typeface="TradeGothicCondEighteen" pitchFamily="2" charset="0"/>
                      </a:endParaRPr>
                    </a:p>
                  </p:txBody>
                </p:sp>
                <p:grpSp>
                  <p:nvGrpSpPr>
                    <p:cNvPr id="23" name="Group 107"/>
                    <p:cNvGrpSpPr>
                      <a:grpSpLocks/>
                    </p:cNvGrpSpPr>
                    <p:nvPr/>
                  </p:nvGrpSpPr>
                  <p:grpSpPr bwMode="auto">
                    <a:xfrm>
                      <a:off x="780" y="3742"/>
                      <a:ext cx="585" cy="345"/>
                      <a:chOff x="3968" y="2642"/>
                      <a:chExt cx="713" cy="348"/>
                    </a:xfrm>
                  </p:grpSpPr>
                  <p:sp>
                    <p:nvSpPr>
                      <p:cNvPr id="70764" name="Rectangle 108"/>
                      <p:cNvSpPr>
                        <a:spLocks noChangeArrowheads="1"/>
                      </p:cNvSpPr>
                      <p:nvPr/>
                    </p:nvSpPr>
                    <p:spPr bwMode="auto">
                      <a:xfrm>
                        <a:off x="3968" y="2642"/>
                        <a:ext cx="713" cy="348"/>
                      </a:xfrm>
                      <a:prstGeom prst="rect">
                        <a:avLst/>
                      </a:prstGeom>
                      <a:solidFill>
                        <a:srgbClr val="FFFFFF"/>
                      </a:solidFill>
                      <a:ln w="28575">
                        <a:solidFill>
                          <a:schemeClr val="tx1"/>
                        </a:solidFill>
                        <a:miter lim="800000"/>
                        <a:headEnd/>
                        <a:tailEnd/>
                      </a:ln>
                      <a:effectLst/>
                    </p:spPr>
                    <p:txBody>
                      <a:bodyPr wrap="none" anchor="ctr"/>
                      <a:lstStyle/>
                      <a:p>
                        <a:endParaRPr lang="en-US"/>
                      </a:p>
                    </p:txBody>
                  </p:sp>
                  <p:sp>
                    <p:nvSpPr>
                      <p:cNvPr id="70765" name="Line 109"/>
                      <p:cNvSpPr>
                        <a:spLocks noChangeShapeType="1"/>
                      </p:cNvSpPr>
                      <p:nvPr/>
                    </p:nvSpPr>
                    <p:spPr bwMode="auto">
                      <a:xfrm>
                        <a:off x="3972" y="2715"/>
                        <a:ext cx="695" cy="0"/>
                      </a:xfrm>
                      <a:prstGeom prst="line">
                        <a:avLst/>
                      </a:prstGeom>
                      <a:noFill/>
                      <a:ln w="9525">
                        <a:solidFill>
                          <a:schemeClr val="tx1"/>
                        </a:solidFill>
                        <a:round/>
                        <a:headEnd/>
                        <a:tailEnd/>
                      </a:ln>
                      <a:effectLst/>
                    </p:spPr>
                    <p:txBody>
                      <a:bodyPr anchor="ctr"/>
                      <a:lstStyle/>
                      <a:p>
                        <a:endParaRPr lang="en-US"/>
                      </a:p>
                    </p:txBody>
                  </p:sp>
                  <p:sp>
                    <p:nvSpPr>
                      <p:cNvPr id="70766" name="Line 110"/>
                      <p:cNvSpPr>
                        <a:spLocks noChangeShapeType="1"/>
                      </p:cNvSpPr>
                      <p:nvPr/>
                    </p:nvSpPr>
                    <p:spPr bwMode="auto">
                      <a:xfrm>
                        <a:off x="3972" y="2783"/>
                        <a:ext cx="695" cy="0"/>
                      </a:xfrm>
                      <a:prstGeom prst="line">
                        <a:avLst/>
                      </a:prstGeom>
                      <a:noFill/>
                      <a:ln w="9525">
                        <a:solidFill>
                          <a:schemeClr val="tx1"/>
                        </a:solidFill>
                        <a:round/>
                        <a:headEnd/>
                        <a:tailEnd/>
                      </a:ln>
                      <a:effectLst/>
                    </p:spPr>
                    <p:txBody>
                      <a:bodyPr anchor="ctr"/>
                      <a:lstStyle/>
                      <a:p>
                        <a:endParaRPr lang="en-US"/>
                      </a:p>
                    </p:txBody>
                  </p:sp>
                  <p:sp>
                    <p:nvSpPr>
                      <p:cNvPr id="70767" name="Line 111"/>
                      <p:cNvSpPr>
                        <a:spLocks noChangeShapeType="1"/>
                      </p:cNvSpPr>
                      <p:nvPr/>
                    </p:nvSpPr>
                    <p:spPr bwMode="auto">
                      <a:xfrm>
                        <a:off x="3972" y="2851"/>
                        <a:ext cx="695" cy="0"/>
                      </a:xfrm>
                      <a:prstGeom prst="line">
                        <a:avLst/>
                      </a:prstGeom>
                      <a:noFill/>
                      <a:ln w="9525">
                        <a:solidFill>
                          <a:schemeClr val="tx1"/>
                        </a:solidFill>
                        <a:round/>
                        <a:headEnd/>
                        <a:tailEnd/>
                      </a:ln>
                      <a:effectLst/>
                    </p:spPr>
                    <p:txBody>
                      <a:bodyPr anchor="ctr"/>
                      <a:lstStyle/>
                      <a:p>
                        <a:endParaRPr lang="en-US"/>
                      </a:p>
                    </p:txBody>
                  </p:sp>
                  <p:sp>
                    <p:nvSpPr>
                      <p:cNvPr id="70768" name="Line 112"/>
                      <p:cNvSpPr>
                        <a:spLocks noChangeShapeType="1"/>
                      </p:cNvSpPr>
                      <p:nvPr/>
                    </p:nvSpPr>
                    <p:spPr bwMode="auto">
                      <a:xfrm>
                        <a:off x="3972" y="2920"/>
                        <a:ext cx="695" cy="0"/>
                      </a:xfrm>
                      <a:prstGeom prst="line">
                        <a:avLst/>
                      </a:prstGeom>
                      <a:noFill/>
                      <a:ln w="9525">
                        <a:solidFill>
                          <a:schemeClr val="tx1"/>
                        </a:solidFill>
                        <a:round/>
                        <a:headEnd/>
                        <a:tailEnd/>
                      </a:ln>
                      <a:effectLst/>
                    </p:spPr>
                    <p:txBody>
                      <a:bodyPr anchor="ctr"/>
                      <a:lstStyle/>
                      <a:p>
                        <a:endParaRPr lang="en-US"/>
                      </a:p>
                    </p:txBody>
                  </p:sp>
                  <p:sp>
                    <p:nvSpPr>
                      <p:cNvPr id="70769" name="Line 113"/>
                      <p:cNvSpPr>
                        <a:spLocks noChangeShapeType="1"/>
                      </p:cNvSpPr>
                      <p:nvPr/>
                    </p:nvSpPr>
                    <p:spPr bwMode="auto">
                      <a:xfrm flipV="1">
                        <a:off x="4023" y="2752"/>
                        <a:ext cx="247" cy="137"/>
                      </a:xfrm>
                      <a:prstGeom prst="line">
                        <a:avLst/>
                      </a:prstGeom>
                      <a:noFill/>
                      <a:ln w="28575">
                        <a:solidFill>
                          <a:srgbClr val="008000"/>
                        </a:solidFill>
                        <a:round/>
                        <a:headEnd/>
                        <a:tailEnd/>
                      </a:ln>
                      <a:effectLst/>
                    </p:spPr>
                    <p:txBody>
                      <a:bodyPr anchor="ctr"/>
                      <a:lstStyle/>
                      <a:p>
                        <a:endParaRPr lang="en-US"/>
                      </a:p>
                    </p:txBody>
                  </p:sp>
                  <p:sp>
                    <p:nvSpPr>
                      <p:cNvPr id="70770" name="Line 114"/>
                      <p:cNvSpPr>
                        <a:spLocks noChangeShapeType="1"/>
                      </p:cNvSpPr>
                      <p:nvPr/>
                    </p:nvSpPr>
                    <p:spPr bwMode="auto">
                      <a:xfrm>
                        <a:off x="4260" y="2753"/>
                        <a:ext cx="119" cy="73"/>
                      </a:xfrm>
                      <a:prstGeom prst="line">
                        <a:avLst/>
                      </a:prstGeom>
                      <a:noFill/>
                      <a:ln w="28575">
                        <a:solidFill>
                          <a:srgbClr val="008000"/>
                        </a:solidFill>
                        <a:round/>
                        <a:headEnd/>
                        <a:tailEnd/>
                      </a:ln>
                      <a:effectLst/>
                    </p:spPr>
                    <p:txBody>
                      <a:bodyPr anchor="ctr"/>
                      <a:lstStyle/>
                      <a:p>
                        <a:endParaRPr lang="en-US"/>
                      </a:p>
                    </p:txBody>
                  </p:sp>
                  <p:sp>
                    <p:nvSpPr>
                      <p:cNvPr id="70771" name="Line 115"/>
                      <p:cNvSpPr>
                        <a:spLocks noChangeShapeType="1"/>
                      </p:cNvSpPr>
                      <p:nvPr/>
                    </p:nvSpPr>
                    <p:spPr bwMode="auto">
                      <a:xfrm flipV="1">
                        <a:off x="4371" y="2686"/>
                        <a:ext cx="247" cy="137"/>
                      </a:xfrm>
                      <a:prstGeom prst="line">
                        <a:avLst/>
                      </a:prstGeom>
                      <a:noFill/>
                      <a:ln w="28575">
                        <a:solidFill>
                          <a:srgbClr val="008000"/>
                        </a:solidFill>
                        <a:round/>
                        <a:headEnd/>
                        <a:tailEnd/>
                      </a:ln>
                      <a:effectLst/>
                    </p:spPr>
                    <p:txBody>
                      <a:bodyPr anchor="ctr"/>
                      <a:lstStyle/>
                      <a:p>
                        <a:endParaRPr lang="en-US"/>
                      </a:p>
                    </p:txBody>
                  </p:sp>
                </p:grpSp>
                <p:sp>
                  <p:nvSpPr>
                    <p:cNvPr id="70772" name="Text Box 116"/>
                    <p:cNvSpPr txBox="1">
                      <a:spLocks noChangeArrowheads="1"/>
                    </p:cNvSpPr>
                    <p:nvPr/>
                  </p:nvSpPr>
                  <p:spPr bwMode="auto">
                    <a:xfrm>
                      <a:off x="800" y="3493"/>
                      <a:ext cx="554" cy="230"/>
                    </a:xfrm>
                    <a:prstGeom prst="rect">
                      <a:avLst/>
                    </a:prstGeom>
                    <a:noFill/>
                    <a:ln w="9525">
                      <a:noFill/>
                      <a:miter lim="800000"/>
                      <a:headEnd/>
                      <a:tailEnd/>
                    </a:ln>
                    <a:effectLst/>
                  </p:spPr>
                  <p:txBody>
                    <a:bodyPr wrap="none" lIns="0" tIns="0" rIns="0" bIns="0">
                      <a:spAutoFit/>
                    </a:bodyPr>
                    <a:lstStyle/>
                    <a:p>
                      <a:pPr algn="r"/>
                      <a:r>
                        <a:rPr lang="en-US" sz="1200" b="1">
                          <a:solidFill>
                            <a:schemeClr val="bg1"/>
                          </a:solidFill>
                        </a:rPr>
                        <a:t>Reports &amp;</a:t>
                      </a:r>
                    </a:p>
                    <a:p>
                      <a:pPr algn="r"/>
                      <a:r>
                        <a:rPr lang="en-US" sz="1200" b="1">
                          <a:solidFill>
                            <a:schemeClr val="bg1"/>
                          </a:solidFill>
                        </a:rPr>
                        <a:t>Dashboards</a:t>
                      </a:r>
                    </a:p>
                  </p:txBody>
                </p:sp>
              </p:grpSp>
            </p:grpSp>
          </p:grpSp>
          <p:sp>
            <p:nvSpPr>
              <p:cNvPr id="70779" name="Rectangle 21"/>
              <p:cNvSpPr>
                <a:spLocks noChangeArrowheads="1"/>
              </p:cNvSpPr>
              <p:nvPr/>
            </p:nvSpPr>
            <p:spPr bwMode="auto">
              <a:xfrm>
                <a:off x="708" y="1532"/>
                <a:ext cx="1007" cy="486"/>
              </a:xfrm>
              <a:prstGeom prst="rect">
                <a:avLst/>
              </a:prstGeom>
              <a:gradFill rotWithShape="1">
                <a:gsLst>
                  <a:gs pos="0">
                    <a:srgbClr val="FF0066"/>
                  </a:gs>
                  <a:gs pos="100000">
                    <a:schemeClr val="tx2"/>
                  </a:gs>
                </a:gsLst>
                <a:path path="rect">
                  <a:fillToRect l="100000" t="100000"/>
                </a:path>
              </a:gradFill>
              <a:ln w="9525">
                <a:noFill/>
                <a:miter lim="800000"/>
                <a:headEnd/>
                <a:tailEnd/>
              </a:ln>
              <a:effectLst>
                <a:prstShdw prst="shdw17" dist="45791" dir="3378596">
                  <a:srgbClr val="99003D"/>
                </a:prstShdw>
              </a:effectLst>
            </p:spPr>
            <p:txBody>
              <a:bodyPr wrap="none" anchor="ctr"/>
              <a:lstStyle/>
              <a:p>
                <a:pPr algn="ctr">
                  <a:spcBef>
                    <a:spcPct val="30000"/>
                  </a:spcBef>
                  <a:buFont typeface="Wingdings" pitchFamily="2" charset="2"/>
                  <a:buNone/>
                </a:pPr>
                <a:r>
                  <a:rPr lang="en-US" sz="1600" b="1">
                    <a:solidFill>
                      <a:schemeClr val="bg1"/>
                    </a:solidFill>
                  </a:rPr>
                  <a:t>CAD / EDA</a:t>
                </a:r>
              </a:p>
              <a:p>
                <a:pPr algn="ctr">
                  <a:spcBef>
                    <a:spcPct val="30000"/>
                  </a:spcBef>
                  <a:buFont typeface="Wingdings" pitchFamily="2" charset="2"/>
                  <a:buNone/>
                </a:pPr>
                <a:r>
                  <a:rPr lang="en-US" sz="1100" b="1">
                    <a:solidFill>
                      <a:schemeClr val="bg1"/>
                    </a:solidFill>
                  </a:rPr>
                  <a:t>File Management</a:t>
                </a:r>
              </a:p>
            </p:txBody>
          </p:sp>
          <p:sp>
            <p:nvSpPr>
              <p:cNvPr id="70801" name="Rectangle 21"/>
              <p:cNvSpPr>
                <a:spLocks noChangeArrowheads="1"/>
              </p:cNvSpPr>
              <p:nvPr/>
            </p:nvSpPr>
            <p:spPr bwMode="auto">
              <a:xfrm>
                <a:off x="4230" y="1556"/>
                <a:ext cx="931" cy="475"/>
              </a:xfrm>
              <a:prstGeom prst="rect">
                <a:avLst/>
              </a:prstGeom>
              <a:gradFill rotWithShape="1">
                <a:gsLst>
                  <a:gs pos="0">
                    <a:srgbClr val="FF0066"/>
                  </a:gs>
                  <a:gs pos="100000">
                    <a:schemeClr val="tx2"/>
                  </a:gs>
                </a:gsLst>
                <a:path path="rect">
                  <a:fillToRect l="100000" t="100000"/>
                </a:path>
              </a:gradFill>
              <a:ln w="9525">
                <a:noFill/>
                <a:miter lim="800000"/>
                <a:headEnd/>
                <a:tailEnd/>
              </a:ln>
              <a:effectLst>
                <a:prstShdw prst="shdw17" dist="45791" dir="3378596">
                  <a:srgbClr val="99003D"/>
                </a:prstShdw>
              </a:effectLst>
            </p:spPr>
            <p:txBody>
              <a:bodyPr wrap="none" anchor="ctr"/>
              <a:lstStyle/>
              <a:p>
                <a:pPr algn="ctr">
                  <a:spcBef>
                    <a:spcPct val="30000"/>
                  </a:spcBef>
                  <a:buFont typeface="Wingdings" pitchFamily="2" charset="2"/>
                  <a:buNone/>
                </a:pPr>
                <a:r>
                  <a:rPr lang="en-US" sz="1600" b="1" dirty="0">
                    <a:solidFill>
                      <a:schemeClr val="bg1"/>
                    </a:solidFill>
                  </a:rPr>
                  <a:t>ERP</a:t>
                </a:r>
              </a:p>
              <a:p>
                <a:pPr algn="ctr">
                  <a:spcBef>
                    <a:spcPct val="30000"/>
                  </a:spcBef>
                  <a:buFont typeface="Wingdings" pitchFamily="2" charset="2"/>
                  <a:buNone/>
                </a:pPr>
                <a:r>
                  <a:rPr lang="en-US" sz="1100" b="1" dirty="0">
                    <a:solidFill>
                      <a:schemeClr val="bg1"/>
                    </a:solidFill>
                  </a:rPr>
                  <a:t>Connectors</a:t>
                </a:r>
              </a:p>
            </p:txBody>
          </p:sp>
        </p:grpSp>
      </p:grpSp>
      <p:grpSp>
        <p:nvGrpSpPr>
          <p:cNvPr id="24" name="Group 120"/>
          <p:cNvGrpSpPr>
            <a:grpSpLocks/>
          </p:cNvGrpSpPr>
          <p:nvPr/>
        </p:nvGrpSpPr>
        <p:grpSpPr bwMode="auto">
          <a:xfrm>
            <a:off x="1887538" y="2093913"/>
            <a:ext cx="5737225" cy="3763962"/>
            <a:chOff x="1111" y="1388"/>
            <a:chExt cx="3614" cy="2371"/>
          </a:xfrm>
        </p:grpSpPr>
        <p:pic>
          <p:nvPicPr>
            <p:cNvPr id="70773" name="Picture 117" descr="cloud"/>
            <p:cNvPicPr>
              <a:picLocks noChangeAspect="1" noChangeArrowheads="1"/>
            </p:cNvPicPr>
            <p:nvPr/>
          </p:nvPicPr>
          <p:blipFill>
            <a:blip r:embed="rId20" cstate="print"/>
            <a:srcRect/>
            <a:stretch>
              <a:fillRect/>
            </a:stretch>
          </p:blipFill>
          <p:spPr bwMode="auto">
            <a:xfrm>
              <a:off x="1111" y="1388"/>
              <a:ext cx="3614" cy="2371"/>
            </a:xfrm>
            <a:prstGeom prst="rect">
              <a:avLst/>
            </a:prstGeom>
            <a:noFill/>
          </p:spPr>
        </p:pic>
        <p:sp>
          <p:nvSpPr>
            <p:cNvPr id="70774" name="Text Box 118"/>
            <p:cNvSpPr txBox="1">
              <a:spLocks noChangeArrowheads="1"/>
            </p:cNvSpPr>
            <p:nvPr/>
          </p:nvSpPr>
          <p:spPr bwMode="auto">
            <a:xfrm>
              <a:off x="2063" y="2026"/>
              <a:ext cx="1788" cy="1128"/>
            </a:xfrm>
            <a:prstGeom prst="rect">
              <a:avLst/>
            </a:prstGeom>
            <a:noFill/>
            <a:ln w="9525">
              <a:noFill/>
              <a:miter lim="800000"/>
              <a:headEnd/>
              <a:tailEnd/>
            </a:ln>
            <a:effectLst/>
          </p:spPr>
          <p:txBody>
            <a:bodyPr wrap="none">
              <a:spAutoFit/>
            </a:bodyPr>
            <a:lstStyle/>
            <a:p>
              <a:pPr algn="ctr">
                <a:spcBef>
                  <a:spcPct val="25000"/>
                </a:spcBef>
                <a:spcAft>
                  <a:spcPct val="25000"/>
                </a:spcAft>
              </a:pPr>
              <a:r>
                <a:rPr lang="en-US" sz="2800">
                  <a:latin typeface="Arial Black" pitchFamily="34" charset="0"/>
                </a:rPr>
                <a:t>“The Void”</a:t>
              </a:r>
            </a:p>
            <a:p>
              <a:pPr algn="ctr">
                <a:spcBef>
                  <a:spcPct val="25000"/>
                </a:spcBef>
                <a:spcAft>
                  <a:spcPct val="25000"/>
                </a:spcAft>
              </a:pPr>
              <a:r>
                <a:rPr lang="en-US" i="1"/>
                <a:t>No Visibility</a:t>
              </a:r>
            </a:p>
            <a:p>
              <a:pPr algn="ctr">
                <a:spcBef>
                  <a:spcPct val="25000"/>
                </a:spcBef>
                <a:spcAft>
                  <a:spcPct val="25000"/>
                </a:spcAft>
              </a:pPr>
              <a:r>
                <a:rPr lang="en-US" i="1"/>
                <a:t>No Repeatable Processes</a:t>
              </a:r>
            </a:p>
            <a:p>
              <a:pPr algn="ctr">
                <a:spcBef>
                  <a:spcPct val="25000"/>
                </a:spcBef>
                <a:spcAft>
                  <a:spcPct val="25000"/>
                </a:spcAft>
              </a:pPr>
              <a:r>
                <a:rPr lang="en-US" i="1"/>
                <a:t>Not Lean</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2000"/>
                                        <p:tgtEl>
                                          <p:spTgt spid="24"/>
                                        </p:tgtEl>
                                      </p:cBhvr>
                                    </p:animEffect>
                                    <p:set>
                                      <p:cBhvr>
                                        <p:cTn id="10" dur="1" fill="hold">
                                          <p:stCondLst>
                                            <p:cond delay="1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3"/>
          <p:cNvSpPr>
            <a:spLocks noGrp="1"/>
          </p:cNvSpPr>
          <p:nvPr>
            <p:ph type="dt" sz="half" idx="10"/>
          </p:nvPr>
        </p:nvSpPr>
        <p:spPr/>
        <p:txBody>
          <a:bodyPr/>
          <a:lstStyle/>
          <a:p>
            <a:r>
              <a:rPr lang="en-US"/>
              <a:t>Slide </a:t>
            </a:r>
            <a:fld id="{EE11C22C-0852-465A-B020-03BAF8AACDF2}" type="slidenum">
              <a:rPr lang="en-US"/>
              <a:pPr/>
              <a:t>15</a:t>
            </a:fld>
            <a:r>
              <a:rPr lang="en-US"/>
              <a:t>	</a:t>
            </a:r>
          </a:p>
        </p:txBody>
      </p:sp>
      <p:sp>
        <p:nvSpPr>
          <p:cNvPr id="71683" name="Rectangle 3"/>
          <p:cNvSpPr>
            <a:spLocks noChangeArrowheads="1"/>
          </p:cNvSpPr>
          <p:nvPr/>
        </p:nvSpPr>
        <p:spPr bwMode="auto">
          <a:xfrm>
            <a:off x="261938" y="1998663"/>
            <a:ext cx="3328987" cy="1706562"/>
          </a:xfrm>
          <a:prstGeom prst="rect">
            <a:avLst/>
          </a:prstGeom>
          <a:noFill/>
          <a:ln w="9525">
            <a:noFill/>
            <a:miter lim="800000"/>
            <a:headEnd/>
            <a:tailEnd/>
          </a:ln>
          <a:effectLst/>
        </p:spPr>
        <p:txBody>
          <a:bodyPr/>
          <a:lstStyle/>
          <a:p>
            <a:pPr>
              <a:lnSpc>
                <a:spcPct val="90000"/>
              </a:lnSpc>
              <a:spcAft>
                <a:spcPct val="20000"/>
              </a:spcAft>
              <a:buClr>
                <a:schemeClr val="tx2"/>
              </a:buClr>
              <a:buFont typeface="Wingdings" pitchFamily="2" charset="2"/>
              <a:buNone/>
            </a:pPr>
            <a:r>
              <a:rPr lang="en-US" sz="2000" b="1" dirty="0">
                <a:latin typeface="Calibri" pitchFamily="34" charset="0"/>
              </a:rPr>
              <a:t>Download Includes:</a:t>
            </a:r>
          </a:p>
          <a:p>
            <a:pPr>
              <a:lnSpc>
                <a:spcPct val="90000"/>
              </a:lnSpc>
              <a:spcAft>
                <a:spcPct val="20000"/>
              </a:spcAft>
              <a:buClr>
                <a:schemeClr val="tx2"/>
              </a:buClr>
              <a:buFont typeface="Wingdings" pitchFamily="2" charset="2"/>
              <a:buNone/>
            </a:pPr>
            <a:r>
              <a:rPr lang="en-US" b="1" dirty="0">
                <a:latin typeface="Calibri" pitchFamily="34" charset="0"/>
              </a:rPr>
              <a:t>    3 Aras Certified Solutions</a:t>
            </a:r>
          </a:p>
          <a:p>
            <a:pPr lvl="1" indent="-228600">
              <a:spcBef>
                <a:spcPct val="20000"/>
              </a:spcBef>
              <a:buClr>
                <a:schemeClr val="tx2"/>
              </a:buClr>
              <a:buFont typeface="Wingdings" pitchFamily="2" charset="2"/>
              <a:buChar char="ü"/>
            </a:pPr>
            <a:r>
              <a:rPr lang="en-US" dirty="0">
                <a:latin typeface="Calibri" pitchFamily="34" charset="0"/>
              </a:rPr>
              <a:t>Program Management</a:t>
            </a:r>
          </a:p>
          <a:p>
            <a:pPr lvl="1" indent="-228600">
              <a:spcBef>
                <a:spcPct val="20000"/>
              </a:spcBef>
              <a:buClr>
                <a:schemeClr val="tx2"/>
              </a:buClr>
              <a:buFont typeface="Wingdings" pitchFamily="2" charset="2"/>
              <a:buChar char="ü"/>
            </a:pPr>
            <a:r>
              <a:rPr lang="en-US" dirty="0">
                <a:latin typeface="Calibri" pitchFamily="34" charset="0"/>
              </a:rPr>
              <a:t>Product Engineering</a:t>
            </a:r>
          </a:p>
          <a:p>
            <a:pPr lvl="1" indent="-228600">
              <a:spcBef>
                <a:spcPct val="20000"/>
              </a:spcBef>
              <a:buClr>
                <a:schemeClr val="tx2"/>
              </a:buClr>
              <a:buFont typeface="Wingdings" pitchFamily="2" charset="2"/>
              <a:buChar char="ü"/>
            </a:pPr>
            <a:r>
              <a:rPr lang="en-US" dirty="0">
                <a:latin typeface="Calibri" pitchFamily="34" charset="0"/>
              </a:rPr>
              <a:t>Quality Planning</a:t>
            </a:r>
          </a:p>
        </p:txBody>
      </p:sp>
      <p:sp>
        <p:nvSpPr>
          <p:cNvPr id="71684" name="Rectangle 4"/>
          <p:cNvSpPr>
            <a:spLocks noChangeArrowheads="1"/>
          </p:cNvSpPr>
          <p:nvPr/>
        </p:nvSpPr>
        <p:spPr bwMode="auto">
          <a:xfrm>
            <a:off x="261938" y="3836988"/>
            <a:ext cx="4357687" cy="2727325"/>
          </a:xfrm>
          <a:prstGeom prst="rect">
            <a:avLst/>
          </a:prstGeom>
          <a:noFill/>
          <a:ln w="9525" algn="ctr">
            <a:noFill/>
            <a:miter lim="800000"/>
            <a:headEnd/>
            <a:tailEnd/>
          </a:ln>
          <a:effectLst/>
        </p:spPr>
        <p:txBody>
          <a:bodyPr/>
          <a:lstStyle/>
          <a:p>
            <a:pPr>
              <a:spcBef>
                <a:spcPct val="10000"/>
              </a:spcBef>
              <a:spcAft>
                <a:spcPct val="20000"/>
              </a:spcAft>
              <a:buClr>
                <a:schemeClr val="tx2"/>
              </a:buClr>
              <a:buFont typeface="Wingdings" pitchFamily="2" charset="2"/>
              <a:buNone/>
            </a:pPr>
            <a:r>
              <a:rPr lang="en-US" sz="2000" b="1" dirty="0">
                <a:latin typeface="Calibri" pitchFamily="34" charset="0"/>
              </a:rPr>
              <a:t>PLM Community Solutions:</a:t>
            </a:r>
          </a:p>
          <a:p>
            <a:pPr lvl="1" indent="-228600">
              <a:spcBef>
                <a:spcPct val="20000"/>
              </a:spcBef>
              <a:buClr>
                <a:schemeClr val="tx2"/>
              </a:buClr>
              <a:buFont typeface="Wingdings" pitchFamily="2" charset="2"/>
              <a:buChar char="ü"/>
            </a:pPr>
            <a:r>
              <a:rPr lang="en-US" dirty="0">
                <a:latin typeface="Calibri" pitchFamily="34" charset="0"/>
              </a:rPr>
              <a:t>Corrective &amp; Preventive Actions</a:t>
            </a:r>
          </a:p>
          <a:p>
            <a:pPr lvl="1" indent="-228600">
              <a:spcBef>
                <a:spcPct val="20000"/>
              </a:spcBef>
              <a:buClr>
                <a:schemeClr val="tx2"/>
              </a:buClr>
              <a:buFont typeface="Wingdings" pitchFamily="2" charset="2"/>
              <a:buChar char="ü"/>
            </a:pPr>
            <a:r>
              <a:rPr lang="en-US" dirty="0">
                <a:latin typeface="Calibri" pitchFamily="34" charset="0"/>
              </a:rPr>
              <a:t>Training &amp; Skills Tracking</a:t>
            </a:r>
          </a:p>
          <a:p>
            <a:pPr lvl="1" indent="-228600">
              <a:spcBef>
                <a:spcPct val="20000"/>
              </a:spcBef>
              <a:buClr>
                <a:schemeClr val="tx2"/>
              </a:buClr>
              <a:buFont typeface="Wingdings" pitchFamily="2" charset="2"/>
              <a:buChar char="ü"/>
            </a:pPr>
            <a:r>
              <a:rPr lang="en-US" dirty="0">
                <a:latin typeface="Calibri" pitchFamily="34" charset="0"/>
              </a:rPr>
              <a:t>Quality Systems</a:t>
            </a:r>
          </a:p>
          <a:p>
            <a:pPr lvl="1" indent="-228600">
              <a:spcBef>
                <a:spcPct val="20000"/>
              </a:spcBef>
              <a:buClr>
                <a:schemeClr val="tx2"/>
              </a:buClr>
              <a:buFont typeface="Wingdings" pitchFamily="2" charset="2"/>
              <a:buChar char="ü"/>
            </a:pPr>
            <a:r>
              <a:rPr lang="en-US" dirty="0">
                <a:latin typeface="Calibri" pitchFamily="34" charset="0"/>
              </a:rPr>
              <a:t>Tooling Management </a:t>
            </a:r>
          </a:p>
          <a:p>
            <a:pPr lvl="1" indent="-228600">
              <a:spcBef>
                <a:spcPct val="20000"/>
              </a:spcBef>
              <a:buClr>
                <a:schemeClr val="tx2"/>
              </a:buClr>
              <a:buFont typeface="Wingdings" pitchFamily="2" charset="2"/>
              <a:buChar char="ü"/>
            </a:pPr>
            <a:r>
              <a:rPr lang="en-US" dirty="0">
                <a:latin typeface="Calibri" pitchFamily="34" charset="0"/>
              </a:rPr>
              <a:t>Manufacturing Process Planning</a:t>
            </a:r>
          </a:p>
          <a:p>
            <a:pPr lvl="1" indent="-228600">
              <a:spcBef>
                <a:spcPct val="20000"/>
              </a:spcBef>
              <a:buClr>
                <a:schemeClr val="tx2"/>
              </a:buClr>
              <a:buFont typeface="Wingdings" pitchFamily="2" charset="2"/>
              <a:buChar char="ü"/>
            </a:pPr>
            <a:r>
              <a:rPr lang="en-US" dirty="0">
                <a:latin typeface="Calibri" pitchFamily="34" charset="0"/>
              </a:rPr>
              <a:t>Variant </a:t>
            </a:r>
            <a:r>
              <a:rPr lang="en-US" dirty="0" err="1">
                <a:latin typeface="Calibri" pitchFamily="34" charset="0"/>
              </a:rPr>
              <a:t>Configurator</a:t>
            </a:r>
            <a:endParaRPr lang="en-US" dirty="0">
              <a:latin typeface="Calibri" pitchFamily="34" charset="0"/>
            </a:endParaRPr>
          </a:p>
          <a:p>
            <a:pPr lvl="1" indent="-228600">
              <a:spcBef>
                <a:spcPct val="20000"/>
              </a:spcBef>
              <a:buClr>
                <a:schemeClr val="tx2"/>
              </a:buClr>
              <a:buFont typeface="Wingdings" pitchFamily="2" charset="2"/>
              <a:buChar char="ü"/>
            </a:pPr>
            <a:r>
              <a:rPr lang="en-US" dirty="0">
                <a:latin typeface="Calibri" pitchFamily="34" charset="0"/>
              </a:rPr>
              <a:t>CAD Integrations</a:t>
            </a:r>
          </a:p>
        </p:txBody>
      </p:sp>
      <p:grpSp>
        <p:nvGrpSpPr>
          <p:cNvPr id="2" name="Group 5"/>
          <p:cNvGrpSpPr>
            <a:grpSpLocks/>
          </p:cNvGrpSpPr>
          <p:nvPr/>
        </p:nvGrpSpPr>
        <p:grpSpPr bwMode="auto">
          <a:xfrm>
            <a:off x="322263" y="1101725"/>
            <a:ext cx="3665537" cy="815975"/>
            <a:chOff x="317" y="854"/>
            <a:chExt cx="2309" cy="514"/>
          </a:xfrm>
        </p:grpSpPr>
        <p:pic>
          <p:nvPicPr>
            <p:cNvPr id="71686" name="Picture 6" descr="arasINNOVATOR_72_RGB"/>
            <p:cNvPicPr>
              <a:picLocks noChangeAspect="1" noChangeArrowheads="1"/>
            </p:cNvPicPr>
            <p:nvPr/>
          </p:nvPicPr>
          <p:blipFill>
            <a:blip r:embed="rId3" cstate="print"/>
            <a:srcRect/>
            <a:stretch>
              <a:fillRect/>
            </a:stretch>
          </p:blipFill>
          <p:spPr bwMode="auto">
            <a:xfrm>
              <a:off x="317" y="854"/>
              <a:ext cx="2309" cy="411"/>
            </a:xfrm>
            <a:prstGeom prst="rect">
              <a:avLst/>
            </a:prstGeom>
            <a:noFill/>
          </p:spPr>
        </p:pic>
        <p:sp>
          <p:nvSpPr>
            <p:cNvPr id="71687" name="Text Box 7"/>
            <p:cNvSpPr txBox="1">
              <a:spLocks noChangeArrowheads="1"/>
            </p:cNvSpPr>
            <p:nvPr/>
          </p:nvSpPr>
          <p:spPr bwMode="auto">
            <a:xfrm>
              <a:off x="542" y="1224"/>
              <a:ext cx="1951" cy="144"/>
            </a:xfrm>
            <a:prstGeom prst="rect">
              <a:avLst/>
            </a:prstGeom>
            <a:noFill/>
            <a:ln w="9525">
              <a:noFill/>
              <a:miter lim="800000"/>
              <a:headEnd/>
              <a:tailEnd/>
            </a:ln>
            <a:effectLst/>
          </p:spPr>
          <p:txBody>
            <a:bodyPr wrap="none" lIns="0" tIns="0" rIns="0" bIns="0">
              <a:spAutoFit/>
            </a:bodyPr>
            <a:lstStyle/>
            <a:p>
              <a:r>
                <a:rPr lang="en-US" sz="1500" b="1">
                  <a:solidFill>
                    <a:srgbClr val="4D4D4D"/>
                  </a:solidFill>
                </a:rPr>
                <a:t>Enterprise Open Source Solutions</a:t>
              </a:r>
            </a:p>
          </p:txBody>
        </p:sp>
      </p:grpSp>
      <p:grpSp>
        <p:nvGrpSpPr>
          <p:cNvPr id="3" name="Group 8"/>
          <p:cNvGrpSpPr>
            <a:grpSpLocks/>
          </p:cNvGrpSpPr>
          <p:nvPr/>
        </p:nvGrpSpPr>
        <p:grpSpPr bwMode="auto">
          <a:xfrm>
            <a:off x="4373563" y="4465638"/>
            <a:ext cx="4740275" cy="1841500"/>
            <a:chOff x="2450" y="1232"/>
            <a:chExt cx="2986" cy="1160"/>
          </a:xfrm>
        </p:grpSpPr>
        <p:pic>
          <p:nvPicPr>
            <p:cNvPr id="71689" name="Picture 9" descr="oval-fancy-red"/>
            <p:cNvPicPr>
              <a:picLocks noChangeAspect="1" noChangeArrowheads="1"/>
            </p:cNvPicPr>
            <p:nvPr/>
          </p:nvPicPr>
          <p:blipFill>
            <a:blip r:embed="rId4" cstate="print"/>
            <a:srcRect/>
            <a:stretch>
              <a:fillRect/>
            </a:stretch>
          </p:blipFill>
          <p:spPr bwMode="auto">
            <a:xfrm>
              <a:off x="2450" y="1562"/>
              <a:ext cx="2986" cy="830"/>
            </a:xfrm>
            <a:prstGeom prst="rect">
              <a:avLst/>
            </a:prstGeom>
            <a:noFill/>
          </p:spPr>
        </p:pic>
        <p:grpSp>
          <p:nvGrpSpPr>
            <p:cNvPr id="4" name="Group 10"/>
            <p:cNvGrpSpPr>
              <a:grpSpLocks/>
            </p:cNvGrpSpPr>
            <p:nvPr/>
          </p:nvGrpSpPr>
          <p:grpSpPr bwMode="auto">
            <a:xfrm>
              <a:off x="2695" y="1232"/>
              <a:ext cx="829" cy="829"/>
              <a:chOff x="875" y="1966"/>
              <a:chExt cx="1174" cy="1174"/>
            </a:xfrm>
          </p:grpSpPr>
          <p:sp>
            <p:nvSpPr>
              <p:cNvPr id="71691" name="AutoShape 11"/>
              <p:cNvSpPr>
                <a:spLocks noChangeArrowheads="1"/>
              </p:cNvSpPr>
              <p:nvPr/>
            </p:nvSpPr>
            <p:spPr bwMode="auto">
              <a:xfrm rot="-5400000">
                <a:off x="996" y="2076"/>
                <a:ext cx="853" cy="1064"/>
              </a:xfrm>
              <a:custGeom>
                <a:avLst/>
                <a:gdLst>
                  <a:gd name="G0" fmla="+- 4583 0 0"/>
                  <a:gd name="G1" fmla="+- 21600 0 4583"/>
                  <a:gd name="G2" fmla="*/ 4583 1 2"/>
                  <a:gd name="G3" fmla="+- 21600 0 G2"/>
                  <a:gd name="G4" fmla="+/ 4583 21600 2"/>
                  <a:gd name="G5" fmla="+/ G1 0 2"/>
                  <a:gd name="G6" fmla="*/ 21600 21600 4583"/>
                  <a:gd name="G7" fmla="*/ G6 1 2"/>
                  <a:gd name="G8" fmla="+- 21600 0 G7"/>
                  <a:gd name="G9" fmla="*/ 21600 1 2"/>
                  <a:gd name="G10" fmla="+- 4583 0 G9"/>
                  <a:gd name="G11" fmla="?: G10 G8 0"/>
                  <a:gd name="G12" fmla="?: G10 G7 21600"/>
                  <a:gd name="T0" fmla="*/ 19308 w 21600"/>
                  <a:gd name="T1" fmla="*/ 10800 h 21600"/>
                  <a:gd name="T2" fmla="*/ 10800 w 21600"/>
                  <a:gd name="T3" fmla="*/ 21600 h 21600"/>
                  <a:gd name="T4" fmla="*/ 2292 w 21600"/>
                  <a:gd name="T5" fmla="*/ 10800 h 21600"/>
                  <a:gd name="T6" fmla="*/ 10800 w 21600"/>
                  <a:gd name="T7" fmla="*/ 0 h 21600"/>
                  <a:gd name="T8" fmla="*/ 4092 w 21600"/>
                  <a:gd name="T9" fmla="*/ 4092 h 21600"/>
                  <a:gd name="T10" fmla="*/ 17508 w 21600"/>
                  <a:gd name="T11" fmla="*/ 17508 h 21600"/>
                </a:gdLst>
                <a:ahLst/>
                <a:cxnLst>
                  <a:cxn ang="0">
                    <a:pos x="T0" y="T1"/>
                  </a:cxn>
                  <a:cxn ang="0">
                    <a:pos x="T2" y="T3"/>
                  </a:cxn>
                  <a:cxn ang="0">
                    <a:pos x="T4" y="T5"/>
                  </a:cxn>
                  <a:cxn ang="0">
                    <a:pos x="T6" y="T7"/>
                  </a:cxn>
                </a:cxnLst>
                <a:rect l="T8" t="T9" r="T10" b="T11"/>
                <a:pathLst>
                  <a:path w="21600" h="21600">
                    <a:moveTo>
                      <a:pt x="0" y="0"/>
                    </a:moveTo>
                    <a:lnTo>
                      <a:pt x="4583" y="21600"/>
                    </a:lnTo>
                    <a:lnTo>
                      <a:pt x="17017"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sp>
            <p:nvSpPr>
              <p:cNvPr id="71692" name="AutoShape 12"/>
              <p:cNvSpPr>
                <a:spLocks noChangeArrowheads="1"/>
              </p:cNvSpPr>
              <p:nvPr/>
            </p:nvSpPr>
            <p:spPr bwMode="auto">
              <a:xfrm rot="-5400000">
                <a:off x="1191" y="2054"/>
                <a:ext cx="761" cy="951"/>
              </a:xfrm>
              <a:custGeom>
                <a:avLst/>
                <a:gdLst>
                  <a:gd name="G0" fmla="+- 3256 0 0"/>
                  <a:gd name="G1" fmla="+- 21600 0 3256"/>
                  <a:gd name="G2" fmla="*/ 3256 1 2"/>
                  <a:gd name="G3" fmla="+- 21600 0 G2"/>
                  <a:gd name="G4" fmla="+/ 3256 21600 2"/>
                  <a:gd name="G5" fmla="+/ G1 0 2"/>
                  <a:gd name="G6" fmla="*/ 21600 21600 3256"/>
                  <a:gd name="G7" fmla="*/ G6 1 2"/>
                  <a:gd name="G8" fmla="+- 21600 0 G7"/>
                  <a:gd name="G9" fmla="*/ 21600 1 2"/>
                  <a:gd name="G10" fmla="+- 3256 0 G9"/>
                  <a:gd name="G11" fmla="?: G10 G8 0"/>
                  <a:gd name="G12" fmla="?: G10 G7 21600"/>
                  <a:gd name="T0" fmla="*/ 19972 w 21600"/>
                  <a:gd name="T1" fmla="*/ 10800 h 21600"/>
                  <a:gd name="T2" fmla="*/ 10800 w 21600"/>
                  <a:gd name="T3" fmla="*/ 21600 h 21600"/>
                  <a:gd name="T4" fmla="*/ 1628 w 21600"/>
                  <a:gd name="T5" fmla="*/ 10800 h 21600"/>
                  <a:gd name="T6" fmla="*/ 10800 w 21600"/>
                  <a:gd name="T7" fmla="*/ 0 h 21600"/>
                  <a:gd name="T8" fmla="*/ 3428 w 21600"/>
                  <a:gd name="T9" fmla="*/ 3428 h 21600"/>
                  <a:gd name="T10" fmla="*/ 18172 w 21600"/>
                  <a:gd name="T11" fmla="*/ 18172 h 21600"/>
                </a:gdLst>
                <a:ahLst/>
                <a:cxnLst>
                  <a:cxn ang="0">
                    <a:pos x="T0" y="T1"/>
                  </a:cxn>
                  <a:cxn ang="0">
                    <a:pos x="T2" y="T3"/>
                  </a:cxn>
                  <a:cxn ang="0">
                    <a:pos x="T4" y="T5"/>
                  </a:cxn>
                  <a:cxn ang="0">
                    <a:pos x="T6" y="T7"/>
                  </a:cxn>
                </a:cxnLst>
                <a:rect l="T8" t="T9" r="T10" b="T11"/>
                <a:pathLst>
                  <a:path w="21600" h="21600">
                    <a:moveTo>
                      <a:pt x="0" y="0"/>
                    </a:moveTo>
                    <a:lnTo>
                      <a:pt x="3256" y="21600"/>
                    </a:lnTo>
                    <a:lnTo>
                      <a:pt x="18344"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sp>
            <p:nvSpPr>
              <p:cNvPr id="71693" name="AutoShape 13"/>
              <p:cNvSpPr>
                <a:spLocks noChangeArrowheads="1"/>
              </p:cNvSpPr>
              <p:nvPr/>
            </p:nvSpPr>
            <p:spPr bwMode="auto">
              <a:xfrm rot="-5400000">
                <a:off x="930" y="2186"/>
                <a:ext cx="853" cy="948"/>
              </a:xfrm>
              <a:custGeom>
                <a:avLst/>
                <a:gdLst>
                  <a:gd name="G0" fmla="+- 4355 0 0"/>
                  <a:gd name="G1" fmla="+- 21600 0 4355"/>
                  <a:gd name="G2" fmla="*/ 4355 1 2"/>
                  <a:gd name="G3" fmla="+- 21600 0 G2"/>
                  <a:gd name="G4" fmla="+/ 4355 21600 2"/>
                  <a:gd name="G5" fmla="+/ G1 0 2"/>
                  <a:gd name="G6" fmla="*/ 21600 21600 4355"/>
                  <a:gd name="G7" fmla="*/ G6 1 2"/>
                  <a:gd name="G8" fmla="+- 21600 0 G7"/>
                  <a:gd name="G9" fmla="*/ 21600 1 2"/>
                  <a:gd name="G10" fmla="+- 4355 0 G9"/>
                  <a:gd name="G11" fmla="?: G10 G8 0"/>
                  <a:gd name="G12" fmla="?: G10 G7 21600"/>
                  <a:gd name="T0" fmla="*/ 19422 w 21600"/>
                  <a:gd name="T1" fmla="*/ 10800 h 21600"/>
                  <a:gd name="T2" fmla="*/ 10800 w 21600"/>
                  <a:gd name="T3" fmla="*/ 21600 h 21600"/>
                  <a:gd name="T4" fmla="*/ 2178 w 21600"/>
                  <a:gd name="T5" fmla="*/ 10800 h 21600"/>
                  <a:gd name="T6" fmla="*/ 10800 w 21600"/>
                  <a:gd name="T7" fmla="*/ 0 h 21600"/>
                  <a:gd name="T8" fmla="*/ 3978 w 21600"/>
                  <a:gd name="T9" fmla="*/ 3978 h 21600"/>
                  <a:gd name="T10" fmla="*/ 17622 w 21600"/>
                  <a:gd name="T11" fmla="*/ 17622 h 21600"/>
                </a:gdLst>
                <a:ahLst/>
                <a:cxnLst>
                  <a:cxn ang="0">
                    <a:pos x="T0" y="T1"/>
                  </a:cxn>
                  <a:cxn ang="0">
                    <a:pos x="T2" y="T3"/>
                  </a:cxn>
                  <a:cxn ang="0">
                    <a:pos x="T4" y="T5"/>
                  </a:cxn>
                  <a:cxn ang="0">
                    <a:pos x="T6" y="T7"/>
                  </a:cxn>
                </a:cxnLst>
                <a:rect l="T8" t="T9" r="T10" b="T11"/>
                <a:pathLst>
                  <a:path w="21600" h="21600">
                    <a:moveTo>
                      <a:pt x="0" y="0"/>
                    </a:moveTo>
                    <a:lnTo>
                      <a:pt x="4355" y="21600"/>
                    </a:lnTo>
                    <a:lnTo>
                      <a:pt x="17245"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pic>
            <p:nvPicPr>
              <p:cNvPr id="71694" name="Picture 14" descr="Innovator - Slanted View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75" y="1966"/>
                <a:ext cx="1174" cy="1174"/>
              </a:xfrm>
              <a:prstGeom prst="rect">
                <a:avLst/>
              </a:prstGeom>
              <a:noFill/>
            </p:spPr>
          </p:pic>
        </p:grpSp>
        <p:pic>
          <p:nvPicPr>
            <p:cNvPr id="71695" name="Picture 15" descr="visio process chart 2"/>
            <p:cNvPicPr>
              <a:picLocks noChangeAspect="1" noChangeArrowheads="1"/>
            </p:cNvPicPr>
            <p:nvPr/>
          </p:nvPicPr>
          <p:blipFill>
            <a:blip r:embed="rId6" cstate="print"/>
            <a:srcRect/>
            <a:stretch>
              <a:fillRect/>
            </a:stretch>
          </p:blipFill>
          <p:spPr bwMode="auto">
            <a:xfrm>
              <a:off x="3177" y="1659"/>
              <a:ext cx="990" cy="583"/>
            </a:xfrm>
            <a:prstGeom prst="rect">
              <a:avLst/>
            </a:prstGeom>
            <a:noFill/>
          </p:spPr>
        </p:pic>
        <p:pic>
          <p:nvPicPr>
            <p:cNvPr id="71696" name="Picture 16" descr="user business man"/>
            <p:cNvPicPr>
              <a:picLocks noChangeAspect="1" noChangeArrowheads="1"/>
            </p:cNvPicPr>
            <p:nvPr/>
          </p:nvPicPr>
          <p:blipFill>
            <a:blip r:embed="rId7" cstate="print"/>
            <a:srcRect/>
            <a:stretch>
              <a:fillRect/>
            </a:stretch>
          </p:blipFill>
          <p:spPr bwMode="auto">
            <a:xfrm flipH="1">
              <a:off x="4465" y="1407"/>
              <a:ext cx="375" cy="498"/>
            </a:xfrm>
            <a:prstGeom prst="rect">
              <a:avLst/>
            </a:prstGeom>
            <a:noFill/>
          </p:spPr>
        </p:pic>
        <p:pic>
          <p:nvPicPr>
            <p:cNvPr id="71697" name="Picture 17" descr="user business user woman"/>
            <p:cNvPicPr>
              <a:picLocks noChangeAspect="1" noChangeArrowheads="1"/>
            </p:cNvPicPr>
            <p:nvPr/>
          </p:nvPicPr>
          <p:blipFill>
            <a:blip r:embed="rId8" cstate="print"/>
            <a:srcRect/>
            <a:stretch>
              <a:fillRect/>
            </a:stretch>
          </p:blipFill>
          <p:spPr bwMode="auto">
            <a:xfrm>
              <a:off x="4718" y="1586"/>
              <a:ext cx="333" cy="450"/>
            </a:xfrm>
            <a:prstGeom prst="rect">
              <a:avLst/>
            </a:prstGeom>
            <a:noFill/>
          </p:spPr>
        </p:pic>
        <p:pic>
          <p:nvPicPr>
            <p:cNvPr id="71698" name="Picture 18" descr="MSN icon mail"/>
            <p:cNvPicPr>
              <a:picLocks noChangeAspect="1" noChangeArrowheads="1"/>
            </p:cNvPicPr>
            <p:nvPr/>
          </p:nvPicPr>
          <p:blipFill>
            <a:blip r:embed="rId9" cstate="print"/>
            <a:srcRect/>
            <a:stretch>
              <a:fillRect/>
            </a:stretch>
          </p:blipFill>
          <p:spPr bwMode="auto">
            <a:xfrm flipH="1">
              <a:off x="4011" y="1346"/>
              <a:ext cx="444" cy="725"/>
            </a:xfrm>
            <a:prstGeom prst="rect">
              <a:avLst/>
            </a:prstGeom>
            <a:noFill/>
          </p:spPr>
        </p:pic>
        <p:pic>
          <p:nvPicPr>
            <p:cNvPr id="71699" name="Picture 19" descr="3 peice unequal Pie chart"/>
            <p:cNvPicPr>
              <a:picLocks noChangeAspect="1" noChangeArrowheads="1"/>
            </p:cNvPicPr>
            <p:nvPr/>
          </p:nvPicPr>
          <p:blipFill>
            <a:blip r:embed="rId10" cstate="print"/>
            <a:srcRect/>
            <a:stretch>
              <a:fillRect/>
            </a:stretch>
          </p:blipFill>
          <p:spPr bwMode="auto">
            <a:xfrm>
              <a:off x="4044" y="1853"/>
              <a:ext cx="621" cy="383"/>
            </a:xfrm>
            <a:prstGeom prst="rect">
              <a:avLst/>
            </a:prstGeom>
            <a:noFill/>
          </p:spPr>
        </p:pic>
      </p:grpSp>
      <p:grpSp>
        <p:nvGrpSpPr>
          <p:cNvPr id="5" name="Group 20"/>
          <p:cNvGrpSpPr>
            <a:grpSpLocks/>
          </p:cNvGrpSpPr>
          <p:nvPr/>
        </p:nvGrpSpPr>
        <p:grpSpPr bwMode="auto">
          <a:xfrm>
            <a:off x="5602289" y="1143000"/>
            <a:ext cx="2978150" cy="3322638"/>
            <a:chOff x="3529" y="858"/>
            <a:chExt cx="1876" cy="2093"/>
          </a:xfrm>
        </p:grpSpPr>
        <p:sp>
          <p:nvSpPr>
            <p:cNvPr id="71701" name="AutoShape 21"/>
            <p:cNvSpPr>
              <a:spLocks noChangeArrowheads="1"/>
            </p:cNvSpPr>
            <p:nvPr/>
          </p:nvSpPr>
          <p:spPr bwMode="auto">
            <a:xfrm flipV="1">
              <a:off x="3529" y="858"/>
              <a:ext cx="1876" cy="669"/>
            </a:xfrm>
            <a:prstGeom prst="wedgeRoundRectCallout">
              <a:avLst>
                <a:gd name="adj1" fmla="val -118234"/>
                <a:gd name="adj2" fmla="val -108296"/>
                <a:gd name="adj3" fmla="val 16667"/>
              </a:avLst>
            </a:prstGeom>
            <a:gradFill rotWithShape="1">
              <a:gsLst>
                <a:gs pos="0">
                  <a:srgbClr val="D2B22C"/>
                </a:gs>
                <a:gs pos="100000">
                  <a:srgbClr val="FFCC00"/>
                </a:gs>
              </a:gsLst>
              <a:path path="rect">
                <a:fillToRect l="100000" b="100000"/>
              </a:path>
            </a:gradFill>
            <a:ln w="317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Program Management</a:t>
              </a:r>
            </a:p>
            <a:p>
              <a:pPr marL="115888" indent="-115888">
                <a:spcAft>
                  <a:spcPct val="10000"/>
                </a:spcAft>
                <a:buFontTx/>
                <a:buChar char="•"/>
              </a:pPr>
              <a:r>
                <a:rPr lang="en-US" sz="1200">
                  <a:latin typeface="Calibri" pitchFamily="34" charset="0"/>
                </a:rPr>
                <a:t>Phase-Gate Projects</a:t>
              </a:r>
            </a:p>
            <a:p>
              <a:pPr marL="115888" indent="-115888">
                <a:spcAft>
                  <a:spcPct val="10000"/>
                </a:spcAft>
                <a:buFontTx/>
                <a:buChar char="•"/>
              </a:pPr>
              <a:r>
                <a:rPr lang="en-US" sz="1200">
                  <a:latin typeface="Calibri" pitchFamily="34" charset="0"/>
                </a:rPr>
                <a:t>Milestones &amp; Deliverables</a:t>
              </a:r>
            </a:p>
            <a:p>
              <a:pPr marL="115888" indent="-115888">
                <a:spcAft>
                  <a:spcPct val="10000"/>
                </a:spcAft>
                <a:buFontTx/>
                <a:buChar char="•"/>
              </a:pPr>
              <a:r>
                <a:rPr lang="en-US" sz="1200">
                  <a:latin typeface="Calibri" pitchFamily="34" charset="0"/>
                </a:rPr>
                <a:t>Traffic Light Risk Dashboards</a:t>
              </a:r>
            </a:p>
            <a:p>
              <a:pPr marL="115888" indent="-115888">
                <a:spcAft>
                  <a:spcPct val="10000"/>
                </a:spcAft>
                <a:buFontTx/>
                <a:buChar char="•"/>
              </a:pPr>
              <a:r>
                <a:rPr lang="en-US" sz="1200">
                  <a:latin typeface="Calibri" pitchFamily="34" charset="0"/>
                </a:rPr>
                <a:t>PMI Project Templates</a:t>
              </a:r>
            </a:p>
          </p:txBody>
        </p:sp>
        <p:sp>
          <p:nvSpPr>
            <p:cNvPr id="71702" name="AutoShape 22"/>
            <p:cNvSpPr>
              <a:spLocks noChangeArrowheads="1"/>
            </p:cNvSpPr>
            <p:nvPr/>
          </p:nvSpPr>
          <p:spPr bwMode="auto">
            <a:xfrm flipV="1">
              <a:off x="3529" y="1569"/>
              <a:ext cx="1876" cy="671"/>
            </a:xfrm>
            <a:prstGeom prst="wedgeRoundRectCallout">
              <a:avLst>
                <a:gd name="adj1" fmla="val -126816"/>
                <a:gd name="adj2" fmla="val -34356"/>
                <a:gd name="adj3" fmla="val 16667"/>
              </a:avLst>
            </a:prstGeom>
            <a:gradFill rotWithShape="1">
              <a:gsLst>
                <a:gs pos="0">
                  <a:srgbClr val="D2B22C"/>
                </a:gs>
                <a:gs pos="100000">
                  <a:srgbClr val="FFCC00"/>
                </a:gs>
              </a:gsLst>
              <a:path path="rect">
                <a:fillToRect l="100000" b="100000"/>
              </a:path>
            </a:gradFill>
            <a:ln w="952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Product Engineering</a:t>
              </a:r>
            </a:p>
            <a:p>
              <a:pPr marL="115888" indent="-115888">
                <a:spcAft>
                  <a:spcPct val="10000"/>
                </a:spcAft>
                <a:buFontTx/>
                <a:buChar char="•"/>
              </a:pPr>
              <a:r>
                <a:rPr lang="en-US" sz="1200">
                  <a:latin typeface="Calibri" pitchFamily="34" charset="0"/>
                </a:rPr>
                <a:t>Bill Of Materials [BOM], Product SKUs</a:t>
              </a:r>
            </a:p>
            <a:p>
              <a:pPr marL="115888" indent="-115888">
                <a:spcAft>
                  <a:spcPct val="10000"/>
                </a:spcAft>
                <a:buFontTx/>
                <a:buChar char="•"/>
              </a:pPr>
              <a:r>
                <a:rPr lang="en-US" sz="1200">
                  <a:latin typeface="Calibri" pitchFamily="34" charset="0"/>
                </a:rPr>
                <a:t>File &amp; Document Management</a:t>
              </a:r>
            </a:p>
            <a:p>
              <a:pPr marL="115888" indent="-115888">
                <a:spcAft>
                  <a:spcPct val="10000"/>
                </a:spcAft>
                <a:buFontTx/>
                <a:buChar char="•"/>
              </a:pPr>
              <a:r>
                <a:rPr lang="en-US" sz="1200">
                  <a:latin typeface="Calibri" pitchFamily="34" charset="0"/>
                </a:rPr>
                <a:t>Change Management Workflows</a:t>
              </a:r>
            </a:p>
            <a:p>
              <a:pPr marL="115888" indent="-115888">
                <a:spcAft>
                  <a:spcPct val="10000"/>
                </a:spcAft>
                <a:buFontTx/>
                <a:buChar char="•"/>
              </a:pPr>
              <a:r>
                <a:rPr lang="en-US" sz="1200">
                  <a:latin typeface="Calibri" pitchFamily="34" charset="0"/>
                </a:rPr>
                <a:t>Approved Vendor Lists [AVL/AML]</a:t>
              </a:r>
            </a:p>
          </p:txBody>
        </p:sp>
        <p:sp>
          <p:nvSpPr>
            <p:cNvPr id="71703" name="AutoShape 23"/>
            <p:cNvSpPr>
              <a:spLocks noChangeArrowheads="1"/>
            </p:cNvSpPr>
            <p:nvPr/>
          </p:nvSpPr>
          <p:spPr bwMode="auto">
            <a:xfrm flipV="1">
              <a:off x="3529" y="2282"/>
              <a:ext cx="1876" cy="669"/>
            </a:xfrm>
            <a:prstGeom prst="wedgeRoundRectCallout">
              <a:avLst>
                <a:gd name="adj1" fmla="val -118713"/>
                <a:gd name="adj2" fmla="val 34452"/>
                <a:gd name="adj3" fmla="val 16667"/>
              </a:avLst>
            </a:prstGeom>
            <a:gradFill rotWithShape="1">
              <a:gsLst>
                <a:gs pos="0">
                  <a:srgbClr val="D2B22C"/>
                </a:gs>
                <a:gs pos="100000">
                  <a:srgbClr val="FFCC00"/>
                </a:gs>
              </a:gsLst>
              <a:path path="rect">
                <a:fillToRect l="100000" b="100000"/>
              </a:path>
            </a:gradFill>
            <a:ln w="952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Quality Planning</a:t>
              </a:r>
            </a:p>
            <a:p>
              <a:pPr marL="115888" indent="-115888">
                <a:spcAft>
                  <a:spcPct val="10000"/>
                </a:spcAft>
                <a:buFontTx/>
                <a:buChar char="•"/>
              </a:pPr>
              <a:r>
                <a:rPr lang="en-US" sz="1200">
                  <a:latin typeface="Calibri" pitchFamily="34" charset="0"/>
                </a:rPr>
                <a:t>Risk Management</a:t>
              </a:r>
            </a:p>
            <a:p>
              <a:pPr marL="115888" indent="-115888">
                <a:spcAft>
                  <a:spcPct val="10000"/>
                </a:spcAft>
                <a:buFontTx/>
                <a:buChar char="•"/>
              </a:pPr>
              <a:r>
                <a:rPr lang="en-US" sz="1200">
                  <a:latin typeface="Calibri" pitchFamily="34" charset="0"/>
                </a:rPr>
                <a:t>Failure Mode Effects Analysis [FMEA]</a:t>
              </a:r>
            </a:p>
            <a:p>
              <a:pPr marL="115888" indent="-115888">
                <a:spcAft>
                  <a:spcPct val="10000"/>
                </a:spcAft>
                <a:buFontTx/>
                <a:buChar char="•"/>
              </a:pPr>
              <a:r>
                <a:rPr lang="en-US" sz="1200">
                  <a:latin typeface="Calibri" pitchFamily="34" charset="0"/>
                </a:rPr>
                <a:t>Control Plans</a:t>
              </a:r>
            </a:p>
            <a:p>
              <a:pPr marL="115888" indent="-115888">
                <a:spcAft>
                  <a:spcPct val="10000"/>
                </a:spcAft>
                <a:buFontTx/>
                <a:buChar char="•"/>
              </a:pPr>
              <a:r>
                <a:rPr lang="en-US" sz="1200">
                  <a:latin typeface="Calibri" pitchFamily="34" charset="0"/>
                </a:rPr>
                <a:t>Action Item Closed-Loop</a:t>
              </a:r>
            </a:p>
          </p:txBody>
        </p:sp>
      </p:grpSp>
      <p:sp>
        <p:nvSpPr>
          <p:cNvPr id="71726" name="Text Box 46"/>
          <p:cNvSpPr txBox="1">
            <a:spLocks noChangeArrowheads="1"/>
          </p:cNvSpPr>
          <p:nvPr/>
        </p:nvSpPr>
        <p:spPr bwMode="auto">
          <a:xfrm>
            <a:off x="4975225" y="6316663"/>
            <a:ext cx="3643313" cy="304800"/>
          </a:xfrm>
          <a:prstGeom prst="rect">
            <a:avLst/>
          </a:prstGeom>
          <a:noFill/>
          <a:ln w="9525">
            <a:noFill/>
            <a:miter lim="800000"/>
            <a:headEnd/>
            <a:tailEnd/>
          </a:ln>
          <a:effectLst/>
        </p:spPr>
        <p:txBody>
          <a:bodyPr wrap="none">
            <a:spAutoFit/>
          </a:bodyPr>
          <a:lstStyle/>
          <a:p>
            <a:r>
              <a:rPr lang="en-US" sz="1400" b="1"/>
              <a:t>http://www.aras.com/CommunityProjects</a:t>
            </a:r>
          </a:p>
        </p:txBody>
      </p:sp>
      <p:sp>
        <p:nvSpPr>
          <p:cNvPr id="71728" name="Rectangle 48"/>
          <p:cNvSpPr>
            <a:spLocks noGrp="1" noChangeArrowheads="1"/>
          </p:cNvSpPr>
          <p:nvPr>
            <p:ph type="title"/>
          </p:nvPr>
        </p:nvSpPr>
        <p:spPr>
          <a:xfrm>
            <a:off x="0" y="0"/>
            <a:ext cx="6346825" cy="1082675"/>
          </a:xfrm>
          <a:noFill/>
          <a:ln/>
        </p:spPr>
        <p:txBody>
          <a:bodyPr/>
          <a:lstStyle/>
          <a:p>
            <a:r>
              <a:rPr lang="en-US" sz="3600" b="1" dirty="0">
                <a:latin typeface="Calibri" pitchFamily="34" charset="0"/>
              </a:rPr>
              <a:t>Aras Integrated Solutions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wipe(left)">
                                      <p:cBhvr>
                                        <p:cTn id="7" dur="10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descr="arasInnovatorGraphic"/>
          <p:cNvPicPr>
            <a:picLocks noChangeAspect="1" noChangeArrowheads="1"/>
          </p:cNvPicPr>
          <p:nvPr/>
        </p:nvPicPr>
        <p:blipFill>
          <a:blip r:embed="rId2" cstate="print"/>
          <a:srcRect/>
          <a:stretch>
            <a:fillRect/>
          </a:stretch>
        </p:blipFill>
        <p:spPr bwMode="auto">
          <a:xfrm>
            <a:off x="4498975" y="2252663"/>
            <a:ext cx="4645025" cy="4367212"/>
          </a:xfrm>
          <a:prstGeom prst="rect">
            <a:avLst/>
          </a:prstGeom>
          <a:noFill/>
          <a:ln w="9525">
            <a:noFill/>
            <a:miter lim="800000"/>
            <a:headEnd/>
            <a:tailEnd/>
          </a:ln>
        </p:spPr>
      </p:pic>
      <p:sp>
        <p:nvSpPr>
          <p:cNvPr id="10243" name="Rectangle 4"/>
          <p:cNvSpPr>
            <a:spLocks noGrp="1" noChangeArrowheads="1"/>
          </p:cNvSpPr>
          <p:nvPr>
            <p:ph type="body" idx="1"/>
          </p:nvPr>
        </p:nvSpPr>
        <p:spPr>
          <a:xfrm>
            <a:off x="201613" y="1166813"/>
            <a:ext cx="8054975" cy="1306512"/>
          </a:xfrm>
        </p:spPr>
        <p:txBody>
          <a:bodyPr/>
          <a:lstStyle/>
          <a:p>
            <a:pPr marL="285750" indent="-285750" eaLnBrk="1" hangingPunct="1">
              <a:spcBef>
                <a:spcPct val="50000"/>
              </a:spcBef>
              <a:buFont typeface="Wingdings" pitchFamily="2" charset="2"/>
              <a:buChar char="ü"/>
            </a:pPr>
            <a:r>
              <a:rPr lang="en-US" sz="2400" b="1" dirty="0" smtClean="0">
                <a:latin typeface="Calibri" pitchFamily="34" charset="0"/>
              </a:rPr>
              <a:t>Modern XML Web framework for building Engineering &amp; Manufacturing Enterprise Systems</a:t>
            </a:r>
            <a:r>
              <a:rPr lang="en-US" sz="2000" b="1" dirty="0" smtClean="0">
                <a:latin typeface="Calibri" pitchFamily="34" charset="0"/>
              </a:rPr>
              <a:t> </a:t>
            </a:r>
          </a:p>
          <a:p>
            <a:pPr marL="746125" lvl="1" eaLnBrk="1" hangingPunct="1">
              <a:lnSpc>
                <a:spcPct val="90000"/>
              </a:lnSpc>
              <a:spcBef>
                <a:spcPct val="25000"/>
              </a:spcBef>
              <a:buFont typeface="Wingdings" pitchFamily="2" charset="2"/>
              <a:buNone/>
            </a:pPr>
            <a:r>
              <a:rPr lang="en-US" sz="2000" i="1" dirty="0" smtClean="0">
                <a:latin typeface="Calibri" pitchFamily="34" charset="0"/>
              </a:rPr>
              <a:t>“Model-Based Service Oriented Architecture (SOA)” – Gartner</a:t>
            </a:r>
          </a:p>
        </p:txBody>
      </p:sp>
      <p:sp>
        <p:nvSpPr>
          <p:cNvPr id="10244" name="Rectangle 5"/>
          <p:cNvSpPr>
            <a:spLocks noChangeArrowheads="1"/>
          </p:cNvSpPr>
          <p:nvPr/>
        </p:nvSpPr>
        <p:spPr bwMode="auto">
          <a:xfrm>
            <a:off x="182563" y="2740025"/>
            <a:ext cx="4435475" cy="3738563"/>
          </a:xfrm>
          <a:prstGeom prst="rect">
            <a:avLst/>
          </a:prstGeom>
          <a:noFill/>
          <a:ln w="9525">
            <a:noFill/>
            <a:miter lim="800000"/>
            <a:headEnd/>
            <a:tailEnd/>
          </a:ln>
        </p:spPr>
        <p:txBody>
          <a:bodyPr/>
          <a:lstStyle/>
          <a:p>
            <a:pPr marL="285750" indent="-285750">
              <a:lnSpc>
                <a:spcPct val="95000"/>
              </a:lnSpc>
              <a:spcBef>
                <a:spcPct val="135000"/>
              </a:spcBef>
              <a:buClr>
                <a:schemeClr val="tx2"/>
              </a:buClr>
              <a:buFont typeface="Wingdings" pitchFamily="2" charset="2"/>
              <a:buChar char="ü"/>
            </a:pPr>
            <a:r>
              <a:rPr lang="en-US" sz="2400">
                <a:latin typeface="Calibri" pitchFamily="34" charset="0"/>
              </a:rPr>
              <a:t>Downloads with 3 standard business-ready solutions, and access to a suite of community solutions</a:t>
            </a:r>
          </a:p>
          <a:p>
            <a:pPr marL="285750" indent="-285750">
              <a:lnSpc>
                <a:spcPct val="95000"/>
              </a:lnSpc>
              <a:spcBef>
                <a:spcPct val="135000"/>
              </a:spcBef>
              <a:buClr>
                <a:schemeClr val="tx2"/>
              </a:buClr>
              <a:buFont typeface="Wingdings" pitchFamily="2" charset="2"/>
              <a:buChar char="ü"/>
            </a:pPr>
            <a:r>
              <a:rPr lang="en-US" sz="2400">
                <a:latin typeface="Calibri" pitchFamily="34" charset="0"/>
              </a:rPr>
              <a:t>Aras Innovator is a SOA (Web Services) with 100% of functionality available through SOAP + XML</a:t>
            </a:r>
          </a:p>
        </p:txBody>
      </p:sp>
      <p:sp>
        <p:nvSpPr>
          <p:cNvPr id="10245" name="Rectangle 8"/>
          <p:cNvSpPr>
            <a:spLocks noGrp="1" noChangeArrowheads="1"/>
          </p:cNvSpPr>
          <p:nvPr>
            <p:ph type="title"/>
          </p:nvPr>
        </p:nvSpPr>
        <p:spPr>
          <a:xfrm>
            <a:off x="0" y="0"/>
            <a:ext cx="7231063" cy="892175"/>
          </a:xfrm>
          <a:noFill/>
        </p:spPr>
        <p:txBody>
          <a:bodyPr/>
          <a:lstStyle/>
          <a:p>
            <a:pPr eaLnBrk="1" hangingPunct="1"/>
            <a:r>
              <a:rPr lang="en-US" sz="3200" b="1" dirty="0" smtClean="0">
                <a:latin typeface="Calibri" pitchFamily="34" charset="0"/>
              </a:rPr>
              <a:t>Aras Innovator</a:t>
            </a:r>
            <a:r>
              <a:rPr lang="en-US" sz="3200" b="1" baseline="30000" dirty="0" smtClean="0">
                <a:latin typeface="Calibri" pitchFamily="34" charset="0"/>
              </a:rPr>
              <a:t>®</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arasInnovatorGraphic"/>
          <p:cNvPicPr>
            <a:picLocks noChangeAspect="1" noChangeArrowheads="1"/>
          </p:cNvPicPr>
          <p:nvPr/>
        </p:nvPicPr>
        <p:blipFill>
          <a:blip r:embed="rId2" cstate="print"/>
          <a:srcRect/>
          <a:stretch>
            <a:fillRect/>
          </a:stretch>
        </p:blipFill>
        <p:spPr bwMode="auto">
          <a:xfrm>
            <a:off x="4211638" y="1390650"/>
            <a:ext cx="4645025" cy="4367213"/>
          </a:xfrm>
          <a:prstGeom prst="rect">
            <a:avLst/>
          </a:prstGeom>
          <a:noFill/>
          <a:ln w="9525">
            <a:noFill/>
            <a:miter lim="800000"/>
            <a:headEnd/>
            <a:tailEnd/>
          </a:ln>
        </p:spPr>
      </p:pic>
      <p:sp>
        <p:nvSpPr>
          <p:cNvPr id="381955" name="AutoShape 3"/>
          <p:cNvSpPr>
            <a:spLocks noChangeArrowheads="1"/>
          </p:cNvSpPr>
          <p:nvPr/>
        </p:nvSpPr>
        <p:spPr bwMode="auto">
          <a:xfrm flipH="1" flipV="1">
            <a:off x="862013" y="4370388"/>
            <a:ext cx="3108325" cy="1347787"/>
          </a:xfrm>
          <a:prstGeom prst="wedgeRoundRectCallout">
            <a:avLst>
              <a:gd name="adj1" fmla="val -131208"/>
              <a:gd name="adj2" fmla="val 36923"/>
              <a:gd name="adj3" fmla="val 16667"/>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rot="10800000" anchor="ctr"/>
          <a:lstStyle/>
          <a:p>
            <a:pPr marL="115888" indent="-115888">
              <a:spcAft>
                <a:spcPct val="10000"/>
              </a:spcAft>
              <a:defRPr/>
            </a:pPr>
            <a:r>
              <a:rPr lang="en-US" sz="1600" b="1" dirty="0">
                <a:latin typeface="Calibri" pitchFamily="34" charset="0"/>
              </a:rPr>
              <a:t>Aras Quality Planning</a:t>
            </a:r>
          </a:p>
          <a:p>
            <a:pPr marL="115888" indent="-115888">
              <a:spcAft>
                <a:spcPct val="10000"/>
              </a:spcAft>
              <a:buFontTx/>
              <a:buChar char="•"/>
              <a:defRPr/>
            </a:pPr>
            <a:r>
              <a:rPr lang="en-US" sz="1200" b="0" dirty="0">
                <a:latin typeface="Calibri" pitchFamily="34" charset="0"/>
              </a:rPr>
              <a:t>Failure Mode Effects Analysis [FMEA]</a:t>
            </a:r>
          </a:p>
          <a:p>
            <a:pPr marL="115888" indent="-115888">
              <a:spcAft>
                <a:spcPct val="10000"/>
              </a:spcAft>
              <a:buFontTx/>
              <a:buChar char="•"/>
              <a:defRPr/>
            </a:pPr>
            <a:r>
              <a:rPr lang="en-US" sz="1200" b="0" dirty="0">
                <a:latin typeface="Calibri" pitchFamily="34" charset="0"/>
              </a:rPr>
              <a:t>Inspection &amp; Test Control Plans</a:t>
            </a:r>
          </a:p>
          <a:p>
            <a:pPr marL="115888" indent="-115888">
              <a:spcAft>
                <a:spcPct val="10000"/>
              </a:spcAft>
              <a:buFontTx/>
              <a:buChar char="•"/>
              <a:defRPr/>
            </a:pPr>
            <a:r>
              <a:rPr lang="en-US" sz="1200" b="0" dirty="0">
                <a:latin typeface="Calibri" pitchFamily="34" charset="0"/>
              </a:rPr>
              <a:t>Process Flow Diagrams</a:t>
            </a:r>
          </a:p>
          <a:p>
            <a:pPr marL="115888" indent="-115888">
              <a:spcAft>
                <a:spcPct val="10000"/>
              </a:spcAft>
              <a:buFontTx/>
              <a:buChar char="•"/>
              <a:defRPr/>
            </a:pPr>
            <a:r>
              <a:rPr lang="en-US" sz="1200" b="0" dirty="0">
                <a:latin typeface="Calibri" pitchFamily="34" charset="0"/>
              </a:rPr>
              <a:t>Critical Part </a:t>
            </a:r>
            <a:r>
              <a:rPr lang="en-US" sz="1200" b="0" dirty="0" smtClean="0">
                <a:latin typeface="Calibri" pitchFamily="34" charset="0"/>
              </a:rPr>
              <a:t>Characteristics</a:t>
            </a:r>
            <a:endParaRPr lang="en-US" sz="1200" b="0" dirty="0">
              <a:latin typeface="Calibri" pitchFamily="34" charset="0"/>
            </a:endParaRPr>
          </a:p>
        </p:txBody>
      </p:sp>
      <p:sp>
        <p:nvSpPr>
          <p:cNvPr id="381956" name="AutoShape 4"/>
          <p:cNvSpPr>
            <a:spLocks noChangeArrowheads="1"/>
          </p:cNvSpPr>
          <p:nvPr/>
        </p:nvSpPr>
        <p:spPr bwMode="auto">
          <a:xfrm flipH="1" flipV="1">
            <a:off x="233362" y="2543175"/>
            <a:ext cx="3108325" cy="1409700"/>
          </a:xfrm>
          <a:prstGeom prst="wedgeRoundRectCallout">
            <a:avLst>
              <a:gd name="adj1" fmla="val -89328"/>
              <a:gd name="adj2" fmla="val -29654"/>
              <a:gd name="adj3" fmla="val 16667"/>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rot="10800000" anchor="ctr"/>
          <a:lstStyle/>
          <a:p>
            <a:pPr marL="115888" indent="-115888">
              <a:spcAft>
                <a:spcPct val="10000"/>
              </a:spcAft>
              <a:defRPr/>
            </a:pPr>
            <a:r>
              <a:rPr lang="en-US" sz="1600" b="1" dirty="0">
                <a:latin typeface="Calibri" pitchFamily="34" charset="0"/>
              </a:rPr>
              <a:t>Aras Product Engineering</a:t>
            </a:r>
          </a:p>
          <a:p>
            <a:pPr marL="115888" indent="-115888">
              <a:spcAft>
                <a:spcPct val="10000"/>
              </a:spcAft>
              <a:buFontTx/>
              <a:buChar char="•"/>
              <a:defRPr/>
            </a:pPr>
            <a:r>
              <a:rPr lang="en-US" sz="1200" b="0" dirty="0">
                <a:latin typeface="Calibri" pitchFamily="34" charset="0"/>
              </a:rPr>
              <a:t>Bill Of Materials [BOM]</a:t>
            </a:r>
          </a:p>
          <a:p>
            <a:pPr marL="115888" indent="-115888">
              <a:spcAft>
                <a:spcPct val="10000"/>
              </a:spcAft>
              <a:buFontTx/>
              <a:buChar char="•"/>
              <a:defRPr/>
            </a:pPr>
            <a:r>
              <a:rPr lang="en-US" sz="1200" b="0" dirty="0">
                <a:latin typeface="Calibri" pitchFamily="34" charset="0"/>
              </a:rPr>
              <a:t>CMII Engineering Change</a:t>
            </a:r>
          </a:p>
          <a:p>
            <a:pPr marL="115888" indent="-115888">
              <a:spcAft>
                <a:spcPct val="10000"/>
              </a:spcAft>
              <a:buFontTx/>
              <a:buChar char="•"/>
              <a:defRPr/>
            </a:pPr>
            <a:r>
              <a:rPr lang="en-US" sz="1200" b="0" dirty="0">
                <a:latin typeface="Calibri" pitchFamily="34" charset="0"/>
              </a:rPr>
              <a:t>Approved Vendor Lists</a:t>
            </a:r>
          </a:p>
          <a:p>
            <a:pPr marL="115888" indent="-115888">
              <a:spcAft>
                <a:spcPct val="10000"/>
              </a:spcAft>
              <a:buFontTx/>
              <a:buChar char="•"/>
              <a:defRPr/>
            </a:pPr>
            <a:r>
              <a:rPr lang="en-US" sz="1200" b="0" dirty="0">
                <a:latin typeface="Calibri" pitchFamily="34" charset="0"/>
              </a:rPr>
              <a:t>Substitutes &amp; Alternates</a:t>
            </a:r>
          </a:p>
          <a:p>
            <a:pPr marL="115888" indent="-115888">
              <a:spcAft>
                <a:spcPct val="10000"/>
              </a:spcAft>
              <a:buFontTx/>
              <a:buChar char="•"/>
              <a:defRPr/>
            </a:pPr>
            <a:r>
              <a:rPr lang="en-US" sz="1200" b="0" dirty="0" smtClean="0">
                <a:latin typeface="Calibri" pitchFamily="34" charset="0"/>
              </a:rPr>
              <a:t>Design-to-Goal</a:t>
            </a:r>
            <a:endParaRPr lang="en-US" sz="1200" b="0" dirty="0">
              <a:latin typeface="Calibri" pitchFamily="34" charset="0"/>
            </a:endParaRPr>
          </a:p>
        </p:txBody>
      </p:sp>
      <p:sp>
        <p:nvSpPr>
          <p:cNvPr id="381957" name="AutoShape 5"/>
          <p:cNvSpPr>
            <a:spLocks noChangeArrowheads="1"/>
          </p:cNvSpPr>
          <p:nvPr/>
        </p:nvSpPr>
        <p:spPr bwMode="auto">
          <a:xfrm flipH="1" flipV="1">
            <a:off x="862013" y="804863"/>
            <a:ext cx="3108325" cy="1547812"/>
          </a:xfrm>
          <a:prstGeom prst="wedgeRoundRectCallout">
            <a:avLst>
              <a:gd name="adj1" fmla="val -110675"/>
              <a:gd name="adj2" fmla="val -24240"/>
              <a:gd name="adj3" fmla="val 16667"/>
            </a:avLst>
          </a:prstGeom>
          <a:solidFill>
            <a:schemeClr val="accent2"/>
          </a:solidFill>
          <a:ln w="3175">
            <a:noFill/>
            <a:miter lim="800000"/>
            <a:headEnd/>
            <a:tailEnd/>
          </a:ln>
          <a:effectLst>
            <a:prstShdw prst="shdw17" dist="17961" dir="2700000">
              <a:schemeClr val="accent2">
                <a:gamma/>
                <a:shade val="60000"/>
                <a:invGamma/>
              </a:schemeClr>
            </a:prstShdw>
          </a:effectLst>
        </p:spPr>
        <p:txBody>
          <a:bodyPr rot="10800000" anchor="ctr"/>
          <a:lstStyle/>
          <a:p>
            <a:pPr marL="115888" indent="-115888">
              <a:spcAft>
                <a:spcPct val="10000"/>
              </a:spcAft>
              <a:defRPr/>
            </a:pPr>
            <a:r>
              <a:rPr lang="en-US" sz="1600" b="1" dirty="0">
                <a:latin typeface="Calibri" pitchFamily="34" charset="0"/>
              </a:rPr>
              <a:t>Aras Program Management</a:t>
            </a:r>
          </a:p>
          <a:p>
            <a:pPr marL="115888" indent="-115888">
              <a:spcAft>
                <a:spcPct val="10000"/>
              </a:spcAft>
              <a:buFontTx/>
              <a:buChar char="•"/>
              <a:defRPr/>
            </a:pPr>
            <a:r>
              <a:rPr lang="en-US" sz="1200" b="0" dirty="0">
                <a:latin typeface="Calibri" pitchFamily="34" charset="0"/>
              </a:rPr>
              <a:t>New Product Project Portfolio</a:t>
            </a:r>
          </a:p>
          <a:p>
            <a:pPr marL="115888" indent="-115888">
              <a:spcAft>
                <a:spcPct val="10000"/>
              </a:spcAft>
              <a:buFontTx/>
              <a:buChar char="•"/>
              <a:defRPr/>
            </a:pPr>
            <a:r>
              <a:rPr lang="en-US" sz="1200" b="0" dirty="0">
                <a:latin typeface="Calibri" pitchFamily="34" charset="0"/>
              </a:rPr>
              <a:t>Executive Dashboards</a:t>
            </a:r>
          </a:p>
          <a:p>
            <a:pPr marL="115888" indent="-115888">
              <a:spcAft>
                <a:spcPct val="10000"/>
              </a:spcAft>
              <a:buFontTx/>
              <a:buChar char="•"/>
              <a:defRPr/>
            </a:pPr>
            <a:r>
              <a:rPr lang="en-US" sz="1200" b="0" dirty="0">
                <a:latin typeface="Calibri" pitchFamily="34" charset="0"/>
              </a:rPr>
              <a:t>Phase-based Programs</a:t>
            </a:r>
          </a:p>
          <a:p>
            <a:pPr marL="115888" indent="-115888">
              <a:spcAft>
                <a:spcPct val="10000"/>
              </a:spcAft>
              <a:buFontTx/>
              <a:buChar char="•"/>
              <a:defRPr/>
            </a:pPr>
            <a:r>
              <a:rPr lang="en-US" sz="1200" b="0" dirty="0">
                <a:latin typeface="Calibri" pitchFamily="34" charset="0"/>
              </a:rPr>
              <a:t>Milestones &amp; Deliverables</a:t>
            </a:r>
          </a:p>
          <a:p>
            <a:pPr marL="115888" indent="-115888">
              <a:spcAft>
                <a:spcPct val="10000"/>
              </a:spcAft>
              <a:buFontTx/>
              <a:buChar char="•"/>
              <a:defRPr/>
            </a:pPr>
            <a:r>
              <a:rPr lang="en-US" sz="1200" b="0" dirty="0">
                <a:latin typeface="Calibri" pitchFamily="34" charset="0"/>
              </a:rPr>
              <a:t>Actions, Tasks, Activities</a:t>
            </a:r>
          </a:p>
          <a:p>
            <a:pPr marL="115888" indent="-115888">
              <a:spcAft>
                <a:spcPct val="10000"/>
              </a:spcAft>
              <a:buFontTx/>
              <a:buChar char="•"/>
              <a:defRPr/>
            </a:pPr>
            <a:r>
              <a:rPr lang="en-US" sz="1200" b="0" dirty="0">
                <a:latin typeface="Calibri" pitchFamily="34" charset="0"/>
              </a:rPr>
              <a:t>Project Templates</a:t>
            </a:r>
          </a:p>
        </p:txBody>
      </p:sp>
      <p:sp>
        <p:nvSpPr>
          <p:cNvPr id="11270" name="Rectangle 6"/>
          <p:cNvSpPr>
            <a:spLocks noGrp="1" noChangeArrowheads="1"/>
          </p:cNvSpPr>
          <p:nvPr>
            <p:ph type="title"/>
          </p:nvPr>
        </p:nvSpPr>
        <p:spPr>
          <a:xfrm>
            <a:off x="0" y="0"/>
            <a:ext cx="6386513" cy="968375"/>
          </a:xfrm>
          <a:noFill/>
        </p:spPr>
        <p:txBody>
          <a:bodyPr/>
          <a:lstStyle/>
          <a:p>
            <a:pPr eaLnBrk="1" hangingPunct="1"/>
            <a:r>
              <a:rPr lang="en-US" sz="3200" b="1" dirty="0" smtClean="0">
                <a:latin typeface="Calibri" pitchFamily="34" charset="0"/>
              </a:rPr>
              <a:t>Aras Standard Solutions</a:t>
            </a:r>
            <a:endParaRPr lang="en-US" sz="2400" b="1" dirty="0" smtClean="0">
              <a:latin typeface="Calibri" pitchFamily="34" charset="0"/>
            </a:endParaRPr>
          </a:p>
        </p:txBody>
      </p:sp>
      <p:sp>
        <p:nvSpPr>
          <p:cNvPr id="11271" name="AutoShape 7"/>
          <p:cNvSpPr>
            <a:spLocks noChangeArrowheads="1"/>
          </p:cNvSpPr>
          <p:nvPr/>
        </p:nvSpPr>
        <p:spPr bwMode="auto">
          <a:xfrm>
            <a:off x="255588" y="5978525"/>
            <a:ext cx="8621712" cy="508000"/>
          </a:xfrm>
          <a:prstGeom prst="roundRect">
            <a:avLst>
              <a:gd name="adj" fmla="val 16667"/>
            </a:avLst>
          </a:prstGeom>
          <a:solidFill>
            <a:srgbClr val="33CC33"/>
          </a:solidFill>
          <a:ln w="9525">
            <a:noFill/>
            <a:round/>
            <a:headEnd/>
            <a:tailEnd/>
          </a:ln>
          <a:effectLst>
            <a:prstShdw prst="shdw17" dist="17961" dir="2700000">
              <a:srgbClr val="1F7A1F"/>
            </a:prstShdw>
          </a:effectLst>
        </p:spPr>
        <p:txBody>
          <a:bodyPr wrap="none" anchor="ctr"/>
          <a:lstStyle/>
          <a:p>
            <a:pPr algn="ctr">
              <a:tabLst>
                <a:tab pos="4224338" algn="l"/>
              </a:tabLst>
            </a:pPr>
            <a:r>
              <a:rPr lang="en-US" sz="2000" dirty="0">
                <a:latin typeface="Calibri" pitchFamily="34" charset="0"/>
              </a:rPr>
              <a:t>Comprehensive Functionality	Simple Consistent Screens</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descr="arasInnovatorGraphic"/>
          <p:cNvPicPr>
            <a:picLocks noChangeAspect="1" noChangeArrowheads="1"/>
          </p:cNvPicPr>
          <p:nvPr/>
        </p:nvPicPr>
        <p:blipFill>
          <a:blip r:embed="rId2" cstate="print"/>
          <a:srcRect/>
          <a:stretch>
            <a:fillRect/>
          </a:stretch>
        </p:blipFill>
        <p:spPr bwMode="auto">
          <a:xfrm>
            <a:off x="4211638" y="1390650"/>
            <a:ext cx="4645025" cy="4367213"/>
          </a:xfrm>
          <a:prstGeom prst="rect">
            <a:avLst/>
          </a:prstGeom>
          <a:noFill/>
          <a:ln w="9525">
            <a:noFill/>
            <a:miter lim="800000"/>
            <a:headEnd/>
            <a:tailEnd/>
          </a:ln>
        </p:spPr>
      </p:pic>
      <p:sp>
        <p:nvSpPr>
          <p:cNvPr id="12291" name="Rectangle 3"/>
          <p:cNvSpPr>
            <a:spLocks noGrp="1" noChangeArrowheads="1"/>
          </p:cNvSpPr>
          <p:nvPr>
            <p:ph type="title"/>
          </p:nvPr>
        </p:nvSpPr>
        <p:spPr>
          <a:xfrm>
            <a:off x="0" y="0"/>
            <a:ext cx="5891213" cy="914400"/>
          </a:xfrm>
          <a:noFill/>
        </p:spPr>
        <p:txBody>
          <a:bodyPr/>
          <a:lstStyle/>
          <a:p>
            <a:pPr eaLnBrk="1" hangingPunct="1"/>
            <a:r>
              <a:rPr lang="en-US" sz="3200" b="1" dirty="0" smtClean="0">
                <a:latin typeface="Calibri" pitchFamily="34" charset="0"/>
              </a:rPr>
              <a:t>Community Solutions</a:t>
            </a:r>
          </a:p>
        </p:txBody>
      </p:sp>
      <p:sp>
        <p:nvSpPr>
          <p:cNvPr id="12292" name="Text Box 4"/>
          <p:cNvSpPr txBox="1">
            <a:spLocks noChangeArrowheads="1"/>
          </p:cNvSpPr>
          <p:nvPr/>
        </p:nvSpPr>
        <p:spPr bwMode="auto">
          <a:xfrm>
            <a:off x="371475" y="1017588"/>
            <a:ext cx="1069975" cy="366712"/>
          </a:xfrm>
          <a:prstGeom prst="rect">
            <a:avLst/>
          </a:prstGeom>
          <a:noFill/>
          <a:ln w="9525">
            <a:noFill/>
            <a:miter lim="800000"/>
            <a:headEnd/>
            <a:tailEnd/>
          </a:ln>
        </p:spPr>
        <p:txBody>
          <a:bodyPr>
            <a:spAutoFit/>
          </a:bodyPr>
          <a:lstStyle/>
          <a:p>
            <a:pPr>
              <a:spcBef>
                <a:spcPct val="50000"/>
              </a:spcBef>
            </a:pPr>
            <a:endParaRPr lang="en-US" sz="1800">
              <a:latin typeface="Arial" charset="0"/>
            </a:endParaRPr>
          </a:p>
        </p:txBody>
      </p:sp>
      <p:sp>
        <p:nvSpPr>
          <p:cNvPr id="12293" name="Text Box 5"/>
          <p:cNvSpPr txBox="1">
            <a:spLocks noChangeArrowheads="1"/>
          </p:cNvSpPr>
          <p:nvPr/>
        </p:nvSpPr>
        <p:spPr bwMode="auto">
          <a:xfrm>
            <a:off x="171451" y="838201"/>
            <a:ext cx="7994650" cy="5307738"/>
          </a:xfrm>
          <a:prstGeom prst="rect">
            <a:avLst/>
          </a:prstGeom>
          <a:noFill/>
          <a:ln w="9525">
            <a:noFill/>
            <a:miter lim="800000"/>
            <a:headEnd/>
            <a:tailEnd/>
          </a:ln>
        </p:spPr>
        <p:txBody>
          <a:bodyPr wrap="square">
            <a:spAutoFit/>
          </a:bodyPr>
          <a:lstStyle/>
          <a:p>
            <a:pPr marL="171450" indent="-171450">
              <a:lnSpc>
                <a:spcPct val="95000"/>
              </a:lnSpc>
              <a:spcBef>
                <a:spcPct val="30000"/>
              </a:spcBef>
              <a:spcAft>
                <a:spcPts val="0"/>
              </a:spcAft>
              <a:buFontTx/>
              <a:buChar char="•"/>
            </a:pPr>
            <a:r>
              <a:rPr lang="en-US" sz="1800" dirty="0">
                <a:latin typeface="Calibri" pitchFamily="34" charset="0"/>
              </a:rPr>
              <a:t>Requirements Management</a:t>
            </a:r>
          </a:p>
          <a:p>
            <a:pPr marL="171450" indent="-171450">
              <a:lnSpc>
                <a:spcPct val="95000"/>
              </a:lnSpc>
              <a:spcBef>
                <a:spcPct val="30000"/>
              </a:spcBef>
              <a:spcAft>
                <a:spcPts val="0"/>
              </a:spcAft>
              <a:buFontTx/>
              <a:buChar char="•"/>
            </a:pPr>
            <a:r>
              <a:rPr lang="en-US" sz="1800" dirty="0">
                <a:latin typeface="Calibri" pitchFamily="34" charset="0"/>
              </a:rPr>
              <a:t>ITIL</a:t>
            </a:r>
          </a:p>
          <a:p>
            <a:pPr marL="171450" indent="-171450">
              <a:lnSpc>
                <a:spcPct val="95000"/>
              </a:lnSpc>
              <a:spcBef>
                <a:spcPct val="30000"/>
              </a:spcBef>
              <a:spcAft>
                <a:spcPts val="0"/>
              </a:spcAft>
              <a:buFontTx/>
              <a:buChar char="•"/>
            </a:pPr>
            <a:r>
              <a:rPr lang="en-US" sz="1800" dirty="0">
                <a:latin typeface="Calibri" pitchFamily="34" charset="0"/>
              </a:rPr>
              <a:t>CMMI</a:t>
            </a:r>
          </a:p>
          <a:p>
            <a:pPr marL="171450" indent="-171450">
              <a:lnSpc>
                <a:spcPct val="95000"/>
              </a:lnSpc>
              <a:spcBef>
                <a:spcPct val="30000"/>
              </a:spcBef>
              <a:spcAft>
                <a:spcPts val="0"/>
              </a:spcAft>
              <a:buFontTx/>
              <a:buChar char="•"/>
            </a:pPr>
            <a:r>
              <a:rPr lang="en-US" sz="1800" dirty="0">
                <a:latin typeface="Calibri" pitchFamily="34" charset="0"/>
              </a:rPr>
              <a:t>Lean</a:t>
            </a:r>
          </a:p>
          <a:p>
            <a:pPr marL="171450" indent="-171450">
              <a:lnSpc>
                <a:spcPct val="95000"/>
              </a:lnSpc>
              <a:spcBef>
                <a:spcPct val="30000"/>
              </a:spcBef>
              <a:spcAft>
                <a:spcPts val="0"/>
              </a:spcAft>
              <a:buFontTx/>
              <a:buChar char="•"/>
            </a:pPr>
            <a:r>
              <a:rPr lang="en-US" sz="1800" dirty="0">
                <a:latin typeface="Calibri" pitchFamily="34" charset="0"/>
              </a:rPr>
              <a:t>Quality Systems</a:t>
            </a:r>
          </a:p>
          <a:p>
            <a:pPr marL="171450" indent="-171450">
              <a:lnSpc>
                <a:spcPct val="95000"/>
              </a:lnSpc>
              <a:spcBef>
                <a:spcPct val="30000"/>
              </a:spcBef>
              <a:spcAft>
                <a:spcPts val="0"/>
              </a:spcAft>
              <a:buFontTx/>
              <a:buChar char="•"/>
            </a:pPr>
            <a:r>
              <a:rPr lang="en-US" sz="1800" dirty="0">
                <a:latin typeface="Calibri" pitchFamily="34" charset="0"/>
              </a:rPr>
              <a:t>Environmental Compliance</a:t>
            </a:r>
          </a:p>
          <a:p>
            <a:pPr marL="171450" indent="-171450">
              <a:lnSpc>
                <a:spcPct val="95000"/>
              </a:lnSpc>
              <a:spcBef>
                <a:spcPct val="30000"/>
              </a:spcBef>
              <a:spcAft>
                <a:spcPts val="0"/>
              </a:spcAft>
              <a:buFontTx/>
              <a:buChar char="•"/>
            </a:pPr>
            <a:r>
              <a:rPr lang="en-US" sz="1800" dirty="0">
                <a:latin typeface="Calibri" pitchFamily="34" charset="0"/>
              </a:rPr>
              <a:t>Part and Lot Traceability</a:t>
            </a:r>
          </a:p>
          <a:p>
            <a:pPr marL="171450" indent="-171450">
              <a:lnSpc>
                <a:spcPct val="95000"/>
              </a:lnSpc>
              <a:spcBef>
                <a:spcPct val="30000"/>
              </a:spcBef>
              <a:spcAft>
                <a:spcPts val="0"/>
              </a:spcAft>
              <a:buFontTx/>
              <a:buChar char="•"/>
            </a:pPr>
            <a:r>
              <a:rPr lang="en-US" sz="1800" dirty="0">
                <a:latin typeface="Calibri" pitchFamily="34" charset="0"/>
              </a:rPr>
              <a:t>Incoming Inspection</a:t>
            </a:r>
          </a:p>
          <a:p>
            <a:pPr marL="171450" indent="-171450">
              <a:lnSpc>
                <a:spcPct val="95000"/>
              </a:lnSpc>
              <a:spcBef>
                <a:spcPct val="30000"/>
              </a:spcBef>
              <a:spcAft>
                <a:spcPts val="0"/>
              </a:spcAft>
              <a:buFontTx/>
              <a:buChar char="•"/>
            </a:pPr>
            <a:r>
              <a:rPr lang="en-US" sz="1800" dirty="0" smtClean="0">
                <a:latin typeface="Calibri" pitchFamily="34" charset="0"/>
              </a:rPr>
              <a:t>Variant </a:t>
            </a:r>
            <a:r>
              <a:rPr lang="en-US" sz="1800" dirty="0" err="1">
                <a:latin typeface="Calibri" pitchFamily="34" charset="0"/>
              </a:rPr>
              <a:t>Configurator</a:t>
            </a:r>
            <a:endParaRPr lang="en-US" sz="1800" dirty="0">
              <a:latin typeface="Calibri" pitchFamily="34" charset="0"/>
            </a:endParaRPr>
          </a:p>
          <a:p>
            <a:pPr marL="171450" indent="-171450">
              <a:lnSpc>
                <a:spcPct val="95000"/>
              </a:lnSpc>
              <a:spcBef>
                <a:spcPct val="30000"/>
              </a:spcBef>
              <a:spcAft>
                <a:spcPts val="0"/>
              </a:spcAft>
              <a:buFontTx/>
              <a:buChar char="•"/>
            </a:pPr>
            <a:r>
              <a:rPr lang="en-US" sz="1800" dirty="0">
                <a:latin typeface="Calibri" pitchFamily="34" charset="0"/>
              </a:rPr>
              <a:t>Work Instructions &amp; Routings</a:t>
            </a:r>
          </a:p>
          <a:p>
            <a:pPr marL="171450" indent="-171450">
              <a:lnSpc>
                <a:spcPct val="95000"/>
              </a:lnSpc>
              <a:spcBef>
                <a:spcPct val="30000"/>
              </a:spcBef>
              <a:spcAft>
                <a:spcPts val="0"/>
              </a:spcAft>
              <a:buFontTx/>
              <a:buChar char="•"/>
            </a:pPr>
            <a:r>
              <a:rPr lang="en-US" sz="1800" dirty="0">
                <a:latin typeface="Calibri" pitchFamily="34" charset="0"/>
              </a:rPr>
              <a:t>Training &amp; Skills Tracking</a:t>
            </a:r>
          </a:p>
          <a:p>
            <a:pPr marL="171450" indent="-171450">
              <a:lnSpc>
                <a:spcPct val="95000"/>
              </a:lnSpc>
              <a:spcBef>
                <a:spcPct val="30000"/>
              </a:spcBef>
              <a:spcAft>
                <a:spcPts val="0"/>
              </a:spcAft>
              <a:buFontTx/>
              <a:buChar char="•"/>
            </a:pPr>
            <a:r>
              <a:rPr lang="en-US" sz="1800" dirty="0">
                <a:latin typeface="Calibri" pitchFamily="34" charset="0"/>
              </a:rPr>
              <a:t>Tooling Calibration and PM </a:t>
            </a:r>
            <a:endParaRPr lang="en-US" sz="1800" dirty="0" smtClean="0">
              <a:latin typeface="Calibri" pitchFamily="34" charset="0"/>
            </a:endParaRPr>
          </a:p>
          <a:p>
            <a:pPr marL="171450" indent="-171450">
              <a:lnSpc>
                <a:spcPct val="95000"/>
              </a:lnSpc>
              <a:spcBef>
                <a:spcPct val="30000"/>
              </a:spcBef>
              <a:spcAft>
                <a:spcPts val="0"/>
              </a:spcAft>
              <a:buFontTx/>
              <a:buChar char="•"/>
            </a:pPr>
            <a:r>
              <a:rPr lang="en-US" dirty="0" smtClean="0">
                <a:latin typeface="Calibri" pitchFamily="34" charset="0"/>
              </a:rPr>
              <a:t>CAD Integrations</a:t>
            </a:r>
          </a:p>
          <a:p>
            <a:pPr marL="171450" indent="-171450">
              <a:lnSpc>
                <a:spcPct val="95000"/>
              </a:lnSpc>
              <a:spcBef>
                <a:spcPct val="30000"/>
              </a:spcBef>
              <a:spcAft>
                <a:spcPts val="0"/>
              </a:spcAft>
              <a:buFontTx/>
              <a:buChar char="•"/>
            </a:pPr>
            <a:r>
              <a:rPr lang="en-US" sz="1800" dirty="0" smtClean="0">
                <a:latin typeface="Calibri" pitchFamily="34" charset="0"/>
              </a:rPr>
              <a:t>ERP Integrations</a:t>
            </a:r>
          </a:p>
          <a:p>
            <a:pPr marL="171450" indent="-171450">
              <a:lnSpc>
                <a:spcPct val="95000"/>
              </a:lnSpc>
              <a:spcBef>
                <a:spcPct val="30000"/>
              </a:spcBef>
              <a:spcAft>
                <a:spcPts val="0"/>
              </a:spcAft>
              <a:buFontTx/>
              <a:buChar char="•"/>
            </a:pPr>
            <a:r>
              <a:rPr lang="en-US" dirty="0" smtClean="0">
                <a:latin typeface="Calibri" pitchFamily="34" charset="0"/>
              </a:rPr>
              <a:t>. . .</a:t>
            </a:r>
            <a:endParaRPr lang="en-US" sz="1800" dirty="0">
              <a:latin typeface="Calibri" pitchFamily="34" charset="0"/>
            </a:endParaRPr>
          </a:p>
        </p:txBody>
      </p:sp>
      <p:sp>
        <p:nvSpPr>
          <p:cNvPr id="12294" name="AutoShape 6"/>
          <p:cNvSpPr>
            <a:spLocks noChangeArrowheads="1"/>
          </p:cNvSpPr>
          <p:nvPr/>
        </p:nvSpPr>
        <p:spPr bwMode="auto">
          <a:xfrm>
            <a:off x="265113" y="6007100"/>
            <a:ext cx="8621712" cy="508000"/>
          </a:xfrm>
          <a:prstGeom prst="roundRect">
            <a:avLst>
              <a:gd name="adj" fmla="val 16667"/>
            </a:avLst>
          </a:prstGeom>
          <a:solidFill>
            <a:srgbClr val="33CC33"/>
          </a:solidFill>
          <a:ln w="9525">
            <a:noFill/>
            <a:round/>
            <a:headEnd/>
            <a:tailEnd/>
          </a:ln>
          <a:effectLst>
            <a:prstShdw prst="shdw17" dist="17961" dir="2700000">
              <a:srgbClr val="1F7A1F"/>
            </a:prstShdw>
          </a:effectLst>
        </p:spPr>
        <p:txBody>
          <a:bodyPr wrap="none" anchor="ctr"/>
          <a:lstStyle/>
          <a:p>
            <a:pPr algn="ctr">
              <a:tabLst>
                <a:tab pos="4224338" algn="l"/>
              </a:tabLst>
            </a:pPr>
            <a:r>
              <a:rPr lang="en-US" sz="2000" dirty="0">
                <a:latin typeface="Calibri" pitchFamily="34" charset="0"/>
              </a:rPr>
              <a:t>Applying BPM, PLM and CM to Development, Quality, Manufacturing…</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descr="arasInnovatorGraphic"/>
          <p:cNvPicPr>
            <a:picLocks noChangeAspect="1" noChangeArrowheads="1"/>
          </p:cNvPicPr>
          <p:nvPr/>
        </p:nvPicPr>
        <p:blipFill>
          <a:blip r:embed="rId2" cstate="print"/>
          <a:srcRect/>
          <a:stretch>
            <a:fillRect/>
          </a:stretch>
        </p:blipFill>
        <p:spPr bwMode="auto">
          <a:xfrm>
            <a:off x="4211638" y="1390650"/>
            <a:ext cx="4645025" cy="4367213"/>
          </a:xfrm>
          <a:prstGeom prst="rect">
            <a:avLst/>
          </a:prstGeom>
          <a:noFill/>
          <a:ln w="9525">
            <a:noFill/>
            <a:miter lim="800000"/>
            <a:headEnd/>
            <a:tailEnd/>
          </a:ln>
        </p:spPr>
      </p:pic>
      <p:sp>
        <p:nvSpPr>
          <p:cNvPr id="13315" name="AutoShape 3"/>
          <p:cNvSpPr>
            <a:spLocks noChangeArrowheads="1"/>
          </p:cNvSpPr>
          <p:nvPr/>
        </p:nvSpPr>
        <p:spPr bwMode="auto">
          <a:xfrm flipH="1" flipV="1">
            <a:off x="242888" y="1130300"/>
            <a:ext cx="3336925" cy="4516438"/>
          </a:xfrm>
          <a:prstGeom prst="wedgeRoundRectCallout">
            <a:avLst>
              <a:gd name="adj1" fmla="val -86824"/>
              <a:gd name="adj2" fmla="val -34324"/>
              <a:gd name="adj3" fmla="val 16667"/>
            </a:avLst>
          </a:prstGeom>
          <a:gradFill rotWithShape="1">
            <a:gsLst>
              <a:gs pos="0">
                <a:srgbClr val="D5D5D5"/>
              </a:gs>
              <a:gs pos="100000">
                <a:srgbClr val="DDDDDD"/>
              </a:gs>
            </a:gsLst>
            <a:lin ang="2700000" scaled="1"/>
          </a:gradFill>
          <a:ln w="3175">
            <a:noFill/>
            <a:miter lim="800000"/>
            <a:headEnd/>
            <a:tailEnd/>
          </a:ln>
          <a:effectLst>
            <a:prstShdw prst="shdw17" dist="17961" dir="2700000">
              <a:srgbClr val="858585"/>
            </a:prstShdw>
          </a:effectLst>
        </p:spPr>
        <p:txBody>
          <a:bodyPr rot="10800000" lIns="45720" rIns="45720" anchor="ctr"/>
          <a:lstStyle/>
          <a:p>
            <a:pPr marL="115888" indent="-115888">
              <a:spcAft>
                <a:spcPct val="10000"/>
              </a:spcAft>
            </a:pPr>
            <a:r>
              <a:rPr lang="en-US" sz="2000" b="1" dirty="0">
                <a:latin typeface="Calibri" pitchFamily="34" charset="0"/>
              </a:rPr>
              <a:t>Common Shared Services</a:t>
            </a:r>
          </a:p>
          <a:p>
            <a:pPr marL="115888" indent="-115888">
              <a:lnSpc>
                <a:spcPct val="95000"/>
              </a:lnSpc>
              <a:spcBef>
                <a:spcPts val="400"/>
              </a:spcBef>
              <a:buFontTx/>
              <a:buChar char="•"/>
            </a:pPr>
            <a:r>
              <a:rPr lang="en-US" dirty="0" smtClean="0">
                <a:latin typeface="Calibri" pitchFamily="34" charset="0"/>
              </a:rPr>
              <a:t> Configuration </a:t>
            </a:r>
            <a:r>
              <a:rPr lang="en-US" dirty="0">
                <a:latin typeface="Calibri" pitchFamily="34" charset="0"/>
              </a:rPr>
              <a:t>Management</a:t>
            </a:r>
          </a:p>
          <a:p>
            <a:pPr marL="115888" indent="-115888">
              <a:lnSpc>
                <a:spcPct val="95000"/>
              </a:lnSpc>
              <a:spcBef>
                <a:spcPts val="400"/>
              </a:spcBef>
              <a:buFontTx/>
              <a:buChar char="•"/>
            </a:pPr>
            <a:r>
              <a:rPr lang="en-US" dirty="0" smtClean="0">
                <a:latin typeface="Calibri" pitchFamily="34" charset="0"/>
              </a:rPr>
              <a:t> BPM</a:t>
            </a:r>
            <a:endParaRPr lang="en-US" dirty="0">
              <a:latin typeface="Calibri" pitchFamily="34" charset="0"/>
            </a:endParaRPr>
          </a:p>
          <a:p>
            <a:pPr marL="115888" indent="-115888">
              <a:lnSpc>
                <a:spcPct val="95000"/>
              </a:lnSpc>
              <a:spcBef>
                <a:spcPts val="400"/>
              </a:spcBef>
              <a:buFontTx/>
              <a:buChar char="•"/>
            </a:pPr>
            <a:r>
              <a:rPr lang="en-US" dirty="0" smtClean="0">
                <a:latin typeface="Calibri" pitchFamily="34" charset="0"/>
              </a:rPr>
              <a:t> Classification</a:t>
            </a:r>
            <a:endParaRPr lang="en-US" dirty="0">
              <a:latin typeface="Calibri" pitchFamily="34" charset="0"/>
            </a:endParaRPr>
          </a:p>
          <a:p>
            <a:pPr marL="115888" indent="-115888">
              <a:lnSpc>
                <a:spcPct val="95000"/>
              </a:lnSpc>
              <a:spcBef>
                <a:spcPts val="400"/>
              </a:spcBef>
              <a:buFontTx/>
              <a:buChar char="•"/>
            </a:pPr>
            <a:r>
              <a:rPr lang="en-US" dirty="0" smtClean="0">
                <a:latin typeface="Calibri" pitchFamily="34" charset="0"/>
              </a:rPr>
              <a:t> Access </a:t>
            </a:r>
            <a:r>
              <a:rPr lang="en-US" dirty="0">
                <a:latin typeface="Calibri" pitchFamily="34" charset="0"/>
              </a:rPr>
              <a:t>Control</a:t>
            </a:r>
          </a:p>
          <a:p>
            <a:pPr marL="115888" indent="-115888">
              <a:lnSpc>
                <a:spcPct val="95000"/>
              </a:lnSpc>
              <a:spcBef>
                <a:spcPts val="400"/>
              </a:spcBef>
              <a:buFontTx/>
              <a:buChar char="•"/>
            </a:pPr>
            <a:r>
              <a:rPr lang="en-US" dirty="0" smtClean="0">
                <a:latin typeface="Calibri" pitchFamily="34" charset="0"/>
              </a:rPr>
              <a:t> Lifecycle </a:t>
            </a:r>
            <a:r>
              <a:rPr lang="en-US" dirty="0">
                <a:latin typeface="Calibri" pitchFamily="34" charset="0"/>
              </a:rPr>
              <a:t>State Management</a:t>
            </a:r>
          </a:p>
          <a:p>
            <a:pPr marL="115888" indent="-115888">
              <a:lnSpc>
                <a:spcPct val="95000"/>
              </a:lnSpc>
              <a:spcBef>
                <a:spcPts val="400"/>
              </a:spcBef>
              <a:buFontTx/>
              <a:buChar char="•"/>
            </a:pPr>
            <a:r>
              <a:rPr lang="en-US" dirty="0" smtClean="0">
                <a:latin typeface="Calibri" pitchFamily="34" charset="0"/>
              </a:rPr>
              <a:t> Document </a:t>
            </a:r>
            <a:r>
              <a:rPr lang="en-US" dirty="0">
                <a:latin typeface="Calibri" pitchFamily="34" charset="0"/>
              </a:rPr>
              <a:t>Management</a:t>
            </a:r>
          </a:p>
          <a:p>
            <a:pPr marL="115888" indent="-115888">
              <a:lnSpc>
                <a:spcPct val="95000"/>
              </a:lnSpc>
              <a:spcBef>
                <a:spcPts val="400"/>
              </a:spcBef>
              <a:buFontTx/>
              <a:buChar char="•"/>
            </a:pPr>
            <a:r>
              <a:rPr lang="en-US" dirty="0" smtClean="0">
                <a:latin typeface="Calibri" pitchFamily="34" charset="0"/>
              </a:rPr>
              <a:t> Activity </a:t>
            </a:r>
            <a:r>
              <a:rPr lang="en-US" dirty="0">
                <a:latin typeface="Calibri" pitchFamily="34" charset="0"/>
              </a:rPr>
              <a:t>Workflow</a:t>
            </a:r>
          </a:p>
          <a:p>
            <a:pPr marL="115888" indent="-115888">
              <a:lnSpc>
                <a:spcPct val="95000"/>
              </a:lnSpc>
              <a:spcBef>
                <a:spcPts val="400"/>
              </a:spcBef>
              <a:buFontTx/>
              <a:buChar char="•"/>
            </a:pPr>
            <a:r>
              <a:rPr lang="en-US" dirty="0" smtClean="0">
                <a:latin typeface="Calibri" pitchFamily="34" charset="0"/>
              </a:rPr>
              <a:t> Dashboards</a:t>
            </a:r>
            <a:endParaRPr lang="en-US" dirty="0">
              <a:latin typeface="Calibri" pitchFamily="34" charset="0"/>
            </a:endParaRPr>
          </a:p>
          <a:p>
            <a:pPr marL="115888" indent="-115888">
              <a:lnSpc>
                <a:spcPct val="95000"/>
              </a:lnSpc>
              <a:spcBef>
                <a:spcPts val="400"/>
              </a:spcBef>
              <a:buFontTx/>
              <a:buChar char="•"/>
            </a:pPr>
            <a:r>
              <a:rPr lang="en-US" dirty="0" smtClean="0">
                <a:latin typeface="Calibri" pitchFamily="34" charset="0"/>
              </a:rPr>
              <a:t> Reporting</a:t>
            </a:r>
            <a:endParaRPr lang="en-US" dirty="0">
              <a:latin typeface="Calibri" pitchFamily="34" charset="0"/>
            </a:endParaRPr>
          </a:p>
          <a:p>
            <a:pPr marL="115888" indent="-115888">
              <a:lnSpc>
                <a:spcPct val="95000"/>
              </a:lnSpc>
              <a:spcBef>
                <a:spcPts val="400"/>
              </a:spcBef>
              <a:buFontTx/>
              <a:buChar char="•"/>
            </a:pPr>
            <a:r>
              <a:rPr lang="en-US" dirty="0" smtClean="0">
                <a:latin typeface="Calibri" pitchFamily="34" charset="0"/>
              </a:rPr>
              <a:t> Libraries </a:t>
            </a:r>
            <a:r>
              <a:rPr lang="en-US" dirty="0">
                <a:latin typeface="Calibri" pitchFamily="34" charset="0"/>
              </a:rPr>
              <a:t>and Templates</a:t>
            </a:r>
          </a:p>
          <a:p>
            <a:pPr marL="115888" indent="-115888">
              <a:lnSpc>
                <a:spcPct val="95000"/>
              </a:lnSpc>
              <a:spcBef>
                <a:spcPts val="400"/>
              </a:spcBef>
              <a:buFontTx/>
              <a:buChar char="•"/>
            </a:pPr>
            <a:r>
              <a:rPr lang="en-US" dirty="0" smtClean="0">
                <a:latin typeface="Calibri" pitchFamily="34" charset="0"/>
              </a:rPr>
              <a:t> Federation</a:t>
            </a:r>
            <a:endParaRPr lang="en-US" dirty="0">
              <a:latin typeface="Calibri" pitchFamily="34" charset="0"/>
            </a:endParaRPr>
          </a:p>
          <a:p>
            <a:pPr marL="115888" indent="-115888">
              <a:lnSpc>
                <a:spcPct val="95000"/>
              </a:lnSpc>
              <a:spcBef>
                <a:spcPts val="400"/>
              </a:spcBef>
              <a:buFontTx/>
              <a:buChar char="•"/>
            </a:pPr>
            <a:r>
              <a:rPr lang="en-US" dirty="0" smtClean="0">
                <a:latin typeface="Calibri" pitchFamily="34" charset="0"/>
              </a:rPr>
              <a:t> Versioning</a:t>
            </a:r>
            <a:endParaRPr lang="en-US" dirty="0">
              <a:latin typeface="Calibri" pitchFamily="34" charset="0"/>
            </a:endParaRPr>
          </a:p>
        </p:txBody>
      </p:sp>
      <p:sp>
        <p:nvSpPr>
          <p:cNvPr id="13316" name="Rectangle 4"/>
          <p:cNvSpPr>
            <a:spLocks noGrp="1" noChangeArrowheads="1"/>
          </p:cNvSpPr>
          <p:nvPr>
            <p:ph type="title"/>
          </p:nvPr>
        </p:nvSpPr>
        <p:spPr>
          <a:xfrm>
            <a:off x="0" y="0"/>
            <a:ext cx="7231063" cy="892175"/>
          </a:xfrm>
          <a:noFill/>
        </p:spPr>
        <p:txBody>
          <a:bodyPr/>
          <a:lstStyle/>
          <a:p>
            <a:pPr eaLnBrk="1" hangingPunct="1"/>
            <a:r>
              <a:rPr lang="en-US" sz="3200" b="1" dirty="0" smtClean="0">
                <a:latin typeface="Calibri" pitchFamily="34" charset="0"/>
              </a:rPr>
              <a:t>All Solutions based on </a:t>
            </a:r>
            <a:br>
              <a:rPr lang="en-US" sz="3200" b="1" dirty="0" smtClean="0">
                <a:latin typeface="Calibri" pitchFamily="34" charset="0"/>
              </a:rPr>
            </a:br>
            <a:r>
              <a:rPr lang="en-US" sz="3200" b="1" dirty="0" smtClean="0">
                <a:latin typeface="Calibri" pitchFamily="34" charset="0"/>
              </a:rPr>
              <a:t>Shared Services</a:t>
            </a:r>
          </a:p>
        </p:txBody>
      </p:sp>
      <p:sp>
        <p:nvSpPr>
          <p:cNvPr id="13317" name="AutoShape 5"/>
          <p:cNvSpPr>
            <a:spLocks noChangeArrowheads="1"/>
          </p:cNvSpPr>
          <p:nvPr/>
        </p:nvSpPr>
        <p:spPr bwMode="auto">
          <a:xfrm>
            <a:off x="265113" y="5978525"/>
            <a:ext cx="8621712" cy="508000"/>
          </a:xfrm>
          <a:prstGeom prst="roundRect">
            <a:avLst>
              <a:gd name="adj" fmla="val 16667"/>
            </a:avLst>
          </a:prstGeom>
          <a:solidFill>
            <a:srgbClr val="33CC33"/>
          </a:solidFill>
          <a:ln w="9525">
            <a:noFill/>
            <a:round/>
            <a:headEnd/>
            <a:tailEnd/>
          </a:ln>
          <a:effectLst>
            <a:prstShdw prst="shdw17" dist="17961" dir="2700000">
              <a:srgbClr val="1F7A1F"/>
            </a:prstShdw>
          </a:effectLst>
        </p:spPr>
        <p:txBody>
          <a:bodyPr wrap="none" anchor="ctr"/>
          <a:lstStyle/>
          <a:p>
            <a:pPr algn="ctr">
              <a:tabLst>
                <a:tab pos="4224338" algn="l"/>
              </a:tabLst>
            </a:pPr>
            <a:r>
              <a:rPr lang="en-US" sz="2400" dirty="0">
                <a:latin typeface="Calibri" pitchFamily="34" charset="0"/>
              </a:rPr>
              <a:t>Simplifies Development and </a:t>
            </a:r>
            <a:r>
              <a:rPr lang="en-US" sz="2400" dirty="0" smtClean="0">
                <a:latin typeface="Calibri" pitchFamily="34" charset="0"/>
              </a:rPr>
              <a:t>Customizing</a:t>
            </a:r>
            <a:endParaRPr lang="en-US" sz="2400" dirty="0">
              <a:latin typeface="Calibri" pitchFamily="34" charset="0"/>
            </a:endParaRPr>
          </a:p>
        </p:txBody>
      </p:sp>
      <p:sp>
        <p:nvSpPr>
          <p:cNvPr id="13318" name="Line 6"/>
          <p:cNvSpPr>
            <a:spLocks noChangeShapeType="1"/>
          </p:cNvSpPr>
          <p:nvPr/>
        </p:nvSpPr>
        <p:spPr bwMode="auto">
          <a:xfrm>
            <a:off x="425450" y="1622425"/>
            <a:ext cx="2838450" cy="0"/>
          </a:xfrm>
          <a:prstGeom prst="line">
            <a:avLst/>
          </a:prstGeom>
          <a:noFill/>
          <a:ln w="28575">
            <a:solidFill>
              <a:schemeClr val="tx1"/>
            </a:solidFill>
            <a:round/>
            <a:headEnd/>
            <a:tailEnd/>
          </a:ln>
        </p:spPr>
        <p:txBody>
          <a:bodyPr/>
          <a:lstStyle/>
          <a:p>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0"/>
            <a:ext cx="7231063" cy="892175"/>
          </a:xfrm>
        </p:spPr>
        <p:txBody>
          <a:bodyPr/>
          <a:lstStyle/>
          <a:p>
            <a:pPr eaLnBrk="1" hangingPunct="1"/>
            <a:r>
              <a:rPr lang="en-US" sz="3200" b="1" dirty="0" smtClean="0">
                <a:latin typeface="Calibri" pitchFamily="34" charset="0"/>
              </a:rPr>
              <a:t>Agenda</a:t>
            </a:r>
          </a:p>
        </p:txBody>
      </p:sp>
      <p:sp>
        <p:nvSpPr>
          <p:cNvPr id="76803" name="Rectangle 3"/>
          <p:cNvSpPr>
            <a:spLocks noGrp="1" noChangeArrowheads="1"/>
          </p:cNvSpPr>
          <p:nvPr>
            <p:ph type="body" idx="4294967295"/>
          </p:nvPr>
        </p:nvSpPr>
        <p:spPr>
          <a:xfrm>
            <a:off x="171450" y="1058863"/>
            <a:ext cx="8829675" cy="5492750"/>
          </a:xfrm>
        </p:spPr>
        <p:txBody>
          <a:bodyPr/>
          <a:lstStyle/>
          <a:p>
            <a:pPr marL="533400" indent="-533400">
              <a:lnSpc>
                <a:spcPct val="90000"/>
              </a:lnSpc>
              <a:spcBef>
                <a:spcPct val="50000"/>
              </a:spcBef>
              <a:spcAft>
                <a:spcPct val="0"/>
              </a:spcAft>
              <a:buFont typeface="Wingdings" pitchFamily="2" charset="2"/>
              <a:buAutoNum type="arabicPeriod"/>
            </a:pPr>
            <a:r>
              <a:rPr lang="en-US" sz="3200" b="1" dirty="0" smtClean="0">
                <a:latin typeface="Calibri" pitchFamily="34" charset="0"/>
              </a:rPr>
              <a:t>Company Overview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high-level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architectural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Platform and Configuration</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AML Concepts  (i.e. How Modeling Works…)</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Federation &amp; Integration</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Packaging</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Upgrades</a:t>
            </a:r>
          </a:p>
          <a:p>
            <a:pPr marL="533400" indent="-533400" eaLnBrk="1" hangingPunct="1">
              <a:lnSpc>
                <a:spcPct val="90000"/>
              </a:lnSpc>
              <a:spcBef>
                <a:spcPct val="50000"/>
              </a:spcBef>
              <a:spcAft>
                <a:spcPct val="0"/>
              </a:spcAft>
              <a:buNone/>
            </a:pPr>
            <a:endParaRPr lang="en-US" dirty="0" smtClean="0">
              <a:solidFill>
                <a:schemeClr val="accent1"/>
              </a:solidFill>
              <a:latin typeface="Calibri" pitchFamily="34" charset="0"/>
            </a:endParaRPr>
          </a:p>
        </p:txBody>
      </p:sp>
      <p:sp>
        <p:nvSpPr>
          <p:cNvPr id="4"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2</a:t>
            </a:fld>
            <a:r>
              <a:rPr lang="en-US" dirty="0"/>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0"/>
            <a:ext cx="7231063" cy="892175"/>
          </a:xfrm>
        </p:spPr>
        <p:txBody>
          <a:bodyPr/>
          <a:lstStyle/>
          <a:p>
            <a:pPr eaLnBrk="1" hangingPunct="1"/>
            <a:r>
              <a:rPr lang="en-US" sz="3200" b="1" dirty="0" smtClean="0">
                <a:latin typeface="Calibri" pitchFamily="34" charset="0"/>
              </a:rPr>
              <a:t>Agenda</a:t>
            </a:r>
          </a:p>
        </p:txBody>
      </p:sp>
      <p:sp>
        <p:nvSpPr>
          <p:cNvPr id="76803" name="Rectangle 3"/>
          <p:cNvSpPr>
            <a:spLocks noGrp="1" noChangeArrowheads="1"/>
          </p:cNvSpPr>
          <p:nvPr>
            <p:ph type="body" idx="4294967295"/>
          </p:nvPr>
        </p:nvSpPr>
        <p:spPr>
          <a:xfrm>
            <a:off x="171450" y="1058863"/>
            <a:ext cx="8829675" cy="5492750"/>
          </a:xfrm>
        </p:spPr>
        <p:txBody>
          <a:bodyPr/>
          <a:lstStyle/>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Company Overview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high-level view</a:t>
            </a:r>
          </a:p>
          <a:p>
            <a:pPr marL="533400" indent="-533400">
              <a:lnSpc>
                <a:spcPct val="90000"/>
              </a:lnSpc>
              <a:spcBef>
                <a:spcPct val="50000"/>
              </a:spcBef>
              <a:spcAft>
                <a:spcPct val="0"/>
              </a:spcAft>
              <a:buFont typeface="Wingdings" pitchFamily="2" charset="2"/>
              <a:buAutoNum type="arabicPeriod"/>
            </a:pPr>
            <a:r>
              <a:rPr lang="en-US" sz="3200" b="1" dirty="0" smtClean="0">
                <a:latin typeface="Calibri" pitchFamily="34" charset="0"/>
              </a:rPr>
              <a:t>Aras Innovator – architectural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Platform and Configuration</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AML Concepts  (i.e. How Modeling Works…)</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Federation &amp; Integration</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Packaging</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Upgrades</a:t>
            </a:r>
          </a:p>
          <a:p>
            <a:pPr marL="533400" indent="-533400" eaLnBrk="1" hangingPunct="1">
              <a:lnSpc>
                <a:spcPct val="90000"/>
              </a:lnSpc>
              <a:spcBef>
                <a:spcPct val="50000"/>
              </a:spcBef>
              <a:spcAft>
                <a:spcPct val="0"/>
              </a:spcAft>
              <a:buNone/>
            </a:pPr>
            <a:endParaRPr lang="en-US" dirty="0" smtClean="0">
              <a:solidFill>
                <a:schemeClr val="accent1"/>
              </a:solidFill>
              <a:latin typeface="Calibri" pitchFamily="34" charset="0"/>
            </a:endParaRPr>
          </a:p>
        </p:txBody>
      </p:sp>
      <p:sp>
        <p:nvSpPr>
          <p:cNvPr id="4"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20</a:t>
            </a:fld>
            <a:r>
              <a:rPr lang="en-US" dirty="0"/>
              <a:t>	</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3"/>
          <p:cNvSpPr>
            <a:spLocks noGrp="1"/>
          </p:cNvSpPr>
          <p:nvPr>
            <p:ph type="dt" sz="half" idx="10"/>
          </p:nvPr>
        </p:nvSpPr>
        <p:spPr/>
        <p:txBody>
          <a:bodyPr/>
          <a:lstStyle/>
          <a:p>
            <a:r>
              <a:rPr lang="en-US"/>
              <a:t>Slide </a:t>
            </a:r>
            <a:fld id="{5032D0F5-8DEB-4D9E-8B56-94B5312B7606}" type="slidenum">
              <a:rPr lang="en-US"/>
              <a:pPr/>
              <a:t>21</a:t>
            </a:fld>
            <a:r>
              <a:rPr lang="en-US"/>
              <a:t>	</a:t>
            </a:r>
          </a:p>
        </p:txBody>
      </p:sp>
      <p:sp>
        <p:nvSpPr>
          <p:cNvPr id="79874" name="Rectangle 2"/>
          <p:cNvSpPr>
            <a:spLocks noGrp="1" noChangeArrowheads="1"/>
          </p:cNvSpPr>
          <p:nvPr>
            <p:ph type="title"/>
          </p:nvPr>
        </p:nvSpPr>
        <p:spPr>
          <a:xfrm>
            <a:off x="0" y="0"/>
            <a:ext cx="6259513" cy="1031875"/>
          </a:xfrm>
        </p:spPr>
        <p:txBody>
          <a:bodyPr/>
          <a:lstStyle/>
          <a:p>
            <a:r>
              <a:rPr lang="en-US" sz="3600" b="1" dirty="0">
                <a:latin typeface="Calibri" pitchFamily="34" charset="0"/>
              </a:rPr>
              <a:t>Model-Based SOA</a:t>
            </a:r>
            <a:br>
              <a:rPr lang="en-US" sz="3600" b="1" dirty="0">
                <a:latin typeface="Calibri" pitchFamily="34" charset="0"/>
              </a:rPr>
            </a:br>
            <a:r>
              <a:rPr lang="en-US" sz="2800" b="1" dirty="0">
                <a:latin typeface="Calibri" pitchFamily="34" charset="0"/>
              </a:rPr>
              <a:t>Technology Platform</a:t>
            </a:r>
          </a:p>
        </p:txBody>
      </p:sp>
      <p:grpSp>
        <p:nvGrpSpPr>
          <p:cNvPr id="2" name="Group 3"/>
          <p:cNvGrpSpPr>
            <a:grpSpLocks/>
          </p:cNvGrpSpPr>
          <p:nvPr/>
        </p:nvGrpSpPr>
        <p:grpSpPr bwMode="auto">
          <a:xfrm>
            <a:off x="766763" y="1208088"/>
            <a:ext cx="3440112" cy="3538537"/>
            <a:chOff x="369" y="953"/>
            <a:chExt cx="2167" cy="2229"/>
          </a:xfrm>
        </p:grpSpPr>
        <p:grpSp>
          <p:nvGrpSpPr>
            <p:cNvPr id="3" name="Group 4"/>
            <p:cNvGrpSpPr>
              <a:grpSpLocks/>
            </p:cNvGrpSpPr>
            <p:nvPr/>
          </p:nvGrpSpPr>
          <p:grpSpPr bwMode="auto">
            <a:xfrm>
              <a:off x="369" y="953"/>
              <a:ext cx="2167" cy="2229"/>
              <a:chOff x="333" y="1026"/>
              <a:chExt cx="2167" cy="2183"/>
            </a:xfrm>
          </p:grpSpPr>
          <p:sp>
            <p:nvSpPr>
              <p:cNvPr id="79877" name="AutoShape 5"/>
              <p:cNvSpPr>
                <a:spLocks noChangeArrowheads="1"/>
              </p:cNvSpPr>
              <p:nvPr/>
            </p:nvSpPr>
            <p:spPr bwMode="auto">
              <a:xfrm>
                <a:off x="341" y="1034"/>
                <a:ext cx="2159" cy="2162"/>
              </a:xfrm>
              <a:prstGeom prst="roundRect">
                <a:avLst>
                  <a:gd name="adj" fmla="val 5051"/>
                </a:avLst>
              </a:prstGeom>
              <a:gradFill rotWithShape="1">
                <a:gsLst>
                  <a:gs pos="0">
                    <a:schemeClr val="bg2"/>
                  </a:gs>
                  <a:gs pos="100000">
                    <a:srgbClr val="DDDDDD"/>
                  </a:gs>
                </a:gsLst>
                <a:path path="rect">
                  <a:fillToRect t="100000" r="100000"/>
                </a:path>
              </a:gradFill>
              <a:ln w="9525">
                <a:noFill/>
                <a:round/>
                <a:headEnd/>
                <a:tailEnd/>
              </a:ln>
              <a:effectLst>
                <a:prstShdw prst="shdw17" dist="17961" dir="2700000">
                  <a:schemeClr val="bg2">
                    <a:gamma/>
                    <a:shade val="60000"/>
                    <a:invGamma/>
                  </a:schemeClr>
                </a:prstShdw>
              </a:effectLst>
            </p:spPr>
            <p:txBody>
              <a:bodyPr bIns="91440" anchor="b"/>
              <a:lstStyle/>
              <a:p>
                <a:pPr algn="ctr"/>
                <a:endParaRPr lang="en-US" sz="1600">
                  <a:solidFill>
                    <a:schemeClr val="bg1"/>
                  </a:solidFill>
                </a:endParaRPr>
              </a:p>
            </p:txBody>
          </p:sp>
          <p:pic>
            <p:nvPicPr>
              <p:cNvPr id="79878" name="Picture 6" descr="Glass_Text_Box"/>
              <p:cNvPicPr>
                <a:picLocks noChangeArrowheads="1"/>
              </p:cNvPicPr>
              <p:nvPr/>
            </p:nvPicPr>
            <p:blipFill>
              <a:blip r:embed="rId3" cstate="print"/>
              <a:srcRect/>
              <a:stretch>
                <a:fillRect/>
              </a:stretch>
            </p:blipFill>
            <p:spPr bwMode="auto">
              <a:xfrm>
                <a:off x="333" y="1026"/>
                <a:ext cx="2159" cy="2183"/>
              </a:xfrm>
              <a:prstGeom prst="rect">
                <a:avLst/>
              </a:prstGeom>
              <a:noFill/>
            </p:spPr>
          </p:pic>
        </p:grpSp>
        <p:grpSp>
          <p:nvGrpSpPr>
            <p:cNvPr id="4" name="Group 7"/>
            <p:cNvGrpSpPr>
              <a:grpSpLocks/>
            </p:cNvGrpSpPr>
            <p:nvPr/>
          </p:nvGrpSpPr>
          <p:grpSpPr bwMode="auto">
            <a:xfrm>
              <a:off x="498" y="1279"/>
              <a:ext cx="1909" cy="1701"/>
              <a:chOff x="503" y="1279"/>
              <a:chExt cx="1909" cy="1701"/>
            </a:xfrm>
          </p:grpSpPr>
          <p:grpSp>
            <p:nvGrpSpPr>
              <p:cNvPr id="5" name="Group 8"/>
              <p:cNvGrpSpPr>
                <a:grpSpLocks/>
              </p:cNvGrpSpPr>
              <p:nvPr/>
            </p:nvGrpSpPr>
            <p:grpSpPr bwMode="auto">
              <a:xfrm>
                <a:off x="503" y="2514"/>
                <a:ext cx="1724" cy="466"/>
                <a:chOff x="522" y="2762"/>
                <a:chExt cx="1724" cy="466"/>
              </a:xfrm>
            </p:grpSpPr>
            <p:sp>
              <p:nvSpPr>
                <p:cNvPr id="79881" name="AutoShape 9"/>
                <p:cNvSpPr>
                  <a:spLocks noChangeArrowheads="1"/>
                </p:cNvSpPr>
                <p:nvPr/>
              </p:nvSpPr>
              <p:spPr bwMode="auto">
                <a:xfrm>
                  <a:off x="1523" y="2762"/>
                  <a:ext cx="723" cy="466"/>
                </a:xfrm>
                <a:prstGeom prst="can">
                  <a:avLst>
                    <a:gd name="adj" fmla="val 31116"/>
                  </a:avLst>
                </a:prstGeom>
                <a:solidFill>
                  <a:srgbClr val="B2B2B2"/>
                </a:solidFill>
                <a:ln w="9525">
                  <a:noFill/>
                  <a:round/>
                  <a:headEnd/>
                  <a:tailEnd/>
                </a:ln>
                <a:effectLst/>
              </p:spPr>
              <p:txBody>
                <a:bodyPr wrap="none" bIns="18288" anchor="b" anchorCtr="1"/>
                <a:lstStyle/>
                <a:p>
                  <a:pPr algn="ctr"/>
                  <a:r>
                    <a:rPr lang="en-US" sz="1400" b="1"/>
                    <a:t>Database</a:t>
                  </a:r>
                </a:p>
              </p:txBody>
            </p:sp>
            <p:sp>
              <p:nvSpPr>
                <p:cNvPr id="79882" name="AutoShape 10"/>
                <p:cNvSpPr>
                  <a:spLocks noChangeArrowheads="1"/>
                </p:cNvSpPr>
                <p:nvPr/>
              </p:nvSpPr>
              <p:spPr bwMode="auto">
                <a:xfrm>
                  <a:off x="522" y="2762"/>
                  <a:ext cx="723" cy="466"/>
                </a:xfrm>
                <a:prstGeom prst="can">
                  <a:avLst>
                    <a:gd name="adj" fmla="val 31116"/>
                  </a:avLst>
                </a:prstGeom>
                <a:solidFill>
                  <a:srgbClr val="B2B2B2"/>
                </a:solidFill>
                <a:ln w="9525">
                  <a:noFill/>
                  <a:round/>
                  <a:headEnd/>
                  <a:tailEnd/>
                </a:ln>
                <a:effectLst/>
              </p:spPr>
              <p:txBody>
                <a:bodyPr wrap="none" bIns="18288" anchor="b" anchorCtr="1"/>
                <a:lstStyle/>
                <a:p>
                  <a:pPr algn="ctr"/>
                  <a:r>
                    <a:rPr lang="en-US" sz="1400" b="1"/>
                    <a:t>Files</a:t>
                  </a:r>
                </a:p>
              </p:txBody>
            </p:sp>
          </p:grpSp>
          <p:sp>
            <p:nvSpPr>
              <p:cNvPr id="79883" name="AutoShape 11"/>
              <p:cNvSpPr>
                <a:spLocks noChangeArrowheads="1"/>
              </p:cNvSpPr>
              <p:nvPr/>
            </p:nvSpPr>
            <p:spPr bwMode="auto">
              <a:xfrm>
                <a:off x="503" y="1940"/>
                <a:ext cx="1909" cy="589"/>
              </a:xfrm>
              <a:prstGeom prst="cube">
                <a:avLst>
                  <a:gd name="adj" fmla="val 33523"/>
                </a:avLst>
              </a:prstGeom>
              <a:solidFill>
                <a:srgbClr val="969696"/>
              </a:solidFill>
              <a:ln w="9525">
                <a:noFill/>
                <a:miter lim="800000"/>
                <a:headEnd/>
                <a:tailEnd/>
              </a:ln>
              <a:effectLst/>
            </p:spPr>
            <p:txBody>
              <a:bodyPr wrap="none" anchor="ctr"/>
              <a:lstStyle/>
              <a:p>
                <a:pPr algn="ctr"/>
                <a:r>
                  <a:rPr lang="en-US" b="1"/>
                  <a:t>Server Code</a:t>
                </a:r>
              </a:p>
            </p:txBody>
          </p:sp>
          <p:sp>
            <p:nvSpPr>
              <p:cNvPr id="79884" name="AutoShape 12"/>
              <p:cNvSpPr>
                <a:spLocks noChangeArrowheads="1"/>
              </p:cNvSpPr>
              <p:nvPr/>
            </p:nvSpPr>
            <p:spPr bwMode="auto">
              <a:xfrm>
                <a:off x="503" y="1517"/>
                <a:ext cx="1909" cy="589"/>
              </a:xfrm>
              <a:prstGeom prst="cube">
                <a:avLst>
                  <a:gd name="adj" fmla="val 33523"/>
                </a:avLst>
              </a:prstGeom>
              <a:solidFill>
                <a:srgbClr val="777777"/>
              </a:solidFill>
              <a:ln w="9525">
                <a:noFill/>
                <a:miter lim="800000"/>
                <a:headEnd/>
                <a:tailEnd/>
              </a:ln>
              <a:effectLst/>
            </p:spPr>
            <p:txBody>
              <a:bodyPr wrap="none" anchor="ctr"/>
              <a:lstStyle/>
              <a:p>
                <a:pPr algn="ctr"/>
                <a:r>
                  <a:rPr lang="en-US" sz="2000">
                    <a:solidFill>
                      <a:schemeClr val="bg1"/>
                    </a:solidFill>
                  </a:rPr>
                  <a:t>Compiled Logic</a:t>
                </a:r>
                <a:endParaRPr lang="en-US" sz="2000" baseline="30000">
                  <a:solidFill>
                    <a:schemeClr val="bg1"/>
                  </a:solidFill>
                </a:endParaRPr>
              </a:p>
            </p:txBody>
          </p:sp>
          <p:sp>
            <p:nvSpPr>
              <p:cNvPr id="79885" name="AutoShape 13"/>
              <p:cNvSpPr>
                <a:spLocks noChangeArrowheads="1"/>
              </p:cNvSpPr>
              <p:nvPr/>
            </p:nvSpPr>
            <p:spPr bwMode="auto">
              <a:xfrm>
                <a:off x="503" y="1279"/>
                <a:ext cx="1909" cy="401"/>
              </a:xfrm>
              <a:prstGeom prst="cube">
                <a:avLst>
                  <a:gd name="adj" fmla="val 49125"/>
                </a:avLst>
              </a:prstGeom>
              <a:solidFill>
                <a:srgbClr val="C0C0C0"/>
              </a:solidFill>
              <a:ln w="9525">
                <a:noFill/>
                <a:miter lim="800000"/>
                <a:headEnd/>
                <a:tailEnd/>
              </a:ln>
              <a:effectLst/>
            </p:spPr>
            <p:txBody>
              <a:bodyPr wrap="none" bIns="18288" anchor="ctr"/>
              <a:lstStyle/>
              <a:p>
                <a:pPr algn="ctr"/>
                <a:r>
                  <a:rPr lang="en-US" sz="1600" b="1"/>
                  <a:t>Client</a:t>
                </a:r>
              </a:p>
            </p:txBody>
          </p:sp>
        </p:grpSp>
        <p:sp>
          <p:nvSpPr>
            <p:cNvPr id="79886" name="Text Box 14"/>
            <p:cNvSpPr txBox="1">
              <a:spLocks noChangeArrowheads="1"/>
            </p:cNvSpPr>
            <p:nvPr/>
          </p:nvSpPr>
          <p:spPr bwMode="auto">
            <a:xfrm>
              <a:off x="681" y="1024"/>
              <a:ext cx="1544" cy="173"/>
            </a:xfrm>
            <a:prstGeom prst="rect">
              <a:avLst/>
            </a:prstGeom>
            <a:noFill/>
            <a:ln w="9525">
              <a:noFill/>
              <a:miter lim="800000"/>
              <a:headEnd/>
              <a:tailEnd/>
            </a:ln>
            <a:effectLst/>
          </p:spPr>
          <p:txBody>
            <a:bodyPr wrap="none" lIns="0" tIns="0" rIns="0" bIns="0">
              <a:spAutoFit/>
            </a:bodyPr>
            <a:lstStyle/>
            <a:p>
              <a:r>
                <a:rPr lang="en-US" b="1">
                  <a:effectLst>
                    <a:outerShdw blurRad="38100" dist="38100" dir="2700000" algn="tl">
                      <a:srgbClr val="C0C0C0"/>
                    </a:outerShdw>
                  </a:effectLst>
                </a:rPr>
                <a:t>Conventional Systems</a:t>
              </a:r>
            </a:p>
          </p:txBody>
        </p:sp>
      </p:grpSp>
      <p:grpSp>
        <p:nvGrpSpPr>
          <p:cNvPr id="6" name="Group 15"/>
          <p:cNvGrpSpPr>
            <a:grpSpLocks/>
          </p:cNvGrpSpPr>
          <p:nvPr/>
        </p:nvGrpSpPr>
        <p:grpSpPr bwMode="auto">
          <a:xfrm>
            <a:off x="4937125" y="1208088"/>
            <a:ext cx="3440113" cy="3538537"/>
            <a:chOff x="3110" y="761"/>
            <a:chExt cx="2167" cy="2229"/>
          </a:xfrm>
        </p:grpSpPr>
        <p:sp>
          <p:nvSpPr>
            <p:cNvPr id="79888" name="AutoShape 16"/>
            <p:cNvSpPr>
              <a:spLocks noChangeArrowheads="1"/>
            </p:cNvSpPr>
            <p:nvPr/>
          </p:nvSpPr>
          <p:spPr bwMode="auto">
            <a:xfrm>
              <a:off x="3118" y="769"/>
              <a:ext cx="2159" cy="2208"/>
            </a:xfrm>
            <a:prstGeom prst="roundRect">
              <a:avLst>
                <a:gd name="adj" fmla="val 5051"/>
              </a:avLst>
            </a:prstGeom>
            <a:gradFill rotWithShape="1">
              <a:gsLst>
                <a:gs pos="0">
                  <a:srgbClr val="CCECFF"/>
                </a:gs>
                <a:gs pos="100000">
                  <a:srgbClr val="E5F5FF"/>
                </a:gs>
              </a:gsLst>
              <a:path path="rect">
                <a:fillToRect l="100000" t="100000"/>
              </a:path>
            </a:gradFill>
            <a:ln w="9525">
              <a:noFill/>
              <a:round/>
              <a:headEnd/>
              <a:tailEnd/>
            </a:ln>
            <a:effectLst>
              <a:prstShdw prst="shdw17" dist="17961" dir="2700000">
                <a:srgbClr val="CCECFF">
                  <a:gamma/>
                  <a:shade val="60000"/>
                  <a:invGamma/>
                </a:srgbClr>
              </a:prstShdw>
            </a:effectLst>
          </p:spPr>
          <p:txBody>
            <a:bodyPr bIns="91440" anchor="b"/>
            <a:lstStyle/>
            <a:p>
              <a:pPr algn="ctr"/>
              <a:endParaRPr lang="en-US" sz="1600">
                <a:solidFill>
                  <a:schemeClr val="bg1"/>
                </a:solidFill>
              </a:endParaRPr>
            </a:p>
          </p:txBody>
        </p:sp>
        <p:pic>
          <p:nvPicPr>
            <p:cNvPr id="79889" name="Picture 17" descr="Glass_Text_Box"/>
            <p:cNvPicPr>
              <a:picLocks noChangeArrowheads="1"/>
            </p:cNvPicPr>
            <p:nvPr/>
          </p:nvPicPr>
          <p:blipFill>
            <a:blip r:embed="rId3" cstate="print"/>
            <a:srcRect/>
            <a:stretch>
              <a:fillRect/>
            </a:stretch>
          </p:blipFill>
          <p:spPr bwMode="auto">
            <a:xfrm>
              <a:off x="3110" y="761"/>
              <a:ext cx="2159" cy="2229"/>
            </a:xfrm>
            <a:prstGeom prst="rect">
              <a:avLst/>
            </a:prstGeom>
            <a:noFill/>
          </p:spPr>
        </p:pic>
        <p:sp>
          <p:nvSpPr>
            <p:cNvPr id="79890" name="Text Box 18"/>
            <p:cNvSpPr txBox="1">
              <a:spLocks noChangeArrowheads="1"/>
            </p:cNvSpPr>
            <p:nvPr/>
          </p:nvSpPr>
          <p:spPr bwMode="auto">
            <a:xfrm>
              <a:off x="3686" y="832"/>
              <a:ext cx="1016" cy="173"/>
            </a:xfrm>
            <a:prstGeom prst="rect">
              <a:avLst/>
            </a:prstGeom>
            <a:noFill/>
            <a:ln w="9525">
              <a:noFill/>
              <a:miter lim="800000"/>
              <a:headEnd/>
              <a:tailEnd/>
            </a:ln>
            <a:effectLst/>
          </p:spPr>
          <p:txBody>
            <a:bodyPr wrap="none" lIns="0" tIns="0" rIns="0" bIns="0">
              <a:spAutoFit/>
            </a:bodyPr>
            <a:lstStyle/>
            <a:p>
              <a:r>
                <a:rPr lang="en-US" b="1">
                  <a:effectLst>
                    <a:outerShdw blurRad="38100" dist="38100" dir="2700000" algn="tl">
                      <a:srgbClr val="C0C0C0"/>
                    </a:outerShdw>
                  </a:effectLst>
                </a:rPr>
                <a:t>Aras Innovator</a:t>
              </a:r>
            </a:p>
          </p:txBody>
        </p:sp>
      </p:grpSp>
      <p:grpSp>
        <p:nvGrpSpPr>
          <p:cNvPr id="7" name="Group 19"/>
          <p:cNvGrpSpPr>
            <a:grpSpLocks/>
          </p:cNvGrpSpPr>
          <p:nvPr/>
        </p:nvGrpSpPr>
        <p:grpSpPr bwMode="auto">
          <a:xfrm>
            <a:off x="5141913" y="1725613"/>
            <a:ext cx="3030537" cy="2700337"/>
            <a:chOff x="3223" y="1279"/>
            <a:chExt cx="1909" cy="1701"/>
          </a:xfrm>
        </p:grpSpPr>
        <p:grpSp>
          <p:nvGrpSpPr>
            <p:cNvPr id="8" name="Group 20"/>
            <p:cNvGrpSpPr>
              <a:grpSpLocks/>
            </p:cNvGrpSpPr>
            <p:nvPr/>
          </p:nvGrpSpPr>
          <p:grpSpPr bwMode="auto">
            <a:xfrm>
              <a:off x="3225" y="2514"/>
              <a:ext cx="1724" cy="466"/>
              <a:chOff x="3279" y="2712"/>
              <a:chExt cx="1724" cy="466"/>
            </a:xfrm>
          </p:grpSpPr>
          <p:sp>
            <p:nvSpPr>
              <p:cNvPr id="79893" name="AutoShape 21"/>
              <p:cNvSpPr>
                <a:spLocks noChangeArrowheads="1"/>
              </p:cNvSpPr>
              <p:nvPr/>
            </p:nvSpPr>
            <p:spPr bwMode="auto">
              <a:xfrm>
                <a:off x="4280" y="2712"/>
                <a:ext cx="723" cy="466"/>
              </a:xfrm>
              <a:prstGeom prst="can">
                <a:avLst>
                  <a:gd name="adj" fmla="val 31116"/>
                </a:avLst>
              </a:prstGeom>
              <a:solidFill>
                <a:srgbClr val="99CCFF"/>
              </a:solidFill>
              <a:ln w="9525">
                <a:noFill/>
                <a:round/>
                <a:headEnd/>
                <a:tailEnd/>
              </a:ln>
              <a:effectLst/>
            </p:spPr>
            <p:txBody>
              <a:bodyPr wrap="none" bIns="18288" anchor="b" anchorCtr="1"/>
              <a:lstStyle/>
              <a:p>
                <a:pPr algn="ctr"/>
                <a:r>
                  <a:rPr lang="en-US" sz="1400" b="1"/>
                  <a:t>Database</a:t>
                </a:r>
              </a:p>
            </p:txBody>
          </p:sp>
          <p:sp>
            <p:nvSpPr>
              <p:cNvPr id="79894" name="AutoShape 22"/>
              <p:cNvSpPr>
                <a:spLocks noChangeArrowheads="1"/>
              </p:cNvSpPr>
              <p:nvPr/>
            </p:nvSpPr>
            <p:spPr bwMode="auto">
              <a:xfrm>
                <a:off x="3279" y="2712"/>
                <a:ext cx="723" cy="466"/>
              </a:xfrm>
              <a:prstGeom prst="can">
                <a:avLst>
                  <a:gd name="adj" fmla="val 31116"/>
                </a:avLst>
              </a:prstGeom>
              <a:solidFill>
                <a:srgbClr val="99CCFF"/>
              </a:solidFill>
              <a:ln w="9525">
                <a:noFill/>
                <a:round/>
                <a:headEnd/>
                <a:tailEnd/>
              </a:ln>
              <a:effectLst/>
            </p:spPr>
            <p:txBody>
              <a:bodyPr wrap="none" bIns="18288" anchor="b" anchorCtr="1"/>
              <a:lstStyle/>
              <a:p>
                <a:pPr algn="ctr"/>
                <a:r>
                  <a:rPr lang="en-US" sz="1400" b="1"/>
                  <a:t>Files</a:t>
                </a:r>
              </a:p>
            </p:txBody>
          </p:sp>
        </p:grpSp>
        <p:sp>
          <p:nvSpPr>
            <p:cNvPr id="79895" name="AutoShape 23"/>
            <p:cNvSpPr>
              <a:spLocks noChangeArrowheads="1"/>
            </p:cNvSpPr>
            <p:nvPr/>
          </p:nvSpPr>
          <p:spPr bwMode="auto">
            <a:xfrm>
              <a:off x="3223" y="2178"/>
              <a:ext cx="1909" cy="351"/>
            </a:xfrm>
            <a:prstGeom prst="cube">
              <a:avLst>
                <a:gd name="adj" fmla="val 51852"/>
              </a:avLst>
            </a:prstGeom>
            <a:solidFill>
              <a:srgbClr val="FFCC00"/>
            </a:solidFill>
            <a:ln w="9525">
              <a:noFill/>
              <a:miter lim="800000"/>
              <a:headEnd/>
              <a:tailEnd/>
            </a:ln>
            <a:effectLst/>
          </p:spPr>
          <p:txBody>
            <a:bodyPr wrap="none" bIns="18288" anchor="ctr"/>
            <a:lstStyle/>
            <a:p>
              <a:pPr algn="ctr"/>
              <a:r>
                <a:rPr lang="en-US" sz="1600" b="1"/>
                <a:t>Web Services SOA</a:t>
              </a:r>
            </a:p>
          </p:txBody>
        </p:sp>
        <p:sp>
          <p:nvSpPr>
            <p:cNvPr id="79896" name="AutoShape 24"/>
            <p:cNvSpPr>
              <a:spLocks noChangeArrowheads="1"/>
            </p:cNvSpPr>
            <p:nvPr/>
          </p:nvSpPr>
          <p:spPr bwMode="auto">
            <a:xfrm>
              <a:off x="3223" y="1724"/>
              <a:ext cx="1909" cy="351"/>
            </a:xfrm>
            <a:prstGeom prst="cube">
              <a:avLst>
                <a:gd name="adj" fmla="val 51852"/>
              </a:avLst>
            </a:prstGeom>
            <a:solidFill>
              <a:srgbClr val="A50021"/>
            </a:solidFill>
            <a:ln w="9525">
              <a:noFill/>
              <a:miter lim="800000"/>
              <a:headEnd/>
              <a:tailEnd/>
            </a:ln>
            <a:effectLst/>
          </p:spPr>
          <p:txBody>
            <a:bodyPr wrap="none" bIns="18288" anchor="ctr"/>
            <a:lstStyle/>
            <a:p>
              <a:pPr algn="ctr"/>
              <a:r>
                <a:rPr lang="en-US" sz="1600" b="1">
                  <a:solidFill>
                    <a:schemeClr val="bg1"/>
                  </a:solidFill>
                </a:rPr>
                <a:t>XML Solution Models</a:t>
              </a:r>
            </a:p>
          </p:txBody>
        </p:sp>
        <p:sp>
          <p:nvSpPr>
            <p:cNvPr id="79897" name="AutoShape 25"/>
            <p:cNvSpPr>
              <a:spLocks noChangeArrowheads="1"/>
            </p:cNvSpPr>
            <p:nvPr/>
          </p:nvSpPr>
          <p:spPr bwMode="auto">
            <a:xfrm>
              <a:off x="3223" y="1279"/>
              <a:ext cx="1909" cy="351"/>
            </a:xfrm>
            <a:prstGeom prst="cube">
              <a:avLst>
                <a:gd name="adj" fmla="val 51852"/>
              </a:avLst>
            </a:prstGeom>
            <a:solidFill>
              <a:srgbClr val="3366FF"/>
            </a:solidFill>
            <a:ln w="9525">
              <a:noFill/>
              <a:miter lim="800000"/>
              <a:headEnd/>
              <a:tailEnd/>
            </a:ln>
            <a:effectLst/>
          </p:spPr>
          <p:txBody>
            <a:bodyPr wrap="none" bIns="18288" anchor="ctr"/>
            <a:lstStyle/>
            <a:p>
              <a:pPr algn="ctr"/>
              <a:r>
                <a:rPr lang="en-US" sz="1600" b="1">
                  <a:solidFill>
                    <a:schemeClr val="bg1"/>
                  </a:solidFill>
                </a:rPr>
                <a:t>Client</a:t>
              </a:r>
            </a:p>
          </p:txBody>
        </p:sp>
      </p:grpSp>
      <p:grpSp>
        <p:nvGrpSpPr>
          <p:cNvPr id="9" name="Group 26"/>
          <p:cNvGrpSpPr>
            <a:grpSpLocks/>
          </p:cNvGrpSpPr>
          <p:nvPr/>
        </p:nvGrpSpPr>
        <p:grpSpPr bwMode="auto">
          <a:xfrm>
            <a:off x="3709988" y="1812925"/>
            <a:ext cx="1604962" cy="1917700"/>
            <a:chOff x="2223" y="1334"/>
            <a:chExt cx="1011" cy="1208"/>
          </a:xfrm>
        </p:grpSpPr>
        <p:pic>
          <p:nvPicPr>
            <p:cNvPr id="79899" name="Picture 27" descr="up green arrow"/>
            <p:cNvPicPr>
              <a:picLocks noChangeAspect="1" noChangeArrowheads="1"/>
            </p:cNvPicPr>
            <p:nvPr/>
          </p:nvPicPr>
          <p:blipFill>
            <a:blip r:embed="rId4" cstate="print"/>
            <a:srcRect/>
            <a:stretch>
              <a:fillRect/>
            </a:stretch>
          </p:blipFill>
          <p:spPr bwMode="auto">
            <a:xfrm>
              <a:off x="2223" y="1334"/>
              <a:ext cx="1011" cy="1208"/>
            </a:xfrm>
            <a:prstGeom prst="rect">
              <a:avLst/>
            </a:prstGeom>
            <a:noFill/>
          </p:spPr>
        </p:pic>
        <p:sp>
          <p:nvSpPr>
            <p:cNvPr id="79900" name="Text Box 28"/>
            <p:cNvSpPr txBox="1">
              <a:spLocks noChangeArrowheads="1"/>
            </p:cNvSpPr>
            <p:nvPr/>
          </p:nvSpPr>
          <p:spPr bwMode="auto">
            <a:xfrm>
              <a:off x="2560" y="1846"/>
              <a:ext cx="544" cy="199"/>
            </a:xfrm>
            <a:prstGeom prst="rect">
              <a:avLst/>
            </a:prstGeom>
            <a:noFill/>
            <a:ln w="9525">
              <a:noFill/>
              <a:miter lim="800000"/>
              <a:headEnd/>
              <a:tailEnd/>
            </a:ln>
            <a:effectLst/>
          </p:spPr>
          <p:txBody>
            <a:bodyPr wrap="none" lIns="0" tIns="0" rIns="0" bIns="0">
              <a:spAutoFit/>
            </a:bodyPr>
            <a:lstStyle/>
            <a:p>
              <a:pPr algn="ctr">
                <a:lnSpc>
                  <a:spcPct val="80000"/>
                </a:lnSpc>
              </a:pPr>
              <a:r>
                <a:rPr lang="en-US" sz="900" b="1">
                  <a:latin typeface="Century Gothic" pitchFamily="34" charset="0"/>
                </a:rPr>
                <a:t>Fundamentally</a:t>
              </a:r>
            </a:p>
            <a:p>
              <a:pPr algn="ctr">
                <a:lnSpc>
                  <a:spcPct val="80000"/>
                </a:lnSpc>
              </a:pPr>
              <a:r>
                <a:rPr lang="en-US" sz="1700" b="1">
                  <a:latin typeface="Century Gothic" pitchFamily="34" charset="0"/>
                </a:rPr>
                <a:t>Different</a:t>
              </a:r>
            </a:p>
          </p:txBody>
        </p:sp>
      </p:grpSp>
      <p:grpSp>
        <p:nvGrpSpPr>
          <p:cNvPr id="10" name="Group 29"/>
          <p:cNvGrpSpPr>
            <a:grpSpLocks/>
          </p:cNvGrpSpPr>
          <p:nvPr/>
        </p:nvGrpSpPr>
        <p:grpSpPr bwMode="auto">
          <a:xfrm>
            <a:off x="754063" y="4902200"/>
            <a:ext cx="7645400" cy="1625600"/>
            <a:chOff x="475" y="3106"/>
            <a:chExt cx="4816" cy="1024"/>
          </a:xfrm>
        </p:grpSpPr>
        <p:sp>
          <p:nvSpPr>
            <p:cNvPr id="79902" name="AutoShape 30"/>
            <p:cNvSpPr>
              <a:spLocks noChangeArrowheads="1"/>
            </p:cNvSpPr>
            <p:nvPr/>
          </p:nvSpPr>
          <p:spPr bwMode="auto">
            <a:xfrm>
              <a:off x="483" y="3118"/>
              <a:ext cx="4808" cy="1008"/>
            </a:xfrm>
            <a:prstGeom prst="roundRect">
              <a:avLst>
                <a:gd name="adj" fmla="val 10713"/>
              </a:avLst>
            </a:prstGeom>
            <a:gradFill rotWithShape="1">
              <a:gsLst>
                <a:gs pos="0">
                  <a:srgbClr val="CCECFF"/>
                </a:gs>
                <a:gs pos="100000">
                  <a:srgbClr val="E5F5FF"/>
                </a:gs>
              </a:gsLst>
              <a:path path="rect">
                <a:fillToRect l="100000" t="100000"/>
              </a:path>
            </a:gradFill>
            <a:ln w="9525">
              <a:noFill/>
              <a:round/>
              <a:headEnd/>
              <a:tailEnd/>
            </a:ln>
            <a:effectLst>
              <a:prstShdw prst="shdw17" dist="17961" dir="2700000">
                <a:srgbClr val="CCECFF">
                  <a:gamma/>
                  <a:shade val="60000"/>
                  <a:invGamma/>
                </a:srgbClr>
              </a:prstShdw>
            </a:effectLst>
          </p:spPr>
          <p:txBody>
            <a:bodyPr wrap="none" anchor="ctr"/>
            <a:lstStyle/>
            <a:p>
              <a:endParaRPr lang="en-US"/>
            </a:p>
          </p:txBody>
        </p:sp>
        <p:grpSp>
          <p:nvGrpSpPr>
            <p:cNvPr id="11" name="Group 31"/>
            <p:cNvGrpSpPr>
              <a:grpSpLocks/>
            </p:cNvGrpSpPr>
            <p:nvPr/>
          </p:nvGrpSpPr>
          <p:grpSpPr bwMode="auto">
            <a:xfrm>
              <a:off x="483" y="3110"/>
              <a:ext cx="321" cy="1019"/>
              <a:chOff x="483" y="3110"/>
              <a:chExt cx="321" cy="1019"/>
            </a:xfrm>
          </p:grpSpPr>
          <p:grpSp>
            <p:nvGrpSpPr>
              <p:cNvPr id="12" name="Group 32"/>
              <p:cNvGrpSpPr>
                <a:grpSpLocks/>
              </p:cNvGrpSpPr>
              <p:nvPr/>
            </p:nvGrpSpPr>
            <p:grpSpPr bwMode="auto">
              <a:xfrm>
                <a:off x="483" y="3110"/>
                <a:ext cx="321" cy="1019"/>
                <a:chOff x="483" y="3106"/>
                <a:chExt cx="321" cy="1019"/>
              </a:xfrm>
            </p:grpSpPr>
            <p:sp>
              <p:nvSpPr>
                <p:cNvPr id="79905" name="AutoShape 33"/>
                <p:cNvSpPr>
                  <a:spLocks noChangeArrowheads="1"/>
                </p:cNvSpPr>
                <p:nvPr/>
              </p:nvSpPr>
              <p:spPr bwMode="auto">
                <a:xfrm>
                  <a:off x="483" y="3106"/>
                  <a:ext cx="301" cy="1019"/>
                </a:xfrm>
                <a:prstGeom prst="roundRect">
                  <a:avLst>
                    <a:gd name="adj" fmla="val 31894"/>
                  </a:avLst>
                </a:prstGeom>
                <a:solidFill>
                  <a:srgbClr val="578FFF"/>
                </a:solidFill>
                <a:ln w="9525">
                  <a:noFill/>
                  <a:round/>
                  <a:headEnd/>
                  <a:tailEnd/>
                </a:ln>
                <a:effectLst/>
              </p:spPr>
              <p:txBody>
                <a:bodyPr wrap="none" anchor="ctr"/>
                <a:lstStyle/>
                <a:p>
                  <a:endParaRPr lang="en-US"/>
                </a:p>
              </p:txBody>
            </p:sp>
            <p:sp>
              <p:nvSpPr>
                <p:cNvPr id="79906" name="Rectangle 34"/>
                <p:cNvSpPr>
                  <a:spLocks noChangeArrowheads="1"/>
                </p:cNvSpPr>
                <p:nvPr/>
              </p:nvSpPr>
              <p:spPr bwMode="auto">
                <a:xfrm>
                  <a:off x="584" y="3106"/>
                  <a:ext cx="220" cy="1019"/>
                </a:xfrm>
                <a:prstGeom prst="rect">
                  <a:avLst/>
                </a:prstGeom>
                <a:solidFill>
                  <a:srgbClr val="578FFF"/>
                </a:solidFill>
                <a:ln w="9525">
                  <a:noFill/>
                  <a:miter lim="800000"/>
                  <a:headEnd/>
                  <a:tailEnd/>
                </a:ln>
                <a:effectLst/>
              </p:spPr>
              <p:txBody>
                <a:bodyPr wrap="none" anchor="ctr"/>
                <a:lstStyle/>
                <a:p>
                  <a:endParaRPr lang="en-US"/>
                </a:p>
              </p:txBody>
            </p:sp>
          </p:grpSp>
          <p:sp>
            <p:nvSpPr>
              <p:cNvPr id="79907" name="Text Box 35"/>
              <p:cNvSpPr txBox="1">
                <a:spLocks noChangeArrowheads="1"/>
              </p:cNvSpPr>
              <p:nvPr/>
            </p:nvSpPr>
            <p:spPr bwMode="auto">
              <a:xfrm flipH="1" flipV="1">
                <a:off x="529" y="3240"/>
                <a:ext cx="230" cy="758"/>
              </a:xfrm>
              <a:prstGeom prst="rect">
                <a:avLst/>
              </a:prstGeom>
              <a:noFill/>
              <a:ln w="9525">
                <a:noFill/>
                <a:miter lim="800000"/>
                <a:headEnd/>
                <a:tailEnd/>
              </a:ln>
              <a:effectLst>
                <a:outerShdw dist="17961" dir="18900000" algn="ctr" rotWithShape="0">
                  <a:srgbClr val="5F5F5F">
                    <a:alpha val="50000"/>
                  </a:srgbClr>
                </a:outerShdw>
              </a:effectLst>
            </p:spPr>
            <p:txBody>
              <a:bodyPr vert="eaVert" wrap="none" lIns="0" tIns="0" rIns="0" bIns="0">
                <a:spAutoFit/>
              </a:bodyPr>
              <a:lstStyle/>
              <a:p>
                <a:pPr algn="ctr"/>
                <a:r>
                  <a:rPr lang="en-US" sz="2400" b="1">
                    <a:solidFill>
                      <a:schemeClr val="bg1"/>
                    </a:solidFill>
                  </a:rPr>
                  <a:t>Benefits</a:t>
                </a:r>
              </a:p>
            </p:txBody>
          </p:sp>
        </p:grpSp>
        <p:pic>
          <p:nvPicPr>
            <p:cNvPr id="79908" name="Picture 36" descr="Glass_Text_Box"/>
            <p:cNvPicPr>
              <a:picLocks noChangeArrowheads="1"/>
            </p:cNvPicPr>
            <p:nvPr/>
          </p:nvPicPr>
          <p:blipFill>
            <a:blip r:embed="rId3" cstate="print"/>
            <a:srcRect/>
            <a:stretch>
              <a:fillRect/>
            </a:stretch>
          </p:blipFill>
          <p:spPr bwMode="auto">
            <a:xfrm>
              <a:off x="475" y="3106"/>
              <a:ext cx="4735" cy="1024"/>
            </a:xfrm>
            <a:prstGeom prst="rect">
              <a:avLst/>
            </a:prstGeom>
            <a:noFill/>
          </p:spPr>
        </p:pic>
        <p:sp>
          <p:nvSpPr>
            <p:cNvPr id="79909" name="Text Box 37"/>
            <p:cNvSpPr txBox="1">
              <a:spLocks noChangeArrowheads="1"/>
            </p:cNvSpPr>
            <p:nvPr/>
          </p:nvSpPr>
          <p:spPr bwMode="auto">
            <a:xfrm>
              <a:off x="1233" y="3106"/>
              <a:ext cx="3603" cy="449"/>
            </a:xfrm>
            <a:prstGeom prst="rect">
              <a:avLst/>
            </a:prstGeom>
            <a:noFill/>
            <a:ln w="9525">
              <a:noFill/>
              <a:miter lim="800000"/>
              <a:headEnd/>
              <a:tailEnd/>
            </a:ln>
            <a:effectLst/>
          </p:spPr>
          <p:txBody>
            <a:bodyPr wrap="none">
              <a:spAutoFit/>
            </a:bodyPr>
            <a:lstStyle/>
            <a:p>
              <a:pPr algn="ctr">
                <a:lnSpc>
                  <a:spcPct val="110000"/>
                </a:lnSpc>
              </a:pPr>
              <a:r>
                <a:rPr lang="en-US" sz="2400" b="1" dirty="0">
                  <a:latin typeface="Microsoft Sans Serif" pitchFamily="34" charset="0"/>
                </a:rPr>
                <a:t>Real-Time Flexibility</a:t>
              </a:r>
            </a:p>
            <a:p>
              <a:pPr algn="ctr">
                <a:lnSpc>
                  <a:spcPct val="110000"/>
                </a:lnSpc>
              </a:pPr>
              <a:r>
                <a:rPr lang="en-US" sz="1300" dirty="0"/>
                <a:t>Graphical Drag &amp; Drop Real-Time Changes Without Complex Programming</a:t>
              </a:r>
            </a:p>
          </p:txBody>
        </p:sp>
        <p:sp>
          <p:nvSpPr>
            <p:cNvPr id="79910" name="Text Box 38"/>
            <p:cNvSpPr txBox="1">
              <a:spLocks noChangeArrowheads="1"/>
            </p:cNvSpPr>
            <p:nvPr/>
          </p:nvSpPr>
          <p:spPr bwMode="auto">
            <a:xfrm>
              <a:off x="873" y="3597"/>
              <a:ext cx="4331" cy="449"/>
            </a:xfrm>
            <a:prstGeom prst="rect">
              <a:avLst/>
            </a:prstGeom>
            <a:noFill/>
            <a:ln w="9525">
              <a:noFill/>
              <a:miter lim="800000"/>
              <a:headEnd/>
              <a:tailEnd/>
            </a:ln>
            <a:effectLst/>
          </p:spPr>
          <p:txBody>
            <a:bodyPr wrap="none">
              <a:spAutoFit/>
            </a:bodyPr>
            <a:lstStyle/>
            <a:p>
              <a:pPr algn="ctr">
                <a:lnSpc>
                  <a:spcPct val="110000"/>
                </a:lnSpc>
              </a:pPr>
              <a:r>
                <a:rPr lang="en-US" sz="2400" b="1">
                  <a:latin typeface="Microsoft Sans Serif" pitchFamily="34" charset="0"/>
                </a:rPr>
                <a:t>Guaranteed Upgradeability</a:t>
              </a:r>
            </a:p>
            <a:p>
              <a:pPr algn="ctr">
                <a:lnSpc>
                  <a:spcPct val="110000"/>
                </a:lnSpc>
              </a:pPr>
              <a:r>
                <a:rPr lang="en-US" sz="1300"/>
                <a:t>Technology Separation Enables Quick &amp; Easy Upgrades Without Impacting Customizations</a:t>
              </a:r>
            </a:p>
          </p:txBody>
        </p:sp>
        <p:sp>
          <p:nvSpPr>
            <p:cNvPr id="79911" name="Line 39"/>
            <p:cNvSpPr>
              <a:spLocks noChangeShapeType="1"/>
            </p:cNvSpPr>
            <p:nvPr/>
          </p:nvSpPr>
          <p:spPr bwMode="auto">
            <a:xfrm>
              <a:off x="914" y="3603"/>
              <a:ext cx="4233" cy="0"/>
            </a:xfrm>
            <a:prstGeom prst="line">
              <a:avLst/>
            </a:prstGeom>
            <a:noFill/>
            <a:ln w="9525">
              <a:solidFill>
                <a:srgbClr val="5F5F5F"/>
              </a:solidFill>
              <a:round/>
              <a:headEnd/>
              <a:tailEnd/>
            </a:ln>
            <a:effec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ppt_w/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 calcmode="lin" valueType="num">
                                      <p:cBhvr>
                                        <p:cTn id="9" dur="1000" fill="hold"/>
                                        <p:tgtEl>
                                          <p:spTgt spid="9"/>
                                        </p:tgtEl>
                                        <p:attrNameLst>
                                          <p:attrName>ppt_w</p:attrName>
                                        </p:attrNameLst>
                                      </p:cBhvr>
                                      <p:tavLst>
                                        <p:tav tm="0">
                                          <p:val>
                                            <p:fltVal val="0"/>
                                          </p:val>
                                        </p:tav>
                                        <p:tav tm="100000">
                                          <p:val>
                                            <p:strVal val="#ppt_w"/>
                                          </p:val>
                                        </p:tav>
                                      </p:tavLst>
                                    </p:anim>
                                    <p:anim calcmode="lin" valueType="num">
                                      <p:cBhvr>
                                        <p:cTn id="10" dur="1000" fill="hold"/>
                                        <p:tgtEl>
                                          <p:spTgt spid="9"/>
                                        </p:tgtEl>
                                        <p:attrNameLst>
                                          <p:attrName>ppt_h</p:attrName>
                                        </p:attrNameLst>
                                      </p:cBhvr>
                                      <p:tavLst>
                                        <p:tav tm="0">
                                          <p:val>
                                            <p:strVal val="#ppt_h"/>
                                          </p:val>
                                        </p:tav>
                                        <p:tav tm="100000">
                                          <p:val>
                                            <p:strVal val="#ppt_h"/>
                                          </p:val>
                                        </p:tav>
                                      </p:tavLst>
                                    </p:anim>
                                  </p:childTnLst>
                                </p:cTn>
                              </p:par>
                              <p:par>
                                <p:cTn id="11" presetID="23"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Date Placeholder 1"/>
          <p:cNvSpPr>
            <a:spLocks noGrp="1"/>
          </p:cNvSpPr>
          <p:nvPr>
            <p:ph type="dt" sz="half" idx="10"/>
          </p:nvPr>
        </p:nvSpPr>
        <p:spPr/>
        <p:txBody>
          <a:bodyPr/>
          <a:lstStyle/>
          <a:p>
            <a:r>
              <a:rPr lang="en-US"/>
              <a:t>Slide </a:t>
            </a:r>
            <a:fld id="{5C12354A-484F-4BEA-9279-D616F76A9A2D}" type="slidenum">
              <a:rPr lang="en-US"/>
              <a:pPr/>
              <a:t>22</a:t>
            </a:fld>
            <a:r>
              <a:rPr lang="en-US"/>
              <a:t>	</a:t>
            </a:r>
          </a:p>
        </p:txBody>
      </p:sp>
      <p:sp>
        <p:nvSpPr>
          <p:cNvPr id="113666" name="AutoShape 6"/>
          <p:cNvSpPr>
            <a:spLocks noChangeArrowheads="1"/>
          </p:cNvSpPr>
          <p:nvPr/>
        </p:nvSpPr>
        <p:spPr bwMode="auto">
          <a:xfrm>
            <a:off x="3498850" y="1101725"/>
            <a:ext cx="3186113" cy="914400"/>
          </a:xfrm>
          <a:prstGeom prst="roundRect">
            <a:avLst>
              <a:gd name="adj" fmla="val 9014"/>
            </a:avLst>
          </a:prstGeom>
          <a:solidFill>
            <a:srgbClr val="DDDDDD">
              <a:alpha val="39999"/>
            </a:srgbClr>
          </a:solidFill>
          <a:ln w="9525">
            <a:noFill/>
            <a:round/>
            <a:headEnd/>
            <a:tailEnd/>
          </a:ln>
        </p:spPr>
        <p:txBody>
          <a:bodyPr wrap="none" tIns="0"/>
          <a:lstStyle/>
          <a:p>
            <a:pPr algn="ctr"/>
            <a:r>
              <a:rPr lang="en-US" sz="1200" b="1"/>
              <a:t>Office Integrations</a:t>
            </a:r>
          </a:p>
        </p:txBody>
      </p:sp>
      <p:sp>
        <p:nvSpPr>
          <p:cNvPr id="113667" name="AutoShape 7"/>
          <p:cNvSpPr>
            <a:spLocks noChangeArrowheads="1"/>
          </p:cNvSpPr>
          <p:nvPr/>
        </p:nvSpPr>
        <p:spPr bwMode="auto">
          <a:xfrm rot="5400000">
            <a:off x="3306763"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Workflow Services</a:t>
            </a:r>
          </a:p>
        </p:txBody>
      </p:sp>
      <p:sp>
        <p:nvSpPr>
          <p:cNvPr id="113668" name="AutoShape 8"/>
          <p:cNvSpPr>
            <a:spLocks noChangeArrowheads="1"/>
          </p:cNvSpPr>
          <p:nvPr/>
        </p:nvSpPr>
        <p:spPr bwMode="auto">
          <a:xfrm>
            <a:off x="644525" y="2617788"/>
            <a:ext cx="5573713" cy="319087"/>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lstStyle/>
          <a:p>
            <a:pPr algn="ctr"/>
            <a:r>
              <a:rPr lang="en-US" sz="1600" b="1"/>
              <a:t>.NET Web Services</a:t>
            </a:r>
          </a:p>
        </p:txBody>
      </p:sp>
      <p:sp>
        <p:nvSpPr>
          <p:cNvPr id="113669" name="AutoShape 9"/>
          <p:cNvSpPr>
            <a:spLocks noChangeArrowheads="1"/>
          </p:cNvSpPr>
          <p:nvPr/>
        </p:nvSpPr>
        <p:spPr bwMode="auto">
          <a:xfrm>
            <a:off x="644525" y="1119188"/>
            <a:ext cx="2235200" cy="1090612"/>
          </a:xfrm>
          <a:prstGeom prst="roundRect">
            <a:avLst>
              <a:gd name="adj" fmla="val 6694"/>
            </a:avLst>
          </a:prstGeom>
          <a:solidFill>
            <a:srgbClr val="3366FF"/>
          </a:solidFill>
          <a:ln w="9525">
            <a:noFill/>
            <a:round/>
            <a:headEnd/>
            <a:tailEnd/>
          </a:ln>
          <a:effectLst>
            <a:prstShdw prst="shdw17" dist="17961" dir="2700000">
              <a:srgbClr val="1F3D99"/>
            </a:prstShdw>
          </a:effectLst>
        </p:spPr>
        <p:txBody>
          <a:bodyPr wrap="none"/>
          <a:lstStyle/>
          <a:p>
            <a:pPr algn="ctr"/>
            <a:r>
              <a:rPr lang="en-US" sz="1000" b="1">
                <a:solidFill>
                  <a:schemeClr val="bg1"/>
                </a:solidFill>
              </a:rPr>
              <a:t>Browser</a:t>
            </a:r>
          </a:p>
        </p:txBody>
      </p:sp>
      <p:sp>
        <p:nvSpPr>
          <p:cNvPr id="113670" name="AutoShape 10"/>
          <p:cNvSpPr>
            <a:spLocks noChangeArrowheads="1"/>
          </p:cNvSpPr>
          <p:nvPr/>
        </p:nvSpPr>
        <p:spPr bwMode="auto">
          <a:xfrm>
            <a:off x="703263" y="1952625"/>
            <a:ext cx="2120900" cy="201613"/>
          </a:xfrm>
          <a:prstGeom prst="roundRect">
            <a:avLst>
              <a:gd name="adj" fmla="val 16667"/>
            </a:avLst>
          </a:prstGeom>
          <a:solidFill>
            <a:srgbClr val="99CCFF"/>
          </a:solidFill>
          <a:ln w="9525">
            <a:noFill/>
            <a:round/>
            <a:headEnd/>
            <a:tailEnd/>
          </a:ln>
          <a:effectLst>
            <a:prstShdw prst="shdw17" dist="17961" dir="2700000">
              <a:srgbClr val="5C7A99"/>
            </a:prstShdw>
          </a:effectLst>
        </p:spPr>
        <p:txBody>
          <a:bodyPr wrap="none" anchor="ctr"/>
          <a:lstStyle/>
          <a:p>
            <a:pPr algn="ctr"/>
            <a:r>
              <a:rPr lang="en-US" sz="1000" b="1"/>
              <a:t>.NET UI Components</a:t>
            </a:r>
          </a:p>
        </p:txBody>
      </p:sp>
      <p:sp>
        <p:nvSpPr>
          <p:cNvPr id="656398" name="AutoShape 14"/>
          <p:cNvSpPr>
            <a:spLocks noChangeArrowheads="1"/>
          </p:cNvSpPr>
          <p:nvPr/>
        </p:nvSpPr>
        <p:spPr bwMode="auto">
          <a:xfrm>
            <a:off x="644525" y="3017838"/>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Business Logic</a:t>
            </a:r>
          </a:p>
        </p:txBody>
      </p:sp>
      <p:sp>
        <p:nvSpPr>
          <p:cNvPr id="656399" name="AutoShape 15"/>
          <p:cNvSpPr>
            <a:spLocks noChangeArrowheads="1"/>
          </p:cNvSpPr>
          <p:nvPr/>
        </p:nvSpPr>
        <p:spPr bwMode="auto">
          <a:xfrm>
            <a:off x="644525" y="3355975"/>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Business Objects &amp; Processes</a:t>
            </a:r>
          </a:p>
        </p:txBody>
      </p:sp>
      <p:sp>
        <p:nvSpPr>
          <p:cNvPr id="656400" name="AutoShape 16"/>
          <p:cNvSpPr>
            <a:spLocks noChangeArrowheads="1"/>
          </p:cNvSpPr>
          <p:nvPr/>
        </p:nvSpPr>
        <p:spPr bwMode="auto">
          <a:xfrm>
            <a:off x="644525" y="4033838"/>
            <a:ext cx="2976563" cy="552450"/>
          </a:xfrm>
          <a:prstGeom prst="roundRect">
            <a:avLst>
              <a:gd name="adj" fmla="val 6611"/>
            </a:avLst>
          </a:prstGeom>
          <a:solidFill>
            <a:srgbClr val="C00000"/>
          </a:solidFill>
          <a:ln w="9525">
            <a:noFill/>
            <a:round/>
            <a:headEnd/>
            <a:tailEnd/>
          </a:ln>
          <a:effectLst>
            <a:prstShdw prst="shdw17" dist="17961" dir="2700000">
              <a:schemeClr val="tx2">
                <a:gamma/>
                <a:shade val="60000"/>
                <a:invGamma/>
              </a:schemeClr>
            </a:prstShdw>
          </a:effectLst>
        </p:spPr>
        <p:txBody>
          <a:bodyPr wrap="none"/>
          <a:lstStyle/>
          <a:p>
            <a:pPr algn="ctr">
              <a:defRPr/>
            </a:pPr>
            <a:r>
              <a:rPr lang="en-US" sz="1200" b="1">
                <a:solidFill>
                  <a:schemeClr val="bg1"/>
                </a:solidFill>
              </a:rPr>
              <a:t>Data Access Components</a:t>
            </a:r>
          </a:p>
        </p:txBody>
      </p:sp>
      <p:sp>
        <p:nvSpPr>
          <p:cNvPr id="113676" name="AutoShape 17"/>
          <p:cNvSpPr>
            <a:spLocks noChangeArrowheads="1"/>
          </p:cNvSpPr>
          <p:nvPr/>
        </p:nvSpPr>
        <p:spPr bwMode="auto">
          <a:xfrm>
            <a:off x="701675" y="4319588"/>
            <a:ext cx="928688"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O-R Mapping</a:t>
            </a:r>
          </a:p>
        </p:txBody>
      </p:sp>
      <p:sp>
        <p:nvSpPr>
          <p:cNvPr id="113677" name="AutoShape 18"/>
          <p:cNvSpPr>
            <a:spLocks noChangeArrowheads="1"/>
          </p:cNvSpPr>
          <p:nvPr/>
        </p:nvSpPr>
        <p:spPr bwMode="auto">
          <a:xfrm>
            <a:off x="3009900" y="4319588"/>
            <a:ext cx="547688"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Cache</a:t>
            </a:r>
          </a:p>
        </p:txBody>
      </p:sp>
      <p:sp>
        <p:nvSpPr>
          <p:cNvPr id="113678" name="AutoShape 19"/>
          <p:cNvSpPr>
            <a:spLocks noChangeArrowheads="1"/>
          </p:cNvSpPr>
          <p:nvPr/>
        </p:nvSpPr>
        <p:spPr bwMode="auto">
          <a:xfrm rot="5400000">
            <a:off x="473233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Security Services</a:t>
            </a:r>
          </a:p>
        </p:txBody>
      </p:sp>
      <p:sp>
        <p:nvSpPr>
          <p:cNvPr id="113679" name="AutoShape 20"/>
          <p:cNvSpPr>
            <a:spLocks noChangeArrowheads="1"/>
          </p:cNvSpPr>
          <p:nvPr/>
        </p:nvSpPr>
        <p:spPr bwMode="auto">
          <a:xfrm rot="5400000">
            <a:off x="3022600"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Lifecycle Services</a:t>
            </a:r>
          </a:p>
        </p:txBody>
      </p:sp>
      <p:sp>
        <p:nvSpPr>
          <p:cNvPr id="113680" name="AutoShape 21"/>
          <p:cNvSpPr>
            <a:spLocks noChangeArrowheads="1"/>
          </p:cNvSpPr>
          <p:nvPr/>
        </p:nvSpPr>
        <p:spPr bwMode="auto">
          <a:xfrm rot="5400000">
            <a:off x="501808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Vaulting Services</a:t>
            </a:r>
          </a:p>
        </p:txBody>
      </p:sp>
      <p:sp>
        <p:nvSpPr>
          <p:cNvPr id="113681" name="AutoShape 22"/>
          <p:cNvSpPr>
            <a:spLocks noChangeArrowheads="1"/>
          </p:cNvSpPr>
          <p:nvPr/>
        </p:nvSpPr>
        <p:spPr bwMode="auto">
          <a:xfrm rot="5400000">
            <a:off x="530383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Federation Services</a:t>
            </a:r>
          </a:p>
        </p:txBody>
      </p:sp>
      <p:sp>
        <p:nvSpPr>
          <p:cNvPr id="113682" name="AutoShape 23"/>
          <p:cNvSpPr>
            <a:spLocks noChangeArrowheads="1"/>
          </p:cNvSpPr>
          <p:nvPr/>
        </p:nvSpPr>
        <p:spPr bwMode="auto">
          <a:xfrm>
            <a:off x="3860800" y="5835650"/>
            <a:ext cx="2062163" cy="736600"/>
          </a:xfrm>
          <a:prstGeom prst="can">
            <a:avLst>
              <a:gd name="adj" fmla="val 24889"/>
            </a:avLst>
          </a:prstGeom>
          <a:solidFill>
            <a:srgbClr val="99CCFF"/>
          </a:solidFill>
          <a:ln w="9525">
            <a:solidFill>
              <a:srgbClr val="6699FF"/>
            </a:solidFill>
            <a:round/>
            <a:headEnd/>
            <a:tailEnd/>
          </a:ln>
        </p:spPr>
        <p:txBody>
          <a:bodyPr wrap="none" bIns="18288" anchor="ctr" anchorCtr="1"/>
          <a:lstStyle/>
          <a:p>
            <a:pPr algn="ctr"/>
            <a:r>
              <a:rPr lang="en-US" sz="1400" b="1"/>
              <a:t> Aras File Vault</a:t>
            </a:r>
          </a:p>
        </p:txBody>
      </p:sp>
      <p:sp>
        <p:nvSpPr>
          <p:cNvPr id="113683" name="AutoShape 24"/>
          <p:cNvSpPr>
            <a:spLocks noChangeArrowheads="1"/>
          </p:cNvSpPr>
          <p:nvPr/>
        </p:nvSpPr>
        <p:spPr bwMode="auto">
          <a:xfrm>
            <a:off x="644525" y="4659313"/>
            <a:ext cx="4987925" cy="319087"/>
          </a:xfrm>
          <a:prstGeom prst="roundRect">
            <a:avLst>
              <a:gd name="adj" fmla="val 16667"/>
            </a:avLst>
          </a:prstGeom>
          <a:solidFill>
            <a:srgbClr val="99CCFF"/>
          </a:solidFill>
          <a:ln w="9525">
            <a:noFill/>
            <a:round/>
            <a:headEnd/>
            <a:tailEnd/>
          </a:ln>
          <a:effectLst>
            <a:prstShdw prst="shdw17" dist="17961" dir="2700000">
              <a:srgbClr val="5C7A99"/>
            </a:prstShdw>
          </a:effectLst>
        </p:spPr>
        <p:txBody>
          <a:bodyPr wrap="none" anchor="ctr"/>
          <a:lstStyle/>
          <a:p>
            <a:pPr algn="ctr"/>
            <a:r>
              <a:rPr lang="en-US" sz="1400" b="1"/>
              <a:t>ADO.NET Data Access</a:t>
            </a:r>
          </a:p>
        </p:txBody>
      </p:sp>
      <p:grpSp>
        <p:nvGrpSpPr>
          <p:cNvPr id="2" name="Group 89"/>
          <p:cNvGrpSpPr>
            <a:grpSpLocks/>
          </p:cNvGrpSpPr>
          <p:nvPr/>
        </p:nvGrpSpPr>
        <p:grpSpPr bwMode="auto">
          <a:xfrm>
            <a:off x="644525" y="5056188"/>
            <a:ext cx="2292350" cy="1579562"/>
            <a:chOff x="406" y="3185"/>
            <a:chExt cx="1444" cy="995"/>
          </a:xfrm>
        </p:grpSpPr>
        <p:sp>
          <p:nvSpPr>
            <p:cNvPr id="113685" name="AutoShape 26"/>
            <p:cNvSpPr>
              <a:spLocks noChangeArrowheads="1"/>
            </p:cNvSpPr>
            <p:nvPr/>
          </p:nvSpPr>
          <p:spPr bwMode="auto">
            <a:xfrm>
              <a:off x="406" y="3195"/>
              <a:ext cx="1444" cy="985"/>
            </a:xfrm>
            <a:prstGeom prst="can">
              <a:avLst>
                <a:gd name="adj" fmla="val 11269"/>
              </a:avLst>
            </a:prstGeom>
            <a:solidFill>
              <a:srgbClr val="99CCFF"/>
            </a:solidFill>
            <a:ln w="9525">
              <a:noFill/>
              <a:round/>
              <a:headEnd/>
              <a:tailEnd/>
            </a:ln>
          </p:spPr>
          <p:txBody>
            <a:bodyPr wrap="none" bIns="18288" anchorCtr="1"/>
            <a:lstStyle/>
            <a:p>
              <a:pPr algn="ctr"/>
              <a:endParaRPr lang="en-US" sz="1200" b="1">
                <a:latin typeface="Tahoma" pitchFamily="34" charset="0"/>
              </a:endParaRPr>
            </a:p>
          </p:txBody>
        </p:sp>
        <p:grpSp>
          <p:nvGrpSpPr>
            <p:cNvPr id="3" name="Group 88"/>
            <p:cNvGrpSpPr>
              <a:grpSpLocks/>
            </p:cNvGrpSpPr>
            <p:nvPr/>
          </p:nvGrpSpPr>
          <p:grpSpPr bwMode="auto">
            <a:xfrm>
              <a:off x="511" y="3303"/>
              <a:ext cx="1234" cy="835"/>
              <a:chOff x="511" y="3303"/>
              <a:chExt cx="1234" cy="835"/>
            </a:xfrm>
          </p:grpSpPr>
          <p:sp>
            <p:nvSpPr>
              <p:cNvPr id="113687" name="AutoShape 28"/>
              <p:cNvSpPr>
                <a:spLocks noChangeArrowheads="1"/>
              </p:cNvSpPr>
              <p:nvPr/>
            </p:nvSpPr>
            <p:spPr bwMode="auto">
              <a:xfrm>
                <a:off x="511" y="3934"/>
                <a:ext cx="1234" cy="204"/>
              </a:xfrm>
              <a:prstGeom prst="can">
                <a:avLst>
                  <a:gd name="adj" fmla="val 34801"/>
                </a:avLst>
              </a:prstGeom>
              <a:solidFill>
                <a:srgbClr val="006EDC"/>
              </a:solidFill>
              <a:ln w="9525">
                <a:noFill/>
                <a:round/>
                <a:headEnd/>
                <a:tailEnd/>
              </a:ln>
            </p:spPr>
            <p:txBody>
              <a:bodyPr wrap="none" bIns="9144" anchor="b" anchorCtr="1"/>
              <a:lstStyle/>
              <a:p>
                <a:pPr algn="ctr"/>
                <a:r>
                  <a:rPr lang="en-US" sz="1000" b="1"/>
                  <a:t>System Definition</a:t>
                </a:r>
              </a:p>
            </p:txBody>
          </p:sp>
          <p:sp>
            <p:nvSpPr>
              <p:cNvPr id="113688" name="AutoShape 29"/>
              <p:cNvSpPr>
                <a:spLocks noChangeArrowheads="1"/>
              </p:cNvSpPr>
              <p:nvPr/>
            </p:nvSpPr>
            <p:spPr bwMode="auto">
              <a:xfrm>
                <a:off x="511" y="3777"/>
                <a:ext cx="1234" cy="204"/>
              </a:xfrm>
              <a:prstGeom prst="can">
                <a:avLst>
                  <a:gd name="adj" fmla="val 34801"/>
                </a:avLst>
              </a:prstGeom>
              <a:solidFill>
                <a:srgbClr val="007EFC"/>
              </a:solidFill>
              <a:ln w="9525">
                <a:noFill/>
                <a:round/>
                <a:headEnd/>
                <a:tailEnd/>
              </a:ln>
            </p:spPr>
            <p:txBody>
              <a:bodyPr wrap="none" bIns="9144" anchor="b" anchorCtr="1"/>
              <a:lstStyle/>
              <a:p>
                <a:pPr algn="ctr"/>
                <a:r>
                  <a:rPr lang="en-US" sz="1000" b="1"/>
                  <a:t>Process Definitions</a:t>
                </a:r>
              </a:p>
            </p:txBody>
          </p:sp>
          <p:sp>
            <p:nvSpPr>
              <p:cNvPr id="113689" name="AutoShape 30"/>
              <p:cNvSpPr>
                <a:spLocks noChangeArrowheads="1"/>
              </p:cNvSpPr>
              <p:nvPr/>
            </p:nvSpPr>
            <p:spPr bwMode="auto">
              <a:xfrm>
                <a:off x="511" y="3619"/>
                <a:ext cx="1234" cy="204"/>
              </a:xfrm>
              <a:prstGeom prst="can">
                <a:avLst>
                  <a:gd name="adj" fmla="val 34801"/>
                </a:avLst>
              </a:prstGeom>
              <a:solidFill>
                <a:srgbClr val="3B9DFF"/>
              </a:solidFill>
              <a:ln w="9525">
                <a:noFill/>
                <a:round/>
                <a:headEnd/>
                <a:tailEnd/>
              </a:ln>
            </p:spPr>
            <p:txBody>
              <a:bodyPr wrap="none" bIns="9144" anchor="b" anchorCtr="1"/>
              <a:lstStyle/>
              <a:p>
                <a:pPr algn="ctr"/>
                <a:r>
                  <a:rPr lang="en-US" sz="1000" b="1"/>
                  <a:t>Object Definitions</a:t>
                </a:r>
              </a:p>
            </p:txBody>
          </p:sp>
          <p:sp>
            <p:nvSpPr>
              <p:cNvPr id="113690" name="AutoShape 31"/>
              <p:cNvSpPr>
                <a:spLocks noChangeArrowheads="1"/>
              </p:cNvSpPr>
              <p:nvPr/>
            </p:nvSpPr>
            <p:spPr bwMode="auto">
              <a:xfrm>
                <a:off x="511" y="3461"/>
                <a:ext cx="1234" cy="204"/>
              </a:xfrm>
              <a:prstGeom prst="can">
                <a:avLst>
                  <a:gd name="adj" fmla="val 34801"/>
                </a:avLst>
              </a:prstGeom>
              <a:solidFill>
                <a:srgbClr val="69B4FF"/>
              </a:solidFill>
              <a:ln w="9525">
                <a:noFill/>
                <a:round/>
                <a:headEnd/>
                <a:tailEnd/>
              </a:ln>
            </p:spPr>
            <p:txBody>
              <a:bodyPr wrap="none" bIns="9144" anchor="b" anchorCtr="1"/>
              <a:lstStyle/>
              <a:p>
                <a:pPr algn="ctr"/>
                <a:r>
                  <a:rPr lang="en-US" sz="1000" b="1"/>
                  <a:t>Business Objects &amp; Processes</a:t>
                </a:r>
              </a:p>
            </p:txBody>
          </p:sp>
          <p:sp>
            <p:nvSpPr>
              <p:cNvPr id="113691" name="AutoShape 32"/>
              <p:cNvSpPr>
                <a:spLocks noChangeArrowheads="1"/>
              </p:cNvSpPr>
              <p:nvPr/>
            </p:nvSpPr>
            <p:spPr bwMode="auto">
              <a:xfrm>
                <a:off x="511" y="3303"/>
                <a:ext cx="1234" cy="204"/>
              </a:xfrm>
              <a:prstGeom prst="can">
                <a:avLst>
                  <a:gd name="adj" fmla="val 34801"/>
                </a:avLst>
              </a:prstGeom>
              <a:solidFill>
                <a:srgbClr val="81C0FF"/>
              </a:solidFill>
              <a:ln w="9525">
                <a:noFill/>
                <a:round/>
                <a:headEnd/>
                <a:tailEnd/>
              </a:ln>
            </p:spPr>
            <p:txBody>
              <a:bodyPr wrap="none" tIns="228600" bIns="9144" anchor="b" anchorCtr="1"/>
              <a:lstStyle/>
              <a:p>
                <a:pPr algn="ctr">
                  <a:lnSpc>
                    <a:spcPct val="90000"/>
                  </a:lnSpc>
                  <a:spcBef>
                    <a:spcPct val="30000"/>
                  </a:spcBef>
                </a:pPr>
                <a:endParaRPr lang="en-US" sz="1000" b="1"/>
              </a:p>
              <a:p>
                <a:pPr algn="ctr">
                  <a:lnSpc>
                    <a:spcPct val="90000"/>
                  </a:lnSpc>
                  <a:spcBef>
                    <a:spcPct val="30000"/>
                  </a:spcBef>
                </a:pPr>
                <a:r>
                  <a:rPr lang="en-US" sz="1000" b="1"/>
                  <a:t>Business Logic</a:t>
                </a:r>
              </a:p>
            </p:txBody>
          </p:sp>
        </p:grpSp>
        <p:sp>
          <p:nvSpPr>
            <p:cNvPr id="113692" name="Text Box 33"/>
            <p:cNvSpPr txBox="1">
              <a:spLocks noChangeArrowheads="1"/>
            </p:cNvSpPr>
            <p:nvPr/>
          </p:nvSpPr>
          <p:spPr bwMode="auto">
            <a:xfrm>
              <a:off x="867" y="3185"/>
              <a:ext cx="0" cy="116"/>
            </a:xfrm>
            <a:prstGeom prst="rect">
              <a:avLst/>
            </a:prstGeom>
            <a:noFill/>
            <a:ln w="9525">
              <a:noFill/>
              <a:miter lim="800000"/>
              <a:headEnd/>
              <a:tailEnd/>
            </a:ln>
          </p:spPr>
          <p:txBody>
            <a:bodyPr wrap="none" lIns="0" tIns="0" rIns="0" bIns="0">
              <a:spAutoFit/>
            </a:bodyPr>
            <a:lstStyle/>
            <a:p>
              <a:endParaRPr lang="en-US" sz="1200" b="1"/>
            </a:p>
          </p:txBody>
        </p:sp>
      </p:grpSp>
      <p:sp>
        <p:nvSpPr>
          <p:cNvPr id="113693" name="Line 34"/>
          <p:cNvSpPr>
            <a:spLocks noChangeShapeType="1"/>
          </p:cNvSpPr>
          <p:nvPr/>
        </p:nvSpPr>
        <p:spPr bwMode="auto">
          <a:xfrm>
            <a:off x="5802313" y="4584700"/>
            <a:ext cx="17462" cy="1354138"/>
          </a:xfrm>
          <a:prstGeom prst="line">
            <a:avLst/>
          </a:prstGeom>
          <a:noFill/>
          <a:ln w="28575">
            <a:solidFill>
              <a:schemeClr val="tx1"/>
            </a:solidFill>
            <a:round/>
            <a:headEnd/>
            <a:tailEnd type="triangle" w="med" len="med"/>
          </a:ln>
        </p:spPr>
        <p:txBody>
          <a:bodyPr/>
          <a:lstStyle/>
          <a:p>
            <a:endParaRPr lang="en-US"/>
          </a:p>
        </p:txBody>
      </p:sp>
      <p:sp>
        <p:nvSpPr>
          <p:cNvPr id="113694" name="AutoShape 35"/>
          <p:cNvSpPr>
            <a:spLocks noChangeArrowheads="1"/>
          </p:cNvSpPr>
          <p:nvPr/>
        </p:nvSpPr>
        <p:spPr bwMode="auto">
          <a:xfrm rot="5400000">
            <a:off x="444817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Event Services</a:t>
            </a:r>
          </a:p>
        </p:txBody>
      </p:sp>
      <p:sp>
        <p:nvSpPr>
          <p:cNvPr id="113695" name="AutoShape 36"/>
          <p:cNvSpPr>
            <a:spLocks noChangeArrowheads="1"/>
          </p:cNvSpPr>
          <p:nvPr/>
        </p:nvSpPr>
        <p:spPr bwMode="auto">
          <a:xfrm>
            <a:off x="3529013" y="1946275"/>
            <a:ext cx="3148012" cy="263525"/>
          </a:xfrm>
          <a:prstGeom prst="roundRect">
            <a:avLst>
              <a:gd name="adj" fmla="val 9375"/>
            </a:avLst>
          </a:prstGeom>
          <a:solidFill>
            <a:srgbClr val="3366FF"/>
          </a:solidFill>
          <a:ln w="9525">
            <a:noFill/>
            <a:round/>
            <a:headEnd/>
            <a:tailEnd/>
          </a:ln>
          <a:effectLst>
            <a:prstShdw prst="shdw17" dist="17961" dir="2700000">
              <a:srgbClr val="1F3D99"/>
            </a:prstShdw>
          </a:effectLst>
        </p:spPr>
        <p:txBody>
          <a:bodyPr wrap="none"/>
          <a:lstStyle/>
          <a:p>
            <a:pPr algn="ctr">
              <a:tabLst>
                <a:tab pos="465138" algn="l"/>
              </a:tabLst>
            </a:pPr>
            <a:r>
              <a:rPr lang="en-US" sz="1000" b="1">
                <a:solidFill>
                  <a:schemeClr val="bg1"/>
                </a:solidFill>
              </a:rPr>
              <a:t>Innovator Object Model</a:t>
            </a:r>
          </a:p>
        </p:txBody>
      </p:sp>
      <p:sp>
        <p:nvSpPr>
          <p:cNvPr id="113702" name="Line 66"/>
          <p:cNvSpPr>
            <a:spLocks noChangeShapeType="1"/>
          </p:cNvSpPr>
          <p:nvPr/>
        </p:nvSpPr>
        <p:spPr bwMode="auto">
          <a:xfrm>
            <a:off x="433388" y="2451100"/>
            <a:ext cx="8432800" cy="15875"/>
          </a:xfrm>
          <a:prstGeom prst="line">
            <a:avLst/>
          </a:prstGeom>
          <a:noFill/>
          <a:ln w="9525">
            <a:solidFill>
              <a:schemeClr val="tx1"/>
            </a:solidFill>
            <a:prstDash val="lgDash"/>
            <a:round/>
            <a:headEnd/>
            <a:tailEnd/>
          </a:ln>
        </p:spPr>
        <p:txBody>
          <a:bodyPr/>
          <a:lstStyle/>
          <a:p>
            <a:endParaRPr lang="en-US"/>
          </a:p>
        </p:txBody>
      </p:sp>
      <p:sp>
        <p:nvSpPr>
          <p:cNvPr id="113703" name="Text Box 67"/>
          <p:cNvSpPr txBox="1">
            <a:spLocks noChangeArrowheads="1"/>
          </p:cNvSpPr>
          <p:nvPr/>
        </p:nvSpPr>
        <p:spPr bwMode="auto">
          <a:xfrm>
            <a:off x="8094663" y="2271713"/>
            <a:ext cx="788987" cy="182562"/>
          </a:xfrm>
          <a:prstGeom prst="rect">
            <a:avLst/>
          </a:prstGeom>
          <a:noFill/>
          <a:ln w="9525">
            <a:noFill/>
            <a:miter lim="800000"/>
            <a:headEnd/>
            <a:tailEnd/>
          </a:ln>
        </p:spPr>
        <p:txBody>
          <a:bodyPr wrap="none" lIns="0" tIns="0" rIns="0" bIns="0">
            <a:spAutoFit/>
          </a:bodyPr>
          <a:lstStyle/>
          <a:p>
            <a:pPr algn="r"/>
            <a:r>
              <a:rPr lang="en-US" sz="1200" b="1"/>
              <a:t>Client Side</a:t>
            </a:r>
          </a:p>
        </p:txBody>
      </p:sp>
      <p:sp>
        <p:nvSpPr>
          <p:cNvPr id="113704" name="Text Box 68"/>
          <p:cNvSpPr txBox="1">
            <a:spLocks noChangeArrowheads="1"/>
          </p:cNvSpPr>
          <p:nvPr/>
        </p:nvSpPr>
        <p:spPr bwMode="auto">
          <a:xfrm>
            <a:off x="8047038" y="2511425"/>
            <a:ext cx="836612" cy="182563"/>
          </a:xfrm>
          <a:prstGeom prst="rect">
            <a:avLst/>
          </a:prstGeom>
          <a:noFill/>
          <a:ln w="9525">
            <a:noFill/>
            <a:miter lim="800000"/>
            <a:headEnd/>
            <a:tailEnd/>
          </a:ln>
        </p:spPr>
        <p:txBody>
          <a:bodyPr wrap="none" lIns="0" tIns="0" rIns="0" bIns="0">
            <a:spAutoFit/>
          </a:bodyPr>
          <a:lstStyle/>
          <a:p>
            <a:pPr algn="r"/>
            <a:r>
              <a:rPr lang="en-US" sz="1200" b="1"/>
              <a:t>Server Side</a:t>
            </a:r>
          </a:p>
        </p:txBody>
      </p:sp>
      <p:grpSp>
        <p:nvGrpSpPr>
          <p:cNvPr id="4" name="Group 70"/>
          <p:cNvGrpSpPr>
            <a:grpSpLocks/>
          </p:cNvGrpSpPr>
          <p:nvPr/>
        </p:nvGrpSpPr>
        <p:grpSpPr bwMode="auto">
          <a:xfrm>
            <a:off x="6200775" y="3233738"/>
            <a:ext cx="1350963" cy="204787"/>
            <a:chOff x="3906" y="1920"/>
            <a:chExt cx="691" cy="129"/>
          </a:xfrm>
        </p:grpSpPr>
        <p:sp>
          <p:nvSpPr>
            <p:cNvPr id="113707" name="Text Box 71"/>
            <p:cNvSpPr txBox="1">
              <a:spLocks noChangeArrowheads="1"/>
            </p:cNvSpPr>
            <p:nvPr/>
          </p:nvSpPr>
          <p:spPr bwMode="auto">
            <a:xfrm>
              <a:off x="4000" y="1920"/>
              <a:ext cx="408" cy="115"/>
            </a:xfrm>
            <a:prstGeom prst="rect">
              <a:avLst/>
            </a:prstGeom>
            <a:noFill/>
            <a:ln w="9525">
              <a:noFill/>
              <a:miter lim="800000"/>
              <a:headEnd/>
              <a:tailEnd/>
            </a:ln>
          </p:spPr>
          <p:txBody>
            <a:bodyPr wrap="none" lIns="0" tIns="0" rIns="0" bIns="0">
              <a:spAutoFit/>
            </a:bodyPr>
            <a:lstStyle/>
            <a:p>
              <a:r>
                <a:rPr lang="en-US" sz="1200" b="1"/>
                <a:t>XML/SOAP</a:t>
              </a:r>
            </a:p>
          </p:txBody>
        </p:sp>
        <p:sp>
          <p:nvSpPr>
            <p:cNvPr id="113708" name="Line 72"/>
            <p:cNvSpPr>
              <a:spLocks noChangeShapeType="1"/>
            </p:cNvSpPr>
            <p:nvPr/>
          </p:nvSpPr>
          <p:spPr bwMode="auto">
            <a:xfrm>
              <a:off x="3906" y="2049"/>
              <a:ext cx="691" cy="0"/>
            </a:xfrm>
            <a:prstGeom prst="line">
              <a:avLst/>
            </a:prstGeom>
            <a:noFill/>
            <a:ln w="28575">
              <a:solidFill>
                <a:schemeClr val="tx1"/>
              </a:solidFill>
              <a:round/>
              <a:headEnd type="triangle" w="med" len="med"/>
              <a:tailEnd type="triangle" w="med" len="med"/>
            </a:ln>
          </p:spPr>
          <p:txBody>
            <a:bodyPr/>
            <a:lstStyle/>
            <a:p>
              <a:endParaRPr lang="en-US"/>
            </a:p>
          </p:txBody>
        </p:sp>
      </p:grpSp>
      <p:grpSp>
        <p:nvGrpSpPr>
          <p:cNvPr id="5" name="Group 73"/>
          <p:cNvGrpSpPr>
            <a:grpSpLocks/>
          </p:cNvGrpSpPr>
          <p:nvPr/>
        </p:nvGrpSpPr>
        <p:grpSpPr bwMode="auto">
          <a:xfrm>
            <a:off x="6200775" y="3883025"/>
            <a:ext cx="1096963" cy="722313"/>
            <a:chOff x="3906" y="2329"/>
            <a:chExt cx="691" cy="455"/>
          </a:xfrm>
        </p:grpSpPr>
        <p:sp>
          <p:nvSpPr>
            <p:cNvPr id="113710" name="Text Box 74"/>
            <p:cNvSpPr txBox="1">
              <a:spLocks noChangeArrowheads="1"/>
            </p:cNvSpPr>
            <p:nvPr/>
          </p:nvSpPr>
          <p:spPr bwMode="auto">
            <a:xfrm>
              <a:off x="3943" y="2348"/>
              <a:ext cx="602" cy="436"/>
            </a:xfrm>
            <a:prstGeom prst="rect">
              <a:avLst/>
            </a:prstGeom>
            <a:noFill/>
            <a:ln w="9525">
              <a:noFill/>
              <a:miter lim="800000"/>
              <a:headEnd/>
              <a:tailEnd/>
            </a:ln>
          </p:spPr>
          <p:txBody>
            <a:bodyPr wrap="none" lIns="0" tIns="0" rIns="0" bIns="0">
              <a:spAutoFit/>
            </a:bodyPr>
            <a:lstStyle/>
            <a:p>
              <a:r>
                <a:rPr lang="en-US" sz="900" b="1"/>
                <a:t>.NET Integrations</a:t>
              </a:r>
            </a:p>
            <a:p>
              <a:r>
                <a:rPr lang="en-US" sz="900" b="1"/>
                <a:t>ADO</a:t>
              </a:r>
            </a:p>
            <a:p>
              <a:r>
                <a:rPr lang="en-US" sz="900" b="1"/>
                <a:t>ODBC</a:t>
              </a:r>
            </a:p>
            <a:p>
              <a:r>
                <a:rPr lang="en-US" sz="900" b="1"/>
                <a:t>Flat File</a:t>
              </a:r>
            </a:p>
            <a:p>
              <a:r>
                <a:rPr lang="en-US" sz="900" b="1"/>
                <a:t>Direct API</a:t>
              </a:r>
            </a:p>
          </p:txBody>
        </p:sp>
        <p:sp>
          <p:nvSpPr>
            <p:cNvPr id="113711" name="Line 75"/>
            <p:cNvSpPr>
              <a:spLocks noChangeShapeType="1"/>
            </p:cNvSpPr>
            <p:nvPr/>
          </p:nvSpPr>
          <p:spPr bwMode="auto">
            <a:xfrm>
              <a:off x="3906" y="2329"/>
              <a:ext cx="691" cy="0"/>
            </a:xfrm>
            <a:prstGeom prst="line">
              <a:avLst/>
            </a:prstGeom>
            <a:noFill/>
            <a:ln w="28575">
              <a:solidFill>
                <a:schemeClr val="tx1"/>
              </a:solidFill>
              <a:round/>
              <a:headEnd type="triangle" w="med" len="med"/>
              <a:tailEnd type="triangle" w="med" len="med"/>
            </a:ln>
          </p:spPr>
          <p:txBody>
            <a:bodyPr/>
            <a:lstStyle/>
            <a:p>
              <a:endParaRPr lang="en-US"/>
            </a:p>
          </p:txBody>
        </p:sp>
      </p:grpSp>
      <p:sp>
        <p:nvSpPr>
          <p:cNvPr id="656465" name="AutoShape 81"/>
          <p:cNvSpPr>
            <a:spLocks noChangeArrowheads="1"/>
          </p:cNvSpPr>
          <p:nvPr/>
        </p:nvSpPr>
        <p:spPr bwMode="auto">
          <a:xfrm>
            <a:off x="644525" y="3694113"/>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Meta Data Management</a:t>
            </a:r>
          </a:p>
        </p:txBody>
      </p:sp>
      <p:sp>
        <p:nvSpPr>
          <p:cNvPr id="113714" name="AutoShape 82"/>
          <p:cNvSpPr>
            <a:spLocks noChangeArrowheads="1"/>
          </p:cNvSpPr>
          <p:nvPr/>
        </p:nvSpPr>
        <p:spPr bwMode="auto">
          <a:xfrm rot="5400000">
            <a:off x="3592513"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Configuration Services</a:t>
            </a:r>
          </a:p>
        </p:txBody>
      </p:sp>
      <p:sp>
        <p:nvSpPr>
          <p:cNvPr id="113715" name="AutoShape 83"/>
          <p:cNvSpPr>
            <a:spLocks noChangeArrowheads="1"/>
          </p:cNvSpPr>
          <p:nvPr/>
        </p:nvSpPr>
        <p:spPr bwMode="auto">
          <a:xfrm>
            <a:off x="703263" y="1676400"/>
            <a:ext cx="2120900" cy="201613"/>
          </a:xfrm>
          <a:prstGeom prst="roundRect">
            <a:avLst>
              <a:gd name="adj" fmla="val 16667"/>
            </a:avLst>
          </a:prstGeom>
          <a:solidFill>
            <a:srgbClr val="CCECFF"/>
          </a:solidFill>
          <a:ln w="9525">
            <a:noFill/>
            <a:round/>
            <a:headEnd/>
            <a:tailEnd/>
          </a:ln>
          <a:effectLst>
            <a:prstShdw prst="shdw17" dist="17961" dir="2700000">
              <a:srgbClr val="7A8E99"/>
            </a:prstShdw>
          </a:effectLst>
        </p:spPr>
        <p:txBody>
          <a:bodyPr wrap="none" anchor="ctr"/>
          <a:lstStyle/>
          <a:p>
            <a:pPr algn="ctr"/>
            <a:r>
              <a:rPr lang="en-US" sz="1000" b="1"/>
              <a:t>Business Logic</a:t>
            </a:r>
          </a:p>
        </p:txBody>
      </p:sp>
      <p:sp>
        <p:nvSpPr>
          <p:cNvPr id="113716" name="AutoShape 85"/>
          <p:cNvSpPr>
            <a:spLocks noChangeArrowheads="1"/>
          </p:cNvSpPr>
          <p:nvPr/>
        </p:nvSpPr>
        <p:spPr bwMode="auto">
          <a:xfrm rot="5400000">
            <a:off x="387667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Classification Services</a:t>
            </a:r>
          </a:p>
        </p:txBody>
      </p:sp>
      <p:sp>
        <p:nvSpPr>
          <p:cNvPr id="113717" name="AutoShape 86"/>
          <p:cNvSpPr>
            <a:spLocks noChangeArrowheads="1"/>
          </p:cNvSpPr>
          <p:nvPr/>
        </p:nvSpPr>
        <p:spPr bwMode="auto">
          <a:xfrm rot="5400000">
            <a:off x="416242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Search Services</a:t>
            </a:r>
          </a:p>
        </p:txBody>
      </p:sp>
      <p:sp>
        <p:nvSpPr>
          <p:cNvPr id="113718" name="AutoShape 87"/>
          <p:cNvSpPr>
            <a:spLocks noChangeArrowheads="1"/>
          </p:cNvSpPr>
          <p:nvPr/>
        </p:nvSpPr>
        <p:spPr bwMode="auto">
          <a:xfrm>
            <a:off x="1733550" y="4319588"/>
            <a:ext cx="1173163"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Transaction Mgt</a:t>
            </a:r>
          </a:p>
        </p:txBody>
      </p:sp>
      <p:sp>
        <p:nvSpPr>
          <p:cNvPr id="113719" name="Text Box 89"/>
          <p:cNvSpPr txBox="1">
            <a:spLocks noChangeArrowheads="1"/>
          </p:cNvSpPr>
          <p:nvPr/>
        </p:nvSpPr>
        <p:spPr bwMode="auto">
          <a:xfrm>
            <a:off x="6424613" y="3460750"/>
            <a:ext cx="671512" cy="123825"/>
          </a:xfrm>
          <a:prstGeom prst="rect">
            <a:avLst/>
          </a:prstGeom>
          <a:noFill/>
          <a:ln w="9525">
            <a:noFill/>
            <a:miter lim="800000"/>
            <a:headEnd/>
            <a:tailEnd/>
          </a:ln>
        </p:spPr>
        <p:txBody>
          <a:bodyPr wrap="none" lIns="0" tIns="0" rIns="0" bIns="0">
            <a:spAutoFit/>
          </a:bodyPr>
          <a:lstStyle/>
          <a:p>
            <a:r>
              <a:rPr lang="en-US" sz="800" b="1"/>
              <a:t>Web Services</a:t>
            </a:r>
          </a:p>
        </p:txBody>
      </p:sp>
      <p:pic>
        <p:nvPicPr>
          <p:cNvPr id="113720" name="Picture 94" descr="SAP Logo"/>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013700" y="3557588"/>
            <a:ext cx="665163" cy="338137"/>
          </a:xfrm>
          <a:prstGeom prst="rect">
            <a:avLst/>
          </a:prstGeom>
          <a:noFill/>
          <a:ln w="9525">
            <a:noFill/>
            <a:miter lim="800000"/>
            <a:headEnd/>
            <a:tailEnd/>
          </a:ln>
        </p:spPr>
      </p:pic>
      <p:sp>
        <p:nvSpPr>
          <p:cNvPr id="113721" name="Text Box 95"/>
          <p:cNvSpPr txBox="1">
            <a:spLocks noChangeArrowheads="1"/>
          </p:cNvSpPr>
          <p:nvPr/>
        </p:nvSpPr>
        <p:spPr bwMode="auto">
          <a:xfrm rot="10800000" flipH="1">
            <a:off x="52388" y="3184525"/>
            <a:ext cx="615950" cy="1109663"/>
          </a:xfrm>
          <a:prstGeom prst="rect">
            <a:avLst/>
          </a:prstGeom>
          <a:noFill/>
          <a:ln w="9525">
            <a:noFill/>
            <a:miter lim="800000"/>
            <a:headEnd/>
            <a:tailEnd/>
          </a:ln>
        </p:spPr>
        <p:txBody>
          <a:bodyPr vert="eaVert" wrap="none" lIns="0" tIns="0" rIns="0" bIns="0">
            <a:spAutoFit/>
          </a:bodyPr>
          <a:lstStyle/>
          <a:p>
            <a:r>
              <a:rPr lang="en-US" sz="4000" b="1"/>
              <a:t>SOA</a:t>
            </a:r>
          </a:p>
        </p:txBody>
      </p:sp>
      <p:pic>
        <p:nvPicPr>
          <p:cNvPr id="113722" name="Picture 40"/>
          <p:cNvPicPr>
            <a:picLocks noChangeAspect="1" noChangeArrowheads="1"/>
          </p:cNvPicPr>
          <p:nvPr/>
        </p:nvPicPr>
        <p:blipFill>
          <a:blip r:embed="rId3" cstate="print"/>
          <a:srcRect/>
          <a:stretch>
            <a:fillRect/>
          </a:stretch>
        </p:blipFill>
        <p:spPr bwMode="auto">
          <a:xfrm>
            <a:off x="3665538" y="1303338"/>
            <a:ext cx="466725" cy="452437"/>
          </a:xfrm>
          <a:prstGeom prst="rect">
            <a:avLst/>
          </a:prstGeom>
          <a:noFill/>
          <a:ln w="9525">
            <a:noFill/>
            <a:miter lim="800000"/>
            <a:headEnd/>
            <a:tailEnd/>
          </a:ln>
        </p:spPr>
      </p:pic>
      <p:sp>
        <p:nvSpPr>
          <p:cNvPr id="113723" name="Text Box 42"/>
          <p:cNvSpPr txBox="1">
            <a:spLocks noChangeArrowheads="1"/>
          </p:cNvSpPr>
          <p:nvPr/>
        </p:nvSpPr>
        <p:spPr bwMode="auto">
          <a:xfrm>
            <a:off x="3716338" y="1744663"/>
            <a:ext cx="479425" cy="152400"/>
          </a:xfrm>
          <a:prstGeom prst="rect">
            <a:avLst/>
          </a:prstGeom>
          <a:noFill/>
          <a:ln w="9525">
            <a:noFill/>
            <a:miter lim="800000"/>
            <a:headEnd/>
            <a:tailEnd/>
          </a:ln>
        </p:spPr>
        <p:txBody>
          <a:bodyPr wrap="none" lIns="0" tIns="0" rIns="0" bIns="0">
            <a:spAutoFit/>
          </a:bodyPr>
          <a:lstStyle/>
          <a:p>
            <a:r>
              <a:rPr lang="en-US" sz="1000" b="1"/>
              <a:t>Outlook</a:t>
            </a:r>
          </a:p>
        </p:txBody>
      </p:sp>
      <p:grpSp>
        <p:nvGrpSpPr>
          <p:cNvPr id="6" name="Group 106"/>
          <p:cNvGrpSpPr>
            <a:grpSpLocks/>
          </p:cNvGrpSpPr>
          <p:nvPr/>
        </p:nvGrpSpPr>
        <p:grpSpPr bwMode="auto">
          <a:xfrm>
            <a:off x="5151438" y="1300163"/>
            <a:ext cx="488950" cy="596900"/>
            <a:chOff x="3419" y="819"/>
            <a:chExt cx="308" cy="376"/>
          </a:xfrm>
        </p:grpSpPr>
        <p:pic>
          <p:nvPicPr>
            <p:cNvPr id="113726" name="Picture 47"/>
            <p:cNvPicPr>
              <a:picLocks noChangeAspect="1" noChangeArrowheads="1"/>
            </p:cNvPicPr>
            <p:nvPr/>
          </p:nvPicPr>
          <p:blipFill>
            <a:blip r:embed="rId4" cstate="print"/>
            <a:srcRect/>
            <a:stretch>
              <a:fillRect/>
            </a:stretch>
          </p:blipFill>
          <p:spPr bwMode="auto">
            <a:xfrm>
              <a:off x="3419" y="821"/>
              <a:ext cx="308" cy="288"/>
            </a:xfrm>
            <a:prstGeom prst="rect">
              <a:avLst/>
            </a:prstGeom>
            <a:noFill/>
            <a:ln w="9525">
              <a:noFill/>
              <a:miter lim="800000"/>
              <a:headEnd/>
              <a:tailEnd/>
            </a:ln>
          </p:spPr>
        </p:pic>
        <p:sp>
          <p:nvSpPr>
            <p:cNvPr id="113727" name="Text Box 48"/>
            <p:cNvSpPr txBox="1">
              <a:spLocks noChangeArrowheads="1"/>
            </p:cNvSpPr>
            <p:nvPr/>
          </p:nvSpPr>
          <p:spPr bwMode="auto">
            <a:xfrm>
              <a:off x="3502" y="1099"/>
              <a:ext cx="207" cy="96"/>
            </a:xfrm>
            <a:prstGeom prst="rect">
              <a:avLst/>
            </a:prstGeom>
            <a:noFill/>
            <a:ln w="9525">
              <a:noFill/>
              <a:miter lim="800000"/>
              <a:headEnd/>
              <a:tailEnd/>
            </a:ln>
          </p:spPr>
          <p:txBody>
            <a:bodyPr wrap="none" lIns="0" tIns="0" rIns="0" bIns="0">
              <a:spAutoFit/>
            </a:bodyPr>
            <a:lstStyle/>
            <a:p>
              <a:r>
                <a:rPr lang="en-US" sz="1000" b="1"/>
                <a:t>Excel</a:t>
              </a:r>
            </a:p>
          </p:txBody>
        </p:sp>
        <p:pic>
          <p:nvPicPr>
            <p:cNvPr id="113728" name="Picture 5" descr="\\eventsql\dvd\Online_ART\DVD_ART34\Logos\Microsoft Office 2007 - all products\Excel 2007\Office Excel 2007 Product Icon.png"/>
            <p:cNvPicPr>
              <a:picLocks noChangeAspect="1" noChangeArrowheads="1"/>
            </p:cNvPicPr>
            <p:nvPr/>
          </p:nvPicPr>
          <p:blipFill>
            <a:blip r:embed="rId5" cstate="print"/>
            <a:srcRect/>
            <a:stretch>
              <a:fillRect/>
            </a:stretch>
          </p:blipFill>
          <p:spPr bwMode="auto">
            <a:xfrm>
              <a:off x="3420" y="819"/>
              <a:ext cx="194" cy="188"/>
            </a:xfrm>
            <a:prstGeom prst="rect">
              <a:avLst/>
            </a:prstGeom>
            <a:noFill/>
            <a:ln w="9525">
              <a:noFill/>
              <a:miter lim="800000"/>
              <a:headEnd/>
              <a:tailEnd/>
            </a:ln>
          </p:spPr>
        </p:pic>
      </p:grpSp>
      <p:pic>
        <p:nvPicPr>
          <p:cNvPr id="113729" name="Picture 8" descr="\\eventsql\dvd\Online_ART\DVD_ART34\Logos\Microsoft Office 2007 - all products\Outlook 2007\Office Outlook 2007 Product Icon.png"/>
          <p:cNvPicPr>
            <a:picLocks noChangeAspect="1" noChangeArrowheads="1"/>
          </p:cNvPicPr>
          <p:nvPr/>
        </p:nvPicPr>
        <p:blipFill>
          <a:blip r:embed="rId6" cstate="print"/>
          <a:srcRect/>
          <a:stretch>
            <a:fillRect/>
          </a:stretch>
        </p:blipFill>
        <p:spPr bwMode="auto">
          <a:xfrm>
            <a:off x="3643313" y="1300163"/>
            <a:ext cx="306387" cy="285750"/>
          </a:xfrm>
          <a:prstGeom prst="rect">
            <a:avLst/>
          </a:prstGeom>
          <a:noFill/>
          <a:ln w="9525">
            <a:noFill/>
            <a:miter lim="800000"/>
            <a:headEnd/>
            <a:tailEnd/>
          </a:ln>
        </p:spPr>
      </p:pic>
      <p:grpSp>
        <p:nvGrpSpPr>
          <p:cNvPr id="7" name="Group 107"/>
          <p:cNvGrpSpPr>
            <a:grpSpLocks/>
          </p:cNvGrpSpPr>
          <p:nvPr/>
        </p:nvGrpSpPr>
        <p:grpSpPr bwMode="auto">
          <a:xfrm>
            <a:off x="4394200" y="1300163"/>
            <a:ext cx="512763" cy="596900"/>
            <a:chOff x="3014" y="819"/>
            <a:chExt cx="323" cy="376"/>
          </a:xfrm>
        </p:grpSpPr>
        <p:pic>
          <p:nvPicPr>
            <p:cNvPr id="113724" name="Picture 44"/>
            <p:cNvPicPr>
              <a:picLocks noChangeAspect="1" noChangeArrowheads="1"/>
            </p:cNvPicPr>
            <p:nvPr/>
          </p:nvPicPr>
          <p:blipFill>
            <a:blip r:embed="rId3" cstate="print"/>
            <a:srcRect/>
            <a:stretch>
              <a:fillRect/>
            </a:stretch>
          </p:blipFill>
          <p:spPr bwMode="auto">
            <a:xfrm>
              <a:off x="3043" y="821"/>
              <a:ext cx="294" cy="285"/>
            </a:xfrm>
            <a:prstGeom prst="rect">
              <a:avLst/>
            </a:prstGeom>
            <a:noFill/>
            <a:ln w="9525">
              <a:noFill/>
              <a:miter lim="800000"/>
              <a:headEnd/>
              <a:tailEnd/>
            </a:ln>
          </p:spPr>
        </p:pic>
        <p:sp>
          <p:nvSpPr>
            <p:cNvPr id="113725" name="Text Box 45"/>
            <p:cNvSpPr txBox="1">
              <a:spLocks noChangeArrowheads="1"/>
            </p:cNvSpPr>
            <p:nvPr/>
          </p:nvSpPr>
          <p:spPr bwMode="auto">
            <a:xfrm>
              <a:off x="3119" y="1099"/>
              <a:ext cx="205" cy="96"/>
            </a:xfrm>
            <a:prstGeom prst="rect">
              <a:avLst/>
            </a:prstGeom>
            <a:noFill/>
            <a:ln w="9525">
              <a:noFill/>
              <a:miter lim="800000"/>
              <a:headEnd/>
              <a:tailEnd/>
            </a:ln>
          </p:spPr>
          <p:txBody>
            <a:bodyPr wrap="none" lIns="0" tIns="0" rIns="0" bIns="0">
              <a:spAutoFit/>
            </a:bodyPr>
            <a:lstStyle/>
            <a:p>
              <a:r>
                <a:rPr lang="en-US" sz="1000" b="1"/>
                <a:t>Word</a:t>
              </a:r>
            </a:p>
          </p:txBody>
        </p:sp>
        <p:pic>
          <p:nvPicPr>
            <p:cNvPr id="113730" name="Picture 9" descr="\\eventsql\dvd\Online_ART\DVD_ART34\Logos\Microsoft Office 2007 - all products\Word 2007\Office Word 2007 Product Icon.png"/>
            <p:cNvPicPr>
              <a:picLocks noChangeAspect="1" noChangeArrowheads="1"/>
            </p:cNvPicPr>
            <p:nvPr/>
          </p:nvPicPr>
          <p:blipFill>
            <a:blip r:embed="rId7" cstate="print"/>
            <a:srcRect/>
            <a:stretch>
              <a:fillRect/>
            </a:stretch>
          </p:blipFill>
          <p:spPr bwMode="auto">
            <a:xfrm>
              <a:off x="3014" y="819"/>
              <a:ext cx="194" cy="193"/>
            </a:xfrm>
            <a:prstGeom prst="rect">
              <a:avLst/>
            </a:prstGeom>
            <a:noFill/>
            <a:ln w="9525">
              <a:noFill/>
              <a:miter lim="800000"/>
              <a:headEnd/>
              <a:tailEnd/>
            </a:ln>
          </p:spPr>
        </p:pic>
      </p:grpSp>
      <p:grpSp>
        <p:nvGrpSpPr>
          <p:cNvPr id="8" name="Group 105"/>
          <p:cNvGrpSpPr>
            <a:grpSpLocks/>
          </p:cNvGrpSpPr>
          <p:nvPr/>
        </p:nvGrpSpPr>
        <p:grpSpPr bwMode="auto">
          <a:xfrm>
            <a:off x="5853113" y="1296988"/>
            <a:ext cx="668337" cy="600075"/>
            <a:chOff x="4041" y="817"/>
            <a:chExt cx="421" cy="378"/>
          </a:xfrm>
        </p:grpSpPr>
        <p:grpSp>
          <p:nvGrpSpPr>
            <p:cNvPr id="9" name="Group 53"/>
            <p:cNvGrpSpPr>
              <a:grpSpLocks/>
            </p:cNvGrpSpPr>
            <p:nvPr/>
          </p:nvGrpSpPr>
          <p:grpSpPr bwMode="auto">
            <a:xfrm>
              <a:off x="4078" y="817"/>
              <a:ext cx="294" cy="285"/>
              <a:chOff x="4118" y="1595"/>
              <a:chExt cx="294" cy="285"/>
            </a:xfrm>
          </p:grpSpPr>
          <p:pic>
            <p:nvPicPr>
              <p:cNvPr id="113697" name="Picture 54"/>
              <p:cNvPicPr>
                <a:picLocks noChangeAspect="1" noChangeArrowheads="1"/>
              </p:cNvPicPr>
              <p:nvPr/>
            </p:nvPicPr>
            <p:blipFill>
              <a:blip r:embed="rId3" cstate="print"/>
              <a:srcRect/>
              <a:stretch>
                <a:fillRect/>
              </a:stretch>
            </p:blipFill>
            <p:spPr bwMode="auto">
              <a:xfrm>
                <a:off x="4118" y="1595"/>
                <a:ext cx="294" cy="285"/>
              </a:xfrm>
              <a:prstGeom prst="rect">
                <a:avLst/>
              </a:prstGeom>
              <a:noFill/>
              <a:ln w="9525">
                <a:noFill/>
                <a:miter lim="800000"/>
                <a:headEnd/>
                <a:tailEnd/>
              </a:ln>
            </p:spPr>
          </p:pic>
          <p:pic>
            <p:nvPicPr>
              <p:cNvPr id="113698" name="Picture 55" descr="SharePoint_Icon"/>
              <p:cNvPicPr>
                <a:picLocks noChangeAspect="1" noChangeArrowheads="1"/>
              </p:cNvPicPr>
              <p:nvPr/>
            </p:nvPicPr>
            <p:blipFill>
              <a:blip r:embed="rId8" cstate="print"/>
              <a:srcRect/>
              <a:stretch>
                <a:fillRect/>
              </a:stretch>
            </p:blipFill>
            <p:spPr bwMode="auto">
              <a:xfrm>
                <a:off x="4138" y="1645"/>
                <a:ext cx="108" cy="108"/>
              </a:xfrm>
              <a:prstGeom prst="rect">
                <a:avLst/>
              </a:prstGeom>
              <a:noFill/>
              <a:ln w="19050">
                <a:solidFill>
                  <a:srgbClr val="808080">
                    <a:alpha val="50195"/>
                  </a:srgbClr>
                </a:solidFill>
                <a:miter lim="800000"/>
                <a:headEnd/>
                <a:tailEnd/>
              </a:ln>
            </p:spPr>
          </p:pic>
        </p:grpSp>
        <p:sp>
          <p:nvSpPr>
            <p:cNvPr id="113699" name="Text Box 56"/>
            <p:cNvSpPr txBox="1">
              <a:spLocks noChangeArrowheads="1"/>
            </p:cNvSpPr>
            <p:nvPr/>
          </p:nvSpPr>
          <p:spPr bwMode="auto">
            <a:xfrm>
              <a:off x="4041" y="1099"/>
              <a:ext cx="421" cy="96"/>
            </a:xfrm>
            <a:prstGeom prst="rect">
              <a:avLst/>
            </a:prstGeom>
            <a:noFill/>
            <a:ln w="9525">
              <a:noFill/>
              <a:miter lim="800000"/>
              <a:headEnd/>
              <a:tailEnd/>
            </a:ln>
          </p:spPr>
          <p:txBody>
            <a:bodyPr wrap="none" lIns="0" tIns="0" rIns="0" bIns="0">
              <a:spAutoFit/>
            </a:bodyPr>
            <a:lstStyle/>
            <a:p>
              <a:r>
                <a:rPr lang="en-US" sz="1000" b="1"/>
                <a:t>SharePoint</a:t>
              </a:r>
            </a:p>
          </p:txBody>
        </p:sp>
        <p:grpSp>
          <p:nvGrpSpPr>
            <p:cNvPr id="10" name="Group 102"/>
            <p:cNvGrpSpPr>
              <a:grpSpLocks/>
            </p:cNvGrpSpPr>
            <p:nvPr/>
          </p:nvGrpSpPr>
          <p:grpSpPr bwMode="auto">
            <a:xfrm>
              <a:off x="4065" y="833"/>
              <a:ext cx="200" cy="197"/>
              <a:chOff x="4254500" y="457200"/>
              <a:chExt cx="348812" cy="342900"/>
            </a:xfrm>
          </p:grpSpPr>
          <p:sp>
            <p:nvSpPr>
              <p:cNvPr id="102" name="Rectangle 101"/>
              <p:cNvSpPr/>
              <p:nvPr/>
            </p:nvSpPr>
            <p:spPr bwMode="auto">
              <a:xfrm>
                <a:off x="4254500" y="457200"/>
                <a:ext cx="348812" cy="342899"/>
              </a:xfrm>
              <a:prstGeom prst="rect">
                <a:avLst/>
              </a:prstGeom>
              <a:solidFill>
                <a:schemeClr val="bg1"/>
              </a:solidFill>
              <a:ln w="9525" cap="flat" cmpd="sng" algn="ctr">
                <a:solidFill>
                  <a:schemeClr val="bg2">
                    <a:lumMod val="40000"/>
                    <a:lumOff val="60000"/>
                  </a:schemeClr>
                </a:solidFill>
                <a:prstDash val="solid"/>
                <a:round/>
                <a:headEnd type="stealth" w="lg" len="lg"/>
                <a:tailEnd type="stealth" w="lg" len="lg"/>
              </a:ln>
              <a:effectLst/>
            </p:spPr>
            <p:txBody>
              <a:bodyPr lIns="365760" anchor="b"/>
              <a:lstStyle/>
              <a:p>
                <a:pPr>
                  <a:defRPr/>
                </a:pPr>
                <a:endParaRPr lang="en-US" sz="2400" b="1">
                  <a:solidFill>
                    <a:srgbClr val="969696"/>
                  </a:solidFill>
                  <a:latin typeface="Lucida Sans Unicode" pitchFamily="34" charset="0"/>
                </a:endParaRPr>
              </a:p>
            </p:txBody>
          </p:sp>
          <p:pic>
            <p:nvPicPr>
              <p:cNvPr id="113733" name="Picture 2" descr="C:\Documents and Settings\mlind\My Documents\a - Business\Aras\Marketing\Graphics and Pictures\Screen Shots\32x32_sharepoint.gif"/>
              <p:cNvPicPr>
                <a:picLocks noChangeAspect="1" noChangeArrowheads="1"/>
              </p:cNvPicPr>
              <p:nvPr/>
            </p:nvPicPr>
            <p:blipFill>
              <a:blip r:embed="rId9" cstate="print"/>
              <a:srcRect/>
              <a:stretch>
                <a:fillRect/>
              </a:stretch>
            </p:blipFill>
            <p:spPr bwMode="auto">
              <a:xfrm>
                <a:off x="4289425" y="488950"/>
                <a:ext cx="283779" cy="283779"/>
              </a:xfrm>
              <a:prstGeom prst="rect">
                <a:avLst/>
              </a:prstGeom>
              <a:noFill/>
              <a:ln w="9525">
                <a:noFill/>
                <a:miter lim="800000"/>
                <a:headEnd/>
                <a:tailEnd/>
              </a:ln>
            </p:spPr>
          </p:pic>
        </p:grpSp>
      </p:grpSp>
      <p:grpSp>
        <p:nvGrpSpPr>
          <p:cNvPr id="11" name="Group 115"/>
          <p:cNvGrpSpPr>
            <a:grpSpLocks/>
          </p:cNvGrpSpPr>
          <p:nvPr/>
        </p:nvGrpSpPr>
        <p:grpSpPr bwMode="auto">
          <a:xfrm>
            <a:off x="6008688" y="5808663"/>
            <a:ext cx="2073275" cy="800100"/>
            <a:chOff x="6008688" y="5808663"/>
            <a:chExt cx="2073275" cy="800100"/>
          </a:xfrm>
        </p:grpSpPr>
        <p:sp>
          <p:nvSpPr>
            <p:cNvPr id="113739" name="AutoShape 3"/>
            <p:cNvSpPr>
              <a:spLocks noChangeArrowheads="1"/>
            </p:cNvSpPr>
            <p:nvPr/>
          </p:nvSpPr>
          <p:spPr bwMode="auto">
            <a:xfrm>
              <a:off x="6008688" y="5808663"/>
              <a:ext cx="2073275" cy="800100"/>
            </a:xfrm>
            <a:prstGeom prst="flowChartMagneticDisk">
              <a:avLst/>
            </a:prstGeom>
            <a:gradFill rotWithShape="1">
              <a:gsLst>
                <a:gs pos="0">
                  <a:srgbClr val="FF6600"/>
                </a:gs>
                <a:gs pos="100000">
                  <a:srgbClr val="FFC000"/>
                </a:gs>
              </a:gsLst>
              <a:path path="rect">
                <a:fillToRect l="100000" t="100000"/>
              </a:path>
            </a:gradFill>
            <a:ln w="9525">
              <a:solidFill>
                <a:schemeClr val="bg1"/>
              </a:solidFill>
              <a:round/>
              <a:headEnd/>
              <a:tailEnd/>
            </a:ln>
          </p:spPr>
          <p:txBody>
            <a:bodyPr wrap="none" bIns="18288" anchor="b"/>
            <a:lstStyle/>
            <a:p>
              <a:pPr algn="ctr"/>
              <a:endParaRPr lang="en-US" sz="1200" b="1">
                <a:solidFill>
                  <a:schemeClr val="bg1"/>
                </a:solidFill>
              </a:endParaRPr>
            </a:p>
          </p:txBody>
        </p:sp>
        <p:pic>
          <p:nvPicPr>
            <p:cNvPr id="113740" name="SharePoint LOGO" descr="C:\Program Files\Microsoft Resource DVD Artwork\DVD_ART\BoxShots_Logos\SharePoint Server 2007\SharePoint Server 2007 logo rev h.png"/>
            <p:cNvPicPr>
              <a:picLocks noChangeAspect="1" noChangeArrowheads="1"/>
            </p:cNvPicPr>
            <p:nvPr/>
          </p:nvPicPr>
          <p:blipFill>
            <a:blip r:embed="rId10" cstate="print"/>
            <a:srcRect r="10464" b="28593"/>
            <a:stretch>
              <a:fillRect/>
            </a:stretch>
          </p:blipFill>
          <p:spPr bwMode="auto">
            <a:xfrm>
              <a:off x="6120913" y="6170073"/>
              <a:ext cx="1877852" cy="239879"/>
            </a:xfrm>
            <a:prstGeom prst="rect">
              <a:avLst/>
            </a:prstGeom>
            <a:noFill/>
            <a:ln w="9525">
              <a:noFill/>
              <a:miter lim="800000"/>
              <a:headEnd/>
              <a:tailEnd/>
            </a:ln>
          </p:spPr>
        </p:pic>
      </p:grpSp>
      <p:sp>
        <p:nvSpPr>
          <p:cNvPr id="113741" name="Line 5"/>
          <p:cNvSpPr>
            <a:spLocks noChangeShapeType="1"/>
          </p:cNvSpPr>
          <p:nvPr/>
        </p:nvSpPr>
        <p:spPr bwMode="auto">
          <a:xfrm>
            <a:off x="6099175" y="4584700"/>
            <a:ext cx="17463" cy="1354138"/>
          </a:xfrm>
          <a:prstGeom prst="line">
            <a:avLst/>
          </a:prstGeom>
          <a:noFill/>
          <a:ln w="28575">
            <a:solidFill>
              <a:schemeClr val="tx1"/>
            </a:solidFill>
            <a:round/>
            <a:headEnd/>
            <a:tailEnd type="triangle" w="med" len="med"/>
          </a:ln>
        </p:spPr>
        <p:txBody>
          <a:bodyPr/>
          <a:lstStyle/>
          <a:p>
            <a:endParaRPr lang="en-US"/>
          </a:p>
        </p:txBody>
      </p:sp>
      <p:pic>
        <p:nvPicPr>
          <p:cNvPr id="113742" name="Picture 4" descr="E:\Clip_Installer\DVD_ART\BoxShots_Logos\SQL Server 2000 - Generic\SQL Server 2000 LOGO black.png"/>
          <p:cNvPicPr>
            <a:picLocks noChangeAspect="1" noChangeArrowheads="1"/>
          </p:cNvPicPr>
          <p:nvPr/>
        </p:nvPicPr>
        <p:blipFill>
          <a:blip r:embed="rId11" cstate="print"/>
          <a:srcRect r="25858"/>
          <a:stretch>
            <a:fillRect/>
          </a:stretch>
        </p:blipFill>
        <p:spPr bwMode="auto">
          <a:xfrm>
            <a:off x="1317625" y="5081588"/>
            <a:ext cx="946150" cy="293687"/>
          </a:xfrm>
          <a:prstGeom prst="rect">
            <a:avLst/>
          </a:prstGeom>
          <a:noFill/>
          <a:ln w="9525">
            <a:noFill/>
            <a:miter lim="800000"/>
            <a:headEnd/>
            <a:tailEnd/>
          </a:ln>
        </p:spPr>
      </p:pic>
      <p:pic>
        <p:nvPicPr>
          <p:cNvPr id="113744" name="Picture 98" descr="IE7_icon_rgb_2in.png"/>
          <p:cNvPicPr>
            <a:picLocks noChangeAspect="1"/>
          </p:cNvPicPr>
          <p:nvPr/>
        </p:nvPicPr>
        <p:blipFill>
          <a:blip r:embed="rId12" cstate="print"/>
          <a:srcRect/>
          <a:stretch>
            <a:fillRect/>
          </a:stretch>
        </p:blipFill>
        <p:spPr bwMode="auto">
          <a:xfrm>
            <a:off x="698500" y="1096963"/>
            <a:ext cx="561975" cy="563562"/>
          </a:xfrm>
          <a:prstGeom prst="rect">
            <a:avLst/>
          </a:prstGeom>
          <a:noFill/>
          <a:ln w="9525">
            <a:noFill/>
            <a:miter lim="800000"/>
            <a:headEnd/>
            <a:tailEnd/>
          </a:ln>
        </p:spPr>
      </p:pic>
      <p:pic>
        <p:nvPicPr>
          <p:cNvPr id="113747" name="Picture 136" descr="Oracle_Logo"/>
          <p:cNvPicPr>
            <a:picLocks noChangeAspect="1" noChangeArrowheads="1"/>
          </p:cNvPicPr>
          <p:nvPr/>
        </p:nvPicPr>
        <p:blipFill>
          <a:blip r:embed="rId13" cstate="print"/>
          <a:srcRect/>
          <a:stretch>
            <a:fillRect/>
          </a:stretch>
        </p:blipFill>
        <p:spPr bwMode="auto">
          <a:xfrm>
            <a:off x="7815263" y="2940050"/>
            <a:ext cx="977900" cy="342900"/>
          </a:xfrm>
          <a:prstGeom prst="rect">
            <a:avLst/>
          </a:prstGeom>
          <a:noFill/>
          <a:ln w="9525">
            <a:noFill/>
            <a:miter lim="800000"/>
            <a:headEnd/>
            <a:tailEnd/>
          </a:ln>
        </p:spPr>
      </p:pic>
      <p:pic>
        <p:nvPicPr>
          <p:cNvPr id="113748" name="Picture 134" descr="Infor_Logo"/>
          <p:cNvPicPr>
            <a:picLocks noChangeAspect="1" noChangeArrowheads="1"/>
          </p:cNvPicPr>
          <p:nvPr/>
        </p:nvPicPr>
        <p:blipFill>
          <a:blip r:embed="rId14" cstate="print"/>
          <a:srcRect l="12318" t="8376" r="8488" b="38158"/>
          <a:stretch>
            <a:fillRect/>
          </a:stretch>
        </p:blipFill>
        <p:spPr bwMode="auto">
          <a:xfrm>
            <a:off x="7786688" y="3238500"/>
            <a:ext cx="1089025" cy="295275"/>
          </a:xfrm>
          <a:prstGeom prst="rect">
            <a:avLst/>
          </a:prstGeom>
          <a:noFill/>
          <a:ln w="9525">
            <a:noFill/>
            <a:miter lim="800000"/>
            <a:headEnd/>
            <a:tailEnd/>
          </a:ln>
        </p:spPr>
      </p:pic>
      <p:pic>
        <p:nvPicPr>
          <p:cNvPr id="113753" name="Picture 89" descr="DynamicsRV_ltr"/>
          <p:cNvPicPr>
            <a:picLocks noChangeAspect="1" noChangeArrowheads="1"/>
          </p:cNvPicPr>
          <p:nvPr/>
        </p:nvPicPr>
        <p:blipFill>
          <a:blip r:embed="rId15" cstate="print"/>
          <a:srcRect/>
          <a:stretch>
            <a:fillRect/>
          </a:stretch>
        </p:blipFill>
        <p:spPr bwMode="auto">
          <a:xfrm>
            <a:off x="7602538" y="5141913"/>
            <a:ext cx="1285875" cy="239712"/>
          </a:xfrm>
          <a:prstGeom prst="rect">
            <a:avLst/>
          </a:prstGeom>
          <a:noFill/>
        </p:spPr>
      </p:pic>
      <p:pic>
        <p:nvPicPr>
          <p:cNvPr id="113756" name="Picture 22" descr="PTC Logo"/>
          <p:cNvPicPr>
            <a:picLocks noChangeAspect="1" noChangeArrowheads="1"/>
          </p:cNvPicPr>
          <p:nvPr/>
        </p:nvPicPr>
        <p:blipFill>
          <a:blip r:embed="rId16" cstate="print"/>
          <a:srcRect/>
          <a:stretch>
            <a:fillRect/>
          </a:stretch>
        </p:blipFill>
        <p:spPr bwMode="auto">
          <a:xfrm>
            <a:off x="7808913" y="4089400"/>
            <a:ext cx="954087" cy="387350"/>
          </a:xfrm>
          <a:prstGeom prst="rect">
            <a:avLst/>
          </a:prstGeom>
          <a:noFill/>
          <a:ln w="9525">
            <a:noFill/>
            <a:miter lim="800000"/>
            <a:headEnd/>
            <a:tailEnd/>
          </a:ln>
        </p:spPr>
      </p:pic>
      <p:pic>
        <p:nvPicPr>
          <p:cNvPr id="113759" name="Picture 20"/>
          <p:cNvPicPr>
            <a:picLocks noChangeAspect="1" noChangeArrowheads="1"/>
          </p:cNvPicPr>
          <p:nvPr/>
        </p:nvPicPr>
        <p:blipFill>
          <a:blip r:embed="rId17" cstate="print"/>
          <a:srcRect/>
          <a:stretch>
            <a:fillRect/>
          </a:stretch>
        </p:blipFill>
        <p:spPr bwMode="auto">
          <a:xfrm>
            <a:off x="7845425" y="4438650"/>
            <a:ext cx="909638" cy="598488"/>
          </a:xfrm>
          <a:prstGeom prst="rect">
            <a:avLst/>
          </a:prstGeom>
          <a:noFill/>
          <a:ln w="9525" algn="ctr">
            <a:noFill/>
            <a:miter lim="800000"/>
            <a:headEnd/>
            <a:tailEnd/>
          </a:ln>
        </p:spPr>
      </p:pic>
      <p:pic>
        <p:nvPicPr>
          <p:cNvPr id="113764" name="Picture 28"/>
          <p:cNvPicPr>
            <a:picLocks noChangeAspect="1" noChangeArrowheads="1"/>
          </p:cNvPicPr>
          <p:nvPr/>
        </p:nvPicPr>
        <p:blipFill>
          <a:blip r:embed="rId18" cstate="print"/>
          <a:srcRect l="7227" t="29837" r="6505" b="27972"/>
          <a:stretch>
            <a:fillRect/>
          </a:stretch>
        </p:blipFill>
        <p:spPr bwMode="auto">
          <a:xfrm>
            <a:off x="7831138" y="3911600"/>
            <a:ext cx="890587" cy="169863"/>
          </a:xfrm>
          <a:prstGeom prst="rect">
            <a:avLst/>
          </a:prstGeom>
          <a:noFill/>
          <a:ln w="9525" algn="ctr">
            <a:noFill/>
            <a:miter lim="800000"/>
            <a:headEnd/>
            <a:tailEnd/>
          </a:ln>
        </p:spPr>
      </p:pic>
      <p:sp>
        <p:nvSpPr>
          <p:cNvPr id="113766" name="Rectangle 102"/>
          <p:cNvSpPr>
            <a:spLocks noChangeArrowheads="1"/>
          </p:cNvSpPr>
          <p:nvPr/>
        </p:nvSpPr>
        <p:spPr bwMode="auto">
          <a:xfrm>
            <a:off x="0" y="0"/>
            <a:ext cx="6259513" cy="1019175"/>
          </a:xfrm>
          <a:prstGeom prst="rect">
            <a:avLst/>
          </a:prstGeom>
          <a:noFill/>
          <a:ln w="9525">
            <a:noFill/>
            <a:miter lim="800000"/>
            <a:headEnd/>
            <a:tailEnd/>
          </a:ln>
          <a:effectLst/>
        </p:spPr>
        <p:txBody>
          <a:bodyPr anchor="ctr"/>
          <a:lstStyle/>
          <a:p>
            <a:pPr>
              <a:lnSpc>
                <a:spcPct val="90000"/>
              </a:lnSpc>
              <a:spcBef>
                <a:spcPct val="5000"/>
              </a:spcBef>
              <a:spcAft>
                <a:spcPct val="5000"/>
              </a:spcAft>
            </a:pPr>
            <a:r>
              <a:rPr lang="en-US" sz="3600" b="1" dirty="0">
                <a:latin typeface="Calibri" pitchFamily="34" charset="0"/>
              </a:rPr>
              <a:t>Model-Based SOA</a:t>
            </a:r>
            <a:br>
              <a:rPr lang="en-US" sz="3600" b="1" dirty="0">
                <a:latin typeface="Calibri" pitchFamily="34" charset="0"/>
              </a:rPr>
            </a:br>
            <a:r>
              <a:rPr lang="en-US" sz="2800" b="1" dirty="0">
                <a:latin typeface="Calibri" pitchFamily="34" charset="0"/>
              </a:rPr>
              <a:t>Enterprise PLM Architecture</a:t>
            </a:r>
          </a:p>
        </p:txBody>
      </p:sp>
      <p:sp>
        <p:nvSpPr>
          <p:cNvPr id="113767" name="Text Box 103"/>
          <p:cNvSpPr txBox="1">
            <a:spLocks noChangeArrowheads="1"/>
          </p:cNvSpPr>
          <p:nvPr/>
        </p:nvSpPr>
        <p:spPr bwMode="auto">
          <a:xfrm>
            <a:off x="6435725" y="2571750"/>
            <a:ext cx="1225550" cy="558800"/>
          </a:xfrm>
          <a:prstGeom prst="rect">
            <a:avLst/>
          </a:prstGeom>
          <a:noFill/>
          <a:ln w="9525">
            <a:noFill/>
            <a:miter lim="800000"/>
            <a:headEnd/>
            <a:tailEnd/>
          </a:ln>
          <a:effectLst/>
        </p:spPr>
        <p:txBody>
          <a:bodyPr wrap="none">
            <a:spAutoFit/>
          </a:bodyPr>
          <a:lstStyle/>
          <a:p>
            <a:pPr algn="ctr">
              <a:lnSpc>
                <a:spcPct val="85000"/>
              </a:lnSpc>
            </a:pPr>
            <a:r>
              <a:rPr lang="en-US"/>
              <a:t>Open</a:t>
            </a:r>
          </a:p>
          <a:p>
            <a:pPr algn="ctr">
              <a:lnSpc>
                <a:spcPct val="85000"/>
              </a:lnSpc>
            </a:pPr>
            <a:r>
              <a:rPr lang="en-US"/>
              <a:t>Standards</a:t>
            </a:r>
          </a:p>
        </p:txBody>
      </p:sp>
      <p:sp>
        <p:nvSpPr>
          <p:cNvPr id="113768" name="Text Box 104"/>
          <p:cNvSpPr txBox="1">
            <a:spLocks noChangeArrowheads="1"/>
          </p:cNvSpPr>
          <p:nvPr/>
        </p:nvSpPr>
        <p:spPr bwMode="auto">
          <a:xfrm>
            <a:off x="2212975" y="2336800"/>
            <a:ext cx="1851025" cy="200025"/>
          </a:xfrm>
          <a:prstGeom prst="rect">
            <a:avLst/>
          </a:prstGeom>
          <a:solidFill>
            <a:schemeClr val="bg1"/>
          </a:solidFill>
          <a:ln w="9525">
            <a:noFill/>
            <a:miter lim="800000"/>
            <a:headEnd/>
            <a:tailEnd/>
          </a:ln>
          <a:effectLst/>
        </p:spPr>
        <p:txBody>
          <a:bodyPr wrap="none" tIns="0" bIns="0"/>
          <a:lstStyle/>
          <a:p>
            <a:r>
              <a:rPr lang="en-US" sz="1200" b="1"/>
              <a:t>XML – SOAP Messages</a:t>
            </a:r>
          </a:p>
        </p:txBody>
      </p:sp>
      <p:grpSp>
        <p:nvGrpSpPr>
          <p:cNvPr id="12" name="Group 111"/>
          <p:cNvGrpSpPr>
            <a:grpSpLocks/>
          </p:cNvGrpSpPr>
          <p:nvPr/>
        </p:nvGrpSpPr>
        <p:grpSpPr bwMode="auto">
          <a:xfrm>
            <a:off x="7105650" y="1409700"/>
            <a:ext cx="1019175" cy="809625"/>
            <a:chOff x="4626" y="648"/>
            <a:chExt cx="642" cy="510"/>
          </a:xfrm>
        </p:grpSpPr>
        <p:sp>
          <p:nvSpPr>
            <p:cNvPr id="113772" name="AutoShape 108"/>
            <p:cNvSpPr>
              <a:spLocks noChangeArrowheads="1"/>
            </p:cNvSpPr>
            <p:nvPr/>
          </p:nvSpPr>
          <p:spPr bwMode="auto">
            <a:xfrm>
              <a:off x="4626" y="648"/>
              <a:ext cx="642" cy="510"/>
            </a:xfrm>
            <a:prstGeom prst="roundRect">
              <a:avLst>
                <a:gd name="adj" fmla="val 16667"/>
              </a:avLst>
            </a:prstGeom>
            <a:solidFill>
              <a:srgbClr val="EAEAEA"/>
            </a:solidFill>
            <a:ln w="9525">
              <a:solidFill>
                <a:schemeClr val="tx1"/>
              </a:solidFill>
              <a:round/>
              <a:headEnd/>
              <a:tailEnd/>
            </a:ln>
            <a:effectLst/>
          </p:spPr>
          <p:txBody>
            <a:bodyPr wrap="none" tIns="0" anchorCtr="1"/>
            <a:lstStyle/>
            <a:p>
              <a:pPr algn="ctr">
                <a:lnSpc>
                  <a:spcPct val="85000"/>
                </a:lnSpc>
              </a:pPr>
              <a:r>
                <a:rPr lang="en-US" sz="1000" b="1"/>
                <a:t>CAD</a:t>
              </a:r>
            </a:p>
            <a:p>
              <a:pPr algn="ctr">
                <a:lnSpc>
                  <a:spcPct val="85000"/>
                </a:lnSpc>
              </a:pPr>
              <a:r>
                <a:rPr lang="en-US" sz="1000" b="1"/>
                <a:t>Connectors</a:t>
              </a:r>
            </a:p>
          </p:txBody>
        </p:sp>
        <p:sp>
          <p:nvSpPr>
            <p:cNvPr id="113773" name="AutoShape 36"/>
            <p:cNvSpPr>
              <a:spLocks noChangeArrowheads="1"/>
            </p:cNvSpPr>
            <p:nvPr/>
          </p:nvSpPr>
          <p:spPr bwMode="auto">
            <a:xfrm>
              <a:off x="4634" y="1012"/>
              <a:ext cx="624" cy="136"/>
            </a:xfrm>
            <a:prstGeom prst="roundRect">
              <a:avLst>
                <a:gd name="adj" fmla="val 50000"/>
              </a:avLst>
            </a:prstGeom>
            <a:solidFill>
              <a:srgbClr val="3366FF"/>
            </a:solidFill>
            <a:ln w="9525">
              <a:noFill/>
              <a:round/>
              <a:headEnd/>
              <a:tailEnd/>
            </a:ln>
            <a:effectLst>
              <a:prstShdw prst="shdw17" dist="17961" dir="2700000">
                <a:srgbClr val="1F3D99"/>
              </a:prstShdw>
            </a:effectLst>
          </p:spPr>
          <p:txBody>
            <a:bodyPr wrap="none" anchor="ctr" anchorCtr="1"/>
            <a:lstStyle/>
            <a:p>
              <a:pPr algn="ctr">
                <a:tabLst>
                  <a:tab pos="465138" algn="l"/>
                </a:tabLst>
              </a:pPr>
              <a:r>
                <a:rPr lang="en-US" sz="1000" b="1">
                  <a:solidFill>
                    <a:schemeClr val="bg1"/>
                  </a:solidFill>
                </a:rPr>
                <a:t>IOM</a:t>
              </a:r>
            </a:p>
          </p:txBody>
        </p:sp>
        <p:pic>
          <p:nvPicPr>
            <p:cNvPr id="113774" name="Picture 22" descr="PTC Logo"/>
            <p:cNvPicPr>
              <a:picLocks noChangeAspect="1" noChangeArrowheads="1"/>
            </p:cNvPicPr>
            <p:nvPr/>
          </p:nvPicPr>
          <p:blipFill>
            <a:blip r:embed="rId16" cstate="print"/>
            <a:srcRect/>
            <a:stretch>
              <a:fillRect/>
            </a:stretch>
          </p:blipFill>
          <p:spPr bwMode="auto">
            <a:xfrm>
              <a:off x="4742" y="828"/>
              <a:ext cx="444" cy="18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 name="Date Placeholder 1"/>
          <p:cNvSpPr>
            <a:spLocks noGrp="1"/>
          </p:cNvSpPr>
          <p:nvPr>
            <p:ph type="dt" sz="half" idx="10"/>
          </p:nvPr>
        </p:nvSpPr>
        <p:spPr/>
        <p:txBody>
          <a:bodyPr/>
          <a:lstStyle/>
          <a:p>
            <a:r>
              <a:rPr lang="en-US"/>
              <a:t>Slide </a:t>
            </a:r>
            <a:fld id="{5C12354A-484F-4BEA-9279-D616F76A9A2D}" type="slidenum">
              <a:rPr lang="en-US"/>
              <a:pPr/>
              <a:t>23</a:t>
            </a:fld>
            <a:r>
              <a:rPr lang="en-US"/>
              <a:t>	</a:t>
            </a:r>
          </a:p>
        </p:txBody>
      </p:sp>
      <p:sp>
        <p:nvSpPr>
          <p:cNvPr id="113702" name="Line 66"/>
          <p:cNvSpPr>
            <a:spLocks noChangeShapeType="1"/>
          </p:cNvSpPr>
          <p:nvPr/>
        </p:nvSpPr>
        <p:spPr bwMode="auto">
          <a:xfrm>
            <a:off x="433388" y="6432550"/>
            <a:ext cx="8432800" cy="15875"/>
          </a:xfrm>
          <a:prstGeom prst="line">
            <a:avLst/>
          </a:prstGeom>
          <a:noFill/>
          <a:ln w="9525">
            <a:solidFill>
              <a:schemeClr val="tx1"/>
            </a:solidFill>
            <a:prstDash val="lgDash"/>
            <a:round/>
            <a:headEnd/>
            <a:tailEnd/>
          </a:ln>
        </p:spPr>
        <p:txBody>
          <a:bodyPr/>
          <a:lstStyle/>
          <a:p>
            <a:endParaRPr lang="en-US">
              <a:latin typeface="Calibri" pitchFamily="34" charset="0"/>
            </a:endParaRPr>
          </a:p>
        </p:txBody>
      </p:sp>
      <p:sp>
        <p:nvSpPr>
          <p:cNvPr id="113703" name="Text Box 67"/>
          <p:cNvSpPr txBox="1">
            <a:spLocks noChangeArrowheads="1"/>
          </p:cNvSpPr>
          <p:nvPr/>
        </p:nvSpPr>
        <p:spPr bwMode="auto">
          <a:xfrm>
            <a:off x="8206991" y="6253163"/>
            <a:ext cx="676659" cy="184666"/>
          </a:xfrm>
          <a:prstGeom prst="rect">
            <a:avLst/>
          </a:prstGeom>
          <a:noFill/>
          <a:ln w="9525">
            <a:noFill/>
            <a:miter lim="800000"/>
            <a:headEnd/>
            <a:tailEnd/>
          </a:ln>
        </p:spPr>
        <p:txBody>
          <a:bodyPr wrap="none" lIns="0" tIns="0" rIns="0" bIns="0">
            <a:spAutoFit/>
          </a:bodyPr>
          <a:lstStyle/>
          <a:p>
            <a:pPr algn="r"/>
            <a:r>
              <a:rPr lang="en-US" sz="1200" b="1" dirty="0">
                <a:latin typeface="Calibri" pitchFamily="34" charset="0"/>
              </a:rPr>
              <a:t>Client Side</a:t>
            </a:r>
          </a:p>
        </p:txBody>
      </p:sp>
      <p:sp>
        <p:nvSpPr>
          <p:cNvPr id="113766" name="Rectangle 102"/>
          <p:cNvSpPr>
            <a:spLocks noChangeArrowheads="1"/>
          </p:cNvSpPr>
          <p:nvPr/>
        </p:nvSpPr>
        <p:spPr bwMode="auto">
          <a:xfrm>
            <a:off x="0" y="0"/>
            <a:ext cx="6259513" cy="1019175"/>
          </a:xfrm>
          <a:prstGeom prst="rect">
            <a:avLst/>
          </a:prstGeom>
          <a:noFill/>
          <a:ln w="9525">
            <a:noFill/>
            <a:miter lim="800000"/>
            <a:headEnd/>
            <a:tailEnd/>
          </a:ln>
          <a:effectLst/>
        </p:spPr>
        <p:txBody>
          <a:bodyPr anchor="ctr"/>
          <a:lstStyle/>
          <a:p>
            <a:pPr>
              <a:lnSpc>
                <a:spcPct val="90000"/>
              </a:lnSpc>
              <a:spcBef>
                <a:spcPts val="0"/>
              </a:spcBef>
              <a:spcAft>
                <a:spcPts val="0"/>
              </a:spcAft>
            </a:pPr>
            <a:r>
              <a:rPr lang="en-US" sz="3200" b="1" dirty="0">
                <a:latin typeface="Calibri" pitchFamily="34" charset="0"/>
              </a:rPr>
              <a:t>Model-Based SOA</a:t>
            </a:r>
            <a:br>
              <a:rPr lang="en-US" sz="3200" b="1" dirty="0">
                <a:latin typeface="Calibri" pitchFamily="34" charset="0"/>
              </a:rPr>
            </a:br>
            <a:r>
              <a:rPr lang="en-US" sz="3200" b="1" dirty="0" smtClean="0">
                <a:latin typeface="Calibri" pitchFamily="34" charset="0"/>
              </a:rPr>
              <a:t>Client Technology</a:t>
            </a:r>
            <a:endParaRPr lang="en-US" sz="3200" b="1" dirty="0">
              <a:latin typeface="Calibri" pitchFamily="34" charset="0"/>
            </a:endParaRPr>
          </a:p>
        </p:txBody>
      </p:sp>
      <p:sp>
        <p:nvSpPr>
          <p:cNvPr id="113768" name="Text Box 104"/>
          <p:cNvSpPr txBox="1">
            <a:spLocks noChangeArrowheads="1"/>
          </p:cNvSpPr>
          <p:nvPr/>
        </p:nvSpPr>
        <p:spPr bwMode="auto">
          <a:xfrm>
            <a:off x="2212975" y="6318251"/>
            <a:ext cx="1654175" cy="196850"/>
          </a:xfrm>
          <a:prstGeom prst="rect">
            <a:avLst/>
          </a:prstGeom>
          <a:solidFill>
            <a:schemeClr val="bg1"/>
          </a:solidFill>
          <a:ln w="9525">
            <a:noFill/>
            <a:miter lim="800000"/>
            <a:headEnd/>
            <a:tailEnd/>
          </a:ln>
          <a:effectLst/>
        </p:spPr>
        <p:txBody>
          <a:bodyPr wrap="none" tIns="0" bIns="0"/>
          <a:lstStyle/>
          <a:p>
            <a:r>
              <a:rPr lang="en-US" sz="1200" b="1" dirty="0">
                <a:latin typeface="Calibri" pitchFamily="34" charset="0"/>
              </a:rPr>
              <a:t>XML – SOAP Messages</a:t>
            </a:r>
          </a:p>
        </p:txBody>
      </p:sp>
      <p:grpSp>
        <p:nvGrpSpPr>
          <p:cNvPr id="38" name="Group 37"/>
          <p:cNvGrpSpPr/>
          <p:nvPr/>
        </p:nvGrpSpPr>
        <p:grpSpPr>
          <a:xfrm>
            <a:off x="4067175" y="1044575"/>
            <a:ext cx="4619625" cy="1108075"/>
            <a:chOff x="4067175" y="1044575"/>
            <a:chExt cx="4619625" cy="1108075"/>
          </a:xfrm>
        </p:grpSpPr>
        <p:grpSp>
          <p:nvGrpSpPr>
            <p:cNvPr id="111" name="Group 110"/>
            <p:cNvGrpSpPr/>
            <p:nvPr/>
          </p:nvGrpSpPr>
          <p:grpSpPr>
            <a:xfrm>
              <a:off x="4067175" y="1044575"/>
              <a:ext cx="3190875" cy="1108075"/>
              <a:chOff x="3495675" y="1101725"/>
              <a:chExt cx="3190875" cy="1108075"/>
            </a:xfrm>
          </p:grpSpPr>
          <p:sp>
            <p:nvSpPr>
              <p:cNvPr id="113666" name="AutoShape 6"/>
              <p:cNvSpPr>
                <a:spLocks noChangeArrowheads="1"/>
              </p:cNvSpPr>
              <p:nvPr/>
            </p:nvSpPr>
            <p:spPr bwMode="auto">
              <a:xfrm>
                <a:off x="3498850" y="1101725"/>
                <a:ext cx="3186113" cy="914400"/>
              </a:xfrm>
              <a:prstGeom prst="roundRect">
                <a:avLst>
                  <a:gd name="adj" fmla="val 9014"/>
                </a:avLst>
              </a:prstGeom>
              <a:solidFill>
                <a:srgbClr val="DDDDDD">
                  <a:alpha val="39999"/>
                </a:srgbClr>
              </a:solidFill>
              <a:ln w="9525">
                <a:solidFill>
                  <a:schemeClr val="bg1">
                    <a:lumMod val="50000"/>
                  </a:schemeClr>
                </a:solidFill>
                <a:round/>
                <a:headEnd/>
                <a:tailEnd/>
              </a:ln>
            </p:spPr>
            <p:txBody>
              <a:bodyPr wrap="none" tIns="0"/>
              <a:lstStyle/>
              <a:p>
                <a:pPr algn="ctr"/>
                <a:r>
                  <a:rPr lang="en-US" sz="1400" b="1" dirty="0">
                    <a:latin typeface="Calibri" pitchFamily="34" charset="0"/>
                  </a:rPr>
                  <a:t>Office Integrations</a:t>
                </a:r>
              </a:p>
            </p:txBody>
          </p:sp>
          <p:sp>
            <p:nvSpPr>
              <p:cNvPr id="113695" name="AutoShape 36"/>
              <p:cNvSpPr>
                <a:spLocks noChangeArrowheads="1"/>
              </p:cNvSpPr>
              <p:nvPr/>
            </p:nvSpPr>
            <p:spPr bwMode="auto">
              <a:xfrm>
                <a:off x="3495675" y="1946275"/>
                <a:ext cx="3190875" cy="263525"/>
              </a:xfrm>
              <a:prstGeom prst="roundRect">
                <a:avLst>
                  <a:gd name="adj" fmla="val 9375"/>
                </a:avLst>
              </a:prstGeom>
              <a:solidFill>
                <a:srgbClr val="3366FF"/>
              </a:solidFill>
              <a:ln w="9525">
                <a:noFill/>
                <a:round/>
                <a:headEnd/>
                <a:tailEnd/>
              </a:ln>
              <a:effectLst>
                <a:prstShdw prst="shdw17" dist="17961" dir="2700000">
                  <a:srgbClr val="1F3D99"/>
                </a:prstShdw>
              </a:effectLst>
            </p:spPr>
            <p:txBody>
              <a:bodyPr wrap="none"/>
              <a:lstStyle/>
              <a:p>
                <a:pPr algn="ctr">
                  <a:tabLst>
                    <a:tab pos="465138" algn="l"/>
                  </a:tabLst>
                </a:pPr>
                <a:r>
                  <a:rPr lang="en-US" sz="1000" b="1">
                    <a:solidFill>
                      <a:schemeClr val="bg1"/>
                    </a:solidFill>
                    <a:latin typeface="Calibri" pitchFamily="34" charset="0"/>
                  </a:rPr>
                  <a:t>Innovator Object Model</a:t>
                </a:r>
              </a:p>
            </p:txBody>
          </p:sp>
          <p:pic>
            <p:nvPicPr>
              <p:cNvPr id="113722" name="Picture 40"/>
              <p:cNvPicPr>
                <a:picLocks noChangeAspect="1" noChangeArrowheads="1"/>
              </p:cNvPicPr>
              <p:nvPr/>
            </p:nvPicPr>
            <p:blipFill>
              <a:blip r:embed="rId2" cstate="print"/>
              <a:srcRect/>
              <a:stretch>
                <a:fillRect/>
              </a:stretch>
            </p:blipFill>
            <p:spPr bwMode="auto">
              <a:xfrm>
                <a:off x="3665538" y="1303338"/>
                <a:ext cx="466725" cy="452437"/>
              </a:xfrm>
              <a:prstGeom prst="rect">
                <a:avLst/>
              </a:prstGeom>
              <a:noFill/>
              <a:ln w="9525">
                <a:noFill/>
                <a:miter lim="800000"/>
                <a:headEnd/>
                <a:tailEnd/>
              </a:ln>
            </p:spPr>
          </p:pic>
          <p:sp>
            <p:nvSpPr>
              <p:cNvPr id="113723" name="Text Box 42"/>
              <p:cNvSpPr txBox="1">
                <a:spLocks noChangeArrowheads="1"/>
              </p:cNvSpPr>
              <p:nvPr/>
            </p:nvSpPr>
            <p:spPr bwMode="auto">
              <a:xfrm>
                <a:off x="3716338" y="1744663"/>
                <a:ext cx="431208" cy="153888"/>
              </a:xfrm>
              <a:prstGeom prst="rect">
                <a:avLst/>
              </a:prstGeom>
              <a:noFill/>
              <a:ln w="9525">
                <a:noFill/>
                <a:miter lim="800000"/>
                <a:headEnd/>
                <a:tailEnd/>
              </a:ln>
            </p:spPr>
            <p:txBody>
              <a:bodyPr wrap="none" lIns="0" tIns="0" rIns="0" bIns="0">
                <a:spAutoFit/>
              </a:bodyPr>
              <a:lstStyle/>
              <a:p>
                <a:r>
                  <a:rPr lang="en-US" sz="1000" b="1">
                    <a:latin typeface="Calibri" pitchFamily="34" charset="0"/>
                  </a:rPr>
                  <a:t>Outlook</a:t>
                </a:r>
              </a:p>
            </p:txBody>
          </p:sp>
          <p:grpSp>
            <p:nvGrpSpPr>
              <p:cNvPr id="6" name="Group 106"/>
              <p:cNvGrpSpPr>
                <a:grpSpLocks/>
              </p:cNvGrpSpPr>
              <p:nvPr/>
            </p:nvGrpSpPr>
            <p:grpSpPr bwMode="auto">
              <a:xfrm>
                <a:off x="5151438" y="1300164"/>
                <a:ext cx="488950" cy="598488"/>
                <a:chOff x="3419" y="819"/>
                <a:chExt cx="308" cy="377"/>
              </a:xfrm>
            </p:grpSpPr>
            <p:pic>
              <p:nvPicPr>
                <p:cNvPr id="113726" name="Picture 47"/>
                <p:cNvPicPr>
                  <a:picLocks noChangeAspect="1" noChangeArrowheads="1"/>
                </p:cNvPicPr>
                <p:nvPr/>
              </p:nvPicPr>
              <p:blipFill>
                <a:blip r:embed="rId3" cstate="print"/>
                <a:srcRect/>
                <a:stretch>
                  <a:fillRect/>
                </a:stretch>
              </p:blipFill>
              <p:spPr bwMode="auto">
                <a:xfrm>
                  <a:off x="3419" y="821"/>
                  <a:ext cx="308" cy="288"/>
                </a:xfrm>
                <a:prstGeom prst="rect">
                  <a:avLst/>
                </a:prstGeom>
                <a:noFill/>
                <a:ln w="9525">
                  <a:noFill/>
                  <a:miter lim="800000"/>
                  <a:headEnd/>
                  <a:tailEnd/>
                </a:ln>
              </p:spPr>
            </p:pic>
            <p:sp>
              <p:nvSpPr>
                <p:cNvPr id="113727" name="Text Box 48"/>
                <p:cNvSpPr txBox="1">
                  <a:spLocks noChangeArrowheads="1"/>
                </p:cNvSpPr>
                <p:nvPr/>
              </p:nvSpPr>
              <p:spPr bwMode="auto">
                <a:xfrm>
                  <a:off x="3502" y="1099"/>
                  <a:ext cx="171" cy="97"/>
                </a:xfrm>
                <a:prstGeom prst="rect">
                  <a:avLst/>
                </a:prstGeom>
                <a:noFill/>
                <a:ln w="9525">
                  <a:noFill/>
                  <a:miter lim="800000"/>
                  <a:headEnd/>
                  <a:tailEnd/>
                </a:ln>
              </p:spPr>
              <p:txBody>
                <a:bodyPr wrap="none" lIns="0" tIns="0" rIns="0" bIns="0">
                  <a:spAutoFit/>
                </a:bodyPr>
                <a:lstStyle/>
                <a:p>
                  <a:r>
                    <a:rPr lang="en-US" sz="1000" b="1">
                      <a:latin typeface="Calibri" pitchFamily="34" charset="0"/>
                    </a:rPr>
                    <a:t>Excel</a:t>
                  </a:r>
                </a:p>
              </p:txBody>
            </p:sp>
            <p:pic>
              <p:nvPicPr>
                <p:cNvPr id="113728" name="Picture 5" descr="\\eventsql\dvd\Online_ART\DVD_ART34\Logos\Microsoft Office 2007 - all products\Excel 2007\Office Excel 2007 Product Icon.png"/>
                <p:cNvPicPr>
                  <a:picLocks noChangeAspect="1" noChangeArrowheads="1"/>
                </p:cNvPicPr>
                <p:nvPr/>
              </p:nvPicPr>
              <p:blipFill>
                <a:blip r:embed="rId4" cstate="print"/>
                <a:srcRect/>
                <a:stretch>
                  <a:fillRect/>
                </a:stretch>
              </p:blipFill>
              <p:spPr bwMode="auto">
                <a:xfrm>
                  <a:off x="3420" y="819"/>
                  <a:ext cx="194" cy="188"/>
                </a:xfrm>
                <a:prstGeom prst="rect">
                  <a:avLst/>
                </a:prstGeom>
                <a:noFill/>
                <a:ln w="9525">
                  <a:noFill/>
                  <a:miter lim="800000"/>
                  <a:headEnd/>
                  <a:tailEnd/>
                </a:ln>
              </p:spPr>
            </p:pic>
          </p:grpSp>
          <p:pic>
            <p:nvPicPr>
              <p:cNvPr id="113729" name="Picture 8" descr="\\eventsql\dvd\Online_ART\DVD_ART34\Logos\Microsoft Office 2007 - all products\Outlook 2007\Office Outlook 2007 Product Icon.png"/>
              <p:cNvPicPr>
                <a:picLocks noChangeAspect="1" noChangeArrowheads="1"/>
              </p:cNvPicPr>
              <p:nvPr/>
            </p:nvPicPr>
            <p:blipFill>
              <a:blip r:embed="rId5" cstate="print"/>
              <a:srcRect/>
              <a:stretch>
                <a:fillRect/>
              </a:stretch>
            </p:blipFill>
            <p:spPr bwMode="auto">
              <a:xfrm>
                <a:off x="3643313" y="1300163"/>
                <a:ext cx="306387" cy="285750"/>
              </a:xfrm>
              <a:prstGeom prst="rect">
                <a:avLst/>
              </a:prstGeom>
              <a:noFill/>
              <a:ln w="9525">
                <a:noFill/>
                <a:miter lim="800000"/>
                <a:headEnd/>
                <a:tailEnd/>
              </a:ln>
            </p:spPr>
          </p:pic>
          <p:grpSp>
            <p:nvGrpSpPr>
              <p:cNvPr id="7" name="Group 107"/>
              <p:cNvGrpSpPr>
                <a:grpSpLocks/>
              </p:cNvGrpSpPr>
              <p:nvPr/>
            </p:nvGrpSpPr>
            <p:grpSpPr bwMode="auto">
              <a:xfrm>
                <a:off x="4394200" y="1300164"/>
                <a:ext cx="512763" cy="598488"/>
                <a:chOff x="3014" y="819"/>
                <a:chExt cx="323" cy="377"/>
              </a:xfrm>
            </p:grpSpPr>
            <p:pic>
              <p:nvPicPr>
                <p:cNvPr id="113724" name="Picture 44"/>
                <p:cNvPicPr>
                  <a:picLocks noChangeAspect="1" noChangeArrowheads="1"/>
                </p:cNvPicPr>
                <p:nvPr/>
              </p:nvPicPr>
              <p:blipFill>
                <a:blip r:embed="rId2" cstate="print"/>
                <a:srcRect/>
                <a:stretch>
                  <a:fillRect/>
                </a:stretch>
              </p:blipFill>
              <p:spPr bwMode="auto">
                <a:xfrm>
                  <a:off x="3043" y="821"/>
                  <a:ext cx="294" cy="285"/>
                </a:xfrm>
                <a:prstGeom prst="rect">
                  <a:avLst/>
                </a:prstGeom>
                <a:noFill/>
                <a:ln w="9525">
                  <a:noFill/>
                  <a:miter lim="800000"/>
                  <a:headEnd/>
                  <a:tailEnd/>
                </a:ln>
              </p:spPr>
            </p:pic>
            <p:sp>
              <p:nvSpPr>
                <p:cNvPr id="113725" name="Text Box 45"/>
                <p:cNvSpPr txBox="1">
                  <a:spLocks noChangeArrowheads="1"/>
                </p:cNvSpPr>
                <p:nvPr/>
              </p:nvSpPr>
              <p:spPr bwMode="auto">
                <a:xfrm>
                  <a:off x="3119" y="1099"/>
                  <a:ext cx="189" cy="97"/>
                </a:xfrm>
                <a:prstGeom prst="rect">
                  <a:avLst/>
                </a:prstGeom>
                <a:noFill/>
                <a:ln w="9525">
                  <a:noFill/>
                  <a:miter lim="800000"/>
                  <a:headEnd/>
                  <a:tailEnd/>
                </a:ln>
              </p:spPr>
              <p:txBody>
                <a:bodyPr wrap="none" lIns="0" tIns="0" rIns="0" bIns="0">
                  <a:spAutoFit/>
                </a:bodyPr>
                <a:lstStyle/>
                <a:p>
                  <a:r>
                    <a:rPr lang="en-US" sz="1000" b="1">
                      <a:latin typeface="Calibri" pitchFamily="34" charset="0"/>
                    </a:rPr>
                    <a:t>Word</a:t>
                  </a:r>
                </a:p>
              </p:txBody>
            </p:sp>
            <p:pic>
              <p:nvPicPr>
                <p:cNvPr id="113730" name="Picture 9" descr="\\eventsql\dvd\Online_ART\DVD_ART34\Logos\Microsoft Office 2007 - all products\Word 2007\Office Word 2007 Product Icon.png"/>
                <p:cNvPicPr>
                  <a:picLocks noChangeAspect="1" noChangeArrowheads="1"/>
                </p:cNvPicPr>
                <p:nvPr/>
              </p:nvPicPr>
              <p:blipFill>
                <a:blip r:embed="rId6" cstate="print"/>
                <a:srcRect/>
                <a:stretch>
                  <a:fillRect/>
                </a:stretch>
              </p:blipFill>
              <p:spPr bwMode="auto">
                <a:xfrm>
                  <a:off x="3014" y="819"/>
                  <a:ext cx="194" cy="193"/>
                </a:xfrm>
                <a:prstGeom prst="rect">
                  <a:avLst/>
                </a:prstGeom>
                <a:noFill/>
                <a:ln w="9525">
                  <a:noFill/>
                  <a:miter lim="800000"/>
                  <a:headEnd/>
                  <a:tailEnd/>
                </a:ln>
              </p:spPr>
            </p:pic>
          </p:grpSp>
          <p:grpSp>
            <p:nvGrpSpPr>
              <p:cNvPr id="8" name="Group 105"/>
              <p:cNvGrpSpPr>
                <a:grpSpLocks/>
              </p:cNvGrpSpPr>
              <p:nvPr/>
            </p:nvGrpSpPr>
            <p:grpSpPr bwMode="auto">
              <a:xfrm>
                <a:off x="5853112" y="1296989"/>
                <a:ext cx="585787" cy="601663"/>
                <a:chOff x="4041" y="817"/>
                <a:chExt cx="369" cy="379"/>
              </a:xfrm>
            </p:grpSpPr>
            <p:grpSp>
              <p:nvGrpSpPr>
                <p:cNvPr id="9" name="Group 53"/>
                <p:cNvGrpSpPr>
                  <a:grpSpLocks/>
                </p:cNvGrpSpPr>
                <p:nvPr/>
              </p:nvGrpSpPr>
              <p:grpSpPr bwMode="auto">
                <a:xfrm>
                  <a:off x="4078" y="817"/>
                  <a:ext cx="294" cy="285"/>
                  <a:chOff x="4118" y="1595"/>
                  <a:chExt cx="294" cy="285"/>
                </a:xfrm>
              </p:grpSpPr>
              <p:pic>
                <p:nvPicPr>
                  <p:cNvPr id="113697" name="Picture 54"/>
                  <p:cNvPicPr>
                    <a:picLocks noChangeAspect="1" noChangeArrowheads="1"/>
                  </p:cNvPicPr>
                  <p:nvPr/>
                </p:nvPicPr>
                <p:blipFill>
                  <a:blip r:embed="rId2" cstate="print"/>
                  <a:srcRect/>
                  <a:stretch>
                    <a:fillRect/>
                  </a:stretch>
                </p:blipFill>
                <p:spPr bwMode="auto">
                  <a:xfrm>
                    <a:off x="4118" y="1595"/>
                    <a:ext cx="294" cy="285"/>
                  </a:xfrm>
                  <a:prstGeom prst="rect">
                    <a:avLst/>
                  </a:prstGeom>
                  <a:noFill/>
                  <a:ln w="9525">
                    <a:noFill/>
                    <a:miter lim="800000"/>
                    <a:headEnd/>
                    <a:tailEnd/>
                  </a:ln>
                </p:spPr>
              </p:pic>
              <p:pic>
                <p:nvPicPr>
                  <p:cNvPr id="113698" name="Picture 55" descr="SharePoint_Icon"/>
                  <p:cNvPicPr>
                    <a:picLocks noChangeAspect="1" noChangeArrowheads="1"/>
                  </p:cNvPicPr>
                  <p:nvPr/>
                </p:nvPicPr>
                <p:blipFill>
                  <a:blip r:embed="rId7" cstate="print"/>
                  <a:srcRect/>
                  <a:stretch>
                    <a:fillRect/>
                  </a:stretch>
                </p:blipFill>
                <p:spPr bwMode="auto">
                  <a:xfrm>
                    <a:off x="4138" y="1645"/>
                    <a:ext cx="108" cy="108"/>
                  </a:xfrm>
                  <a:prstGeom prst="rect">
                    <a:avLst/>
                  </a:prstGeom>
                  <a:noFill/>
                  <a:ln w="19050">
                    <a:solidFill>
                      <a:srgbClr val="808080">
                        <a:alpha val="50195"/>
                      </a:srgbClr>
                    </a:solidFill>
                    <a:miter lim="800000"/>
                    <a:headEnd/>
                    <a:tailEnd/>
                  </a:ln>
                </p:spPr>
              </p:pic>
            </p:grpSp>
            <p:sp>
              <p:nvSpPr>
                <p:cNvPr id="113699" name="Text Box 56"/>
                <p:cNvSpPr txBox="1">
                  <a:spLocks noChangeArrowheads="1"/>
                </p:cNvSpPr>
                <p:nvPr/>
              </p:nvSpPr>
              <p:spPr bwMode="auto">
                <a:xfrm>
                  <a:off x="4041" y="1099"/>
                  <a:ext cx="369" cy="97"/>
                </a:xfrm>
                <a:prstGeom prst="rect">
                  <a:avLst/>
                </a:prstGeom>
                <a:noFill/>
                <a:ln w="9525">
                  <a:noFill/>
                  <a:miter lim="800000"/>
                  <a:headEnd/>
                  <a:tailEnd/>
                </a:ln>
              </p:spPr>
              <p:txBody>
                <a:bodyPr wrap="none" lIns="0" tIns="0" rIns="0" bIns="0">
                  <a:spAutoFit/>
                </a:bodyPr>
                <a:lstStyle/>
                <a:p>
                  <a:r>
                    <a:rPr lang="en-US" sz="1000" b="1">
                      <a:latin typeface="Calibri" pitchFamily="34" charset="0"/>
                    </a:rPr>
                    <a:t>SharePoint</a:t>
                  </a:r>
                </a:p>
              </p:txBody>
            </p:sp>
            <p:grpSp>
              <p:nvGrpSpPr>
                <p:cNvPr id="10" name="Group 102"/>
                <p:cNvGrpSpPr>
                  <a:grpSpLocks/>
                </p:cNvGrpSpPr>
                <p:nvPr/>
              </p:nvGrpSpPr>
              <p:grpSpPr bwMode="auto">
                <a:xfrm>
                  <a:off x="4065" y="833"/>
                  <a:ext cx="200" cy="197"/>
                  <a:chOff x="4254500" y="457200"/>
                  <a:chExt cx="348812" cy="342900"/>
                </a:xfrm>
              </p:grpSpPr>
              <p:sp>
                <p:nvSpPr>
                  <p:cNvPr id="102" name="Rectangle 101"/>
                  <p:cNvSpPr/>
                  <p:nvPr/>
                </p:nvSpPr>
                <p:spPr bwMode="auto">
                  <a:xfrm>
                    <a:off x="4254500" y="457200"/>
                    <a:ext cx="348812" cy="342899"/>
                  </a:xfrm>
                  <a:prstGeom prst="rect">
                    <a:avLst/>
                  </a:prstGeom>
                  <a:solidFill>
                    <a:schemeClr val="bg1"/>
                  </a:solidFill>
                  <a:ln w="9525" cap="flat" cmpd="sng" algn="ctr">
                    <a:solidFill>
                      <a:schemeClr val="bg2">
                        <a:lumMod val="40000"/>
                        <a:lumOff val="60000"/>
                      </a:schemeClr>
                    </a:solidFill>
                    <a:prstDash val="solid"/>
                    <a:round/>
                    <a:headEnd type="stealth" w="lg" len="lg"/>
                    <a:tailEnd type="stealth" w="lg" len="lg"/>
                  </a:ln>
                  <a:effectLst/>
                </p:spPr>
                <p:txBody>
                  <a:bodyPr lIns="365760" anchor="b"/>
                  <a:lstStyle/>
                  <a:p>
                    <a:pPr>
                      <a:defRPr/>
                    </a:pPr>
                    <a:endParaRPr lang="en-US" sz="2400" b="1">
                      <a:solidFill>
                        <a:srgbClr val="969696"/>
                      </a:solidFill>
                      <a:latin typeface="Calibri" pitchFamily="34" charset="0"/>
                    </a:endParaRPr>
                  </a:p>
                </p:txBody>
              </p:sp>
              <p:pic>
                <p:nvPicPr>
                  <p:cNvPr id="113733" name="Picture 2" descr="C:\Documents and Settings\mlind\My Documents\a - Business\Aras\Marketing\Graphics and Pictures\Screen Shots\32x32_sharepoint.gif"/>
                  <p:cNvPicPr>
                    <a:picLocks noChangeAspect="1" noChangeArrowheads="1"/>
                  </p:cNvPicPr>
                  <p:nvPr/>
                </p:nvPicPr>
                <p:blipFill>
                  <a:blip r:embed="rId8" cstate="print"/>
                  <a:srcRect/>
                  <a:stretch>
                    <a:fillRect/>
                  </a:stretch>
                </p:blipFill>
                <p:spPr bwMode="auto">
                  <a:xfrm>
                    <a:off x="4289425" y="488950"/>
                    <a:ext cx="283779" cy="283779"/>
                  </a:xfrm>
                  <a:prstGeom prst="rect">
                    <a:avLst/>
                  </a:prstGeom>
                  <a:noFill/>
                  <a:ln w="9525">
                    <a:noFill/>
                    <a:miter lim="800000"/>
                    <a:headEnd/>
                    <a:tailEnd/>
                  </a:ln>
                </p:spPr>
              </p:pic>
            </p:grpSp>
          </p:grpSp>
        </p:grpSp>
        <p:grpSp>
          <p:nvGrpSpPr>
            <p:cNvPr id="12" name="Group 111"/>
            <p:cNvGrpSpPr>
              <a:grpSpLocks/>
            </p:cNvGrpSpPr>
            <p:nvPr/>
          </p:nvGrpSpPr>
          <p:grpSpPr bwMode="auto">
            <a:xfrm>
              <a:off x="7667625" y="1276350"/>
              <a:ext cx="1019175" cy="809625"/>
              <a:chOff x="4626" y="648"/>
              <a:chExt cx="642" cy="510"/>
            </a:xfrm>
          </p:grpSpPr>
          <p:sp>
            <p:nvSpPr>
              <p:cNvPr id="113772" name="AutoShape 108"/>
              <p:cNvSpPr>
                <a:spLocks noChangeArrowheads="1"/>
              </p:cNvSpPr>
              <p:nvPr/>
            </p:nvSpPr>
            <p:spPr bwMode="auto">
              <a:xfrm>
                <a:off x="4626" y="648"/>
                <a:ext cx="642" cy="510"/>
              </a:xfrm>
              <a:prstGeom prst="roundRect">
                <a:avLst>
                  <a:gd name="adj" fmla="val 16667"/>
                </a:avLst>
              </a:prstGeom>
              <a:solidFill>
                <a:srgbClr val="EAEAEA"/>
              </a:solidFill>
              <a:ln w="9525">
                <a:solidFill>
                  <a:schemeClr val="tx1"/>
                </a:solidFill>
                <a:round/>
                <a:headEnd/>
                <a:tailEnd/>
              </a:ln>
              <a:effectLst/>
            </p:spPr>
            <p:txBody>
              <a:bodyPr wrap="none" tIns="0" anchorCtr="1"/>
              <a:lstStyle/>
              <a:p>
                <a:pPr algn="ctr">
                  <a:lnSpc>
                    <a:spcPct val="85000"/>
                  </a:lnSpc>
                </a:pPr>
                <a:r>
                  <a:rPr lang="en-US" sz="1100" b="1" dirty="0">
                    <a:latin typeface="Calibri" pitchFamily="34" charset="0"/>
                  </a:rPr>
                  <a:t>CAD</a:t>
                </a:r>
                <a:endParaRPr lang="en-US" sz="1050" b="1" dirty="0">
                  <a:latin typeface="Calibri" pitchFamily="34" charset="0"/>
                </a:endParaRPr>
              </a:p>
              <a:p>
                <a:pPr algn="ctr">
                  <a:lnSpc>
                    <a:spcPct val="85000"/>
                  </a:lnSpc>
                </a:pPr>
                <a:r>
                  <a:rPr lang="en-US" sz="1050" b="1" dirty="0">
                    <a:latin typeface="Calibri" pitchFamily="34" charset="0"/>
                  </a:rPr>
                  <a:t>Connectors</a:t>
                </a:r>
              </a:p>
            </p:txBody>
          </p:sp>
          <p:sp>
            <p:nvSpPr>
              <p:cNvPr id="113773" name="AutoShape 36"/>
              <p:cNvSpPr>
                <a:spLocks noChangeArrowheads="1"/>
              </p:cNvSpPr>
              <p:nvPr/>
            </p:nvSpPr>
            <p:spPr bwMode="auto">
              <a:xfrm>
                <a:off x="4634" y="1012"/>
                <a:ext cx="624" cy="136"/>
              </a:xfrm>
              <a:prstGeom prst="roundRect">
                <a:avLst>
                  <a:gd name="adj" fmla="val 50000"/>
                </a:avLst>
              </a:prstGeom>
              <a:solidFill>
                <a:srgbClr val="3366FF"/>
              </a:solidFill>
              <a:ln w="9525">
                <a:noFill/>
                <a:round/>
                <a:headEnd/>
                <a:tailEnd/>
              </a:ln>
              <a:effectLst>
                <a:prstShdw prst="shdw17" dist="17961" dir="2700000">
                  <a:srgbClr val="1F3D99"/>
                </a:prstShdw>
              </a:effectLst>
            </p:spPr>
            <p:txBody>
              <a:bodyPr wrap="none" anchor="ctr" anchorCtr="1"/>
              <a:lstStyle/>
              <a:p>
                <a:pPr algn="ctr">
                  <a:tabLst>
                    <a:tab pos="465138" algn="l"/>
                  </a:tabLst>
                </a:pPr>
                <a:r>
                  <a:rPr lang="en-US" sz="1000" b="1">
                    <a:solidFill>
                      <a:schemeClr val="bg1"/>
                    </a:solidFill>
                    <a:latin typeface="Calibri" pitchFamily="34" charset="0"/>
                  </a:rPr>
                  <a:t>IOM</a:t>
                </a:r>
              </a:p>
            </p:txBody>
          </p:sp>
          <p:pic>
            <p:nvPicPr>
              <p:cNvPr id="113774" name="Picture 22" descr="PTC Logo"/>
              <p:cNvPicPr>
                <a:picLocks noChangeAspect="1" noChangeArrowheads="1"/>
              </p:cNvPicPr>
              <p:nvPr/>
            </p:nvPicPr>
            <p:blipFill>
              <a:blip r:embed="rId9" cstate="print"/>
              <a:srcRect/>
              <a:stretch>
                <a:fillRect/>
              </a:stretch>
            </p:blipFill>
            <p:spPr bwMode="auto">
              <a:xfrm>
                <a:off x="4742" y="828"/>
                <a:ext cx="444" cy="180"/>
              </a:xfrm>
              <a:prstGeom prst="rect">
                <a:avLst/>
              </a:prstGeom>
              <a:noFill/>
              <a:ln w="9525">
                <a:noFill/>
                <a:miter lim="800000"/>
                <a:headEnd/>
                <a:tailEnd/>
              </a:ln>
            </p:spPr>
          </p:pic>
        </p:grpSp>
      </p:grpSp>
      <p:pic>
        <p:nvPicPr>
          <p:cNvPr id="86018" name="Picture 2" descr="\\lowell\wwwroot\Screenshots\Images\arasInnovator-PMdashboard_96.gif"/>
          <p:cNvPicPr>
            <a:picLocks noChangeAspect="1" noChangeArrowheads="1"/>
          </p:cNvPicPr>
          <p:nvPr/>
        </p:nvPicPr>
        <p:blipFill>
          <a:blip r:embed="rId10" cstate="print"/>
          <a:srcRect/>
          <a:stretch>
            <a:fillRect/>
          </a:stretch>
        </p:blipFill>
        <p:spPr bwMode="auto">
          <a:xfrm>
            <a:off x="147639" y="1059546"/>
            <a:ext cx="3233736" cy="2424422"/>
          </a:xfrm>
          <a:prstGeom prst="rect">
            <a:avLst/>
          </a:prstGeom>
          <a:noFill/>
        </p:spPr>
      </p:pic>
      <p:grpSp>
        <p:nvGrpSpPr>
          <p:cNvPr id="37" name="Group 36"/>
          <p:cNvGrpSpPr/>
          <p:nvPr/>
        </p:nvGrpSpPr>
        <p:grpSpPr>
          <a:xfrm>
            <a:off x="5514975" y="2409824"/>
            <a:ext cx="3505200" cy="3686176"/>
            <a:chOff x="5514975" y="2409824"/>
            <a:chExt cx="3505200" cy="3686176"/>
          </a:xfrm>
        </p:grpSpPr>
        <p:pic>
          <p:nvPicPr>
            <p:cNvPr id="86019" name="Picture 3" descr="C:\Documents and Settings\Administrator\My Documents\My Pictures\Prodeos-Client.JPG"/>
            <p:cNvPicPr>
              <a:picLocks noChangeAspect="1" noChangeArrowheads="1"/>
            </p:cNvPicPr>
            <p:nvPr/>
          </p:nvPicPr>
          <p:blipFill>
            <a:blip r:embed="rId11" cstate="print"/>
            <a:srcRect/>
            <a:stretch>
              <a:fillRect/>
            </a:stretch>
          </p:blipFill>
          <p:spPr bwMode="auto">
            <a:xfrm>
              <a:off x="5813702" y="2409824"/>
              <a:ext cx="3206473" cy="1819275"/>
            </a:xfrm>
            <a:prstGeom prst="rect">
              <a:avLst/>
            </a:prstGeom>
            <a:noFill/>
          </p:spPr>
        </p:pic>
        <p:pic>
          <p:nvPicPr>
            <p:cNvPr id="91" name="Picture 90" descr="AJAXClientScreenshot.gif"/>
            <p:cNvPicPr>
              <a:picLocks noChangeAspect="1"/>
            </p:cNvPicPr>
            <p:nvPr/>
          </p:nvPicPr>
          <p:blipFill>
            <a:blip r:embed="rId12" cstate="print"/>
            <a:stretch>
              <a:fillRect/>
            </a:stretch>
          </p:blipFill>
          <p:spPr>
            <a:xfrm>
              <a:off x="5514975" y="4497278"/>
              <a:ext cx="3009900" cy="1598722"/>
            </a:xfrm>
            <a:prstGeom prst="rect">
              <a:avLst/>
            </a:prstGeom>
          </p:spPr>
        </p:pic>
      </p:grpSp>
      <p:sp>
        <p:nvSpPr>
          <p:cNvPr id="92" name="TextBox 91"/>
          <p:cNvSpPr txBox="1"/>
          <p:nvPr/>
        </p:nvSpPr>
        <p:spPr>
          <a:xfrm>
            <a:off x="142875" y="3771899"/>
            <a:ext cx="5019676" cy="2409826"/>
          </a:xfrm>
          <a:prstGeom prst="rect">
            <a:avLst/>
          </a:prstGeom>
          <a:noFill/>
        </p:spPr>
        <p:txBody>
          <a:bodyPr wrap="square" lIns="0" tIns="0" rIns="0" bIns="0" rtlCol="0">
            <a:noAutofit/>
          </a:bodyPr>
          <a:lstStyle/>
          <a:p>
            <a:pPr marL="228600" indent="-228600">
              <a:spcBef>
                <a:spcPts val="1200"/>
              </a:spcBef>
              <a:buFont typeface="Arial" pitchFamily="34" charset="0"/>
              <a:buChar char="•"/>
            </a:pPr>
            <a:r>
              <a:rPr lang="en-US" dirty="0" smtClean="0"/>
              <a:t>Aras Standard Client is IE-only using .NET technology for drag-n-drop / graphic UI</a:t>
            </a:r>
          </a:p>
          <a:p>
            <a:pPr marL="228600" indent="-228600">
              <a:spcBef>
                <a:spcPts val="1200"/>
              </a:spcBef>
              <a:buFont typeface="Arial" pitchFamily="34" charset="0"/>
              <a:buChar char="•"/>
            </a:pPr>
            <a:r>
              <a:rPr lang="en-US" dirty="0" smtClean="0"/>
              <a:t>Source code for clients using browser-independent Ajax is available</a:t>
            </a:r>
          </a:p>
          <a:p>
            <a:pPr marL="228600" indent="-228600">
              <a:spcBef>
                <a:spcPts val="1200"/>
              </a:spcBef>
              <a:buFont typeface="Arial" pitchFamily="34" charset="0"/>
              <a:buChar char="•"/>
            </a:pPr>
            <a:r>
              <a:rPr lang="en-US" dirty="0" smtClean="0"/>
              <a:t>Embedded Aras Innovator IOM inside Office, SharePoint and CAD applications</a:t>
            </a:r>
          </a:p>
          <a:p>
            <a:pPr marL="228600" indent="-228600">
              <a:spcBef>
                <a:spcPts val="1200"/>
              </a:spcBef>
              <a:buFont typeface="Arial" pitchFamily="34" charset="0"/>
              <a:buChar char="•"/>
            </a:pPr>
            <a:r>
              <a:rPr lang="en-US" dirty="0" smtClean="0"/>
              <a:t>Sending / Receiving XML/SOAP makes a client</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ChangeArrowheads="1"/>
          </p:cNvSpPr>
          <p:nvPr/>
        </p:nvSpPr>
        <p:spPr bwMode="auto">
          <a:xfrm>
            <a:off x="2847975" y="4857750"/>
            <a:ext cx="3411538" cy="1768475"/>
          </a:xfrm>
          <a:prstGeom prst="rect">
            <a:avLst/>
          </a:prstGeom>
          <a:solidFill>
            <a:srgbClr val="9999FF">
              <a:alpha val="35001"/>
            </a:srgbClr>
          </a:solidFill>
          <a:ln w="9525">
            <a:solidFill>
              <a:schemeClr val="tx1"/>
            </a:solidFill>
            <a:prstDash val="dash"/>
            <a:miter lim="800000"/>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pic>
        <p:nvPicPr>
          <p:cNvPr id="477187" name="Picture 120" descr="cloud"/>
          <p:cNvPicPr>
            <a:picLocks noChangeAspect="1" noChangeArrowheads="1"/>
          </p:cNvPicPr>
          <p:nvPr/>
        </p:nvPicPr>
        <p:blipFill>
          <a:blip r:embed="rId2" cstate="print"/>
          <a:srcRect/>
          <a:stretch>
            <a:fillRect/>
          </a:stretch>
        </p:blipFill>
        <p:spPr bwMode="auto">
          <a:xfrm>
            <a:off x="3030538" y="1995488"/>
            <a:ext cx="3335337" cy="1452562"/>
          </a:xfrm>
          <a:prstGeom prst="rect">
            <a:avLst/>
          </a:prstGeom>
          <a:noFill/>
          <a:ln w="9525">
            <a:noFill/>
            <a:miter lim="800000"/>
            <a:headEnd/>
            <a:tailEnd/>
          </a:ln>
        </p:spPr>
      </p:pic>
      <p:pic>
        <p:nvPicPr>
          <p:cNvPr id="477189" name="Picture 149" descr="Server.png"/>
          <p:cNvPicPr>
            <a:picLocks noChangeAspect="1"/>
          </p:cNvPicPr>
          <p:nvPr/>
        </p:nvPicPr>
        <p:blipFill>
          <a:blip r:embed="rId3" cstate="print"/>
          <a:srcRect/>
          <a:stretch>
            <a:fillRect/>
          </a:stretch>
        </p:blipFill>
        <p:spPr bwMode="auto">
          <a:xfrm>
            <a:off x="4356100" y="3244850"/>
            <a:ext cx="557213" cy="709613"/>
          </a:xfrm>
          <a:prstGeom prst="rect">
            <a:avLst/>
          </a:prstGeom>
          <a:noFill/>
          <a:ln w="9525">
            <a:noFill/>
            <a:miter lim="800000"/>
            <a:headEnd/>
            <a:tailEnd/>
          </a:ln>
        </p:spPr>
      </p:pic>
      <p:sp>
        <p:nvSpPr>
          <p:cNvPr id="477190" name="Text Box 6"/>
          <p:cNvSpPr txBox="1">
            <a:spLocks noChangeArrowheads="1"/>
          </p:cNvSpPr>
          <p:nvPr/>
        </p:nvSpPr>
        <p:spPr bwMode="auto">
          <a:xfrm>
            <a:off x="4681538" y="3371850"/>
            <a:ext cx="1406525" cy="457200"/>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prstClr val="black"/>
                </a:solidFill>
                <a:latin typeface="Calibri"/>
                <a:cs typeface="Arial" pitchFamily="34" charset="0"/>
              </a:rPr>
              <a:t>Reverse</a:t>
            </a:r>
            <a:br>
              <a:rPr lang="en-US" sz="1200">
                <a:solidFill>
                  <a:prstClr val="black"/>
                </a:solidFill>
                <a:latin typeface="Calibri"/>
                <a:cs typeface="Arial" pitchFamily="34" charset="0"/>
              </a:rPr>
            </a:br>
            <a:r>
              <a:rPr lang="en-US" sz="1200">
                <a:solidFill>
                  <a:prstClr val="black"/>
                </a:solidFill>
                <a:latin typeface="Calibri"/>
                <a:cs typeface="Arial" pitchFamily="34" charset="0"/>
              </a:rPr>
              <a:t>Web Proxy</a:t>
            </a:r>
            <a:endParaRPr lang="de-DE" sz="1200">
              <a:solidFill>
                <a:prstClr val="black"/>
              </a:solidFill>
              <a:latin typeface="Calibri"/>
              <a:cs typeface="Arial" pitchFamily="34" charset="0"/>
            </a:endParaRPr>
          </a:p>
        </p:txBody>
      </p:sp>
      <p:sp>
        <p:nvSpPr>
          <p:cNvPr id="477191" name="Text Box 7"/>
          <p:cNvSpPr txBox="1">
            <a:spLocks noChangeArrowheads="1"/>
          </p:cNvSpPr>
          <p:nvPr/>
        </p:nvSpPr>
        <p:spPr bwMode="auto">
          <a:xfrm>
            <a:off x="3838575" y="5807075"/>
            <a:ext cx="1457325" cy="822325"/>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srgbClr val="1F497D"/>
                </a:solidFill>
                <a:latin typeface="Calibri"/>
                <a:cs typeface="Arial" pitchFamily="34" charset="0"/>
              </a:rPr>
              <a:t>ARAS</a:t>
            </a:r>
            <a:br>
              <a:rPr lang="en-US" sz="1200">
                <a:solidFill>
                  <a:srgbClr val="1F497D"/>
                </a:solidFill>
                <a:latin typeface="Calibri"/>
                <a:cs typeface="Arial" pitchFamily="34" charset="0"/>
              </a:rPr>
            </a:br>
            <a:r>
              <a:rPr lang="en-US" sz="1200">
                <a:solidFill>
                  <a:srgbClr val="1F497D"/>
                </a:solidFill>
                <a:latin typeface="Calibri"/>
                <a:cs typeface="Arial" pitchFamily="34" charset="0"/>
              </a:rPr>
              <a:t>Innovator</a:t>
            </a:r>
            <a:br>
              <a:rPr lang="en-US" sz="1200">
                <a:solidFill>
                  <a:srgbClr val="1F497D"/>
                </a:solidFill>
                <a:latin typeface="Calibri"/>
                <a:cs typeface="Arial" pitchFamily="34" charset="0"/>
              </a:rPr>
            </a:br>
            <a:r>
              <a:rPr lang="en-US" sz="1200">
                <a:solidFill>
                  <a:srgbClr val="1F497D"/>
                </a:solidFill>
                <a:latin typeface="Calibri"/>
                <a:cs typeface="Arial" pitchFamily="34" charset="0"/>
              </a:rPr>
              <a:t>Apps &amp;</a:t>
            </a:r>
            <a:br>
              <a:rPr lang="en-US" sz="1200">
                <a:solidFill>
                  <a:srgbClr val="1F497D"/>
                </a:solidFill>
                <a:latin typeface="Calibri"/>
                <a:cs typeface="Arial" pitchFamily="34" charset="0"/>
              </a:rPr>
            </a:br>
            <a:r>
              <a:rPr lang="de-DE" sz="1200">
                <a:solidFill>
                  <a:srgbClr val="1F497D"/>
                </a:solidFill>
                <a:latin typeface="Calibri"/>
                <a:cs typeface="Arial" pitchFamily="34" charset="0"/>
              </a:rPr>
              <a:t>Microsoft IIS</a:t>
            </a:r>
          </a:p>
        </p:txBody>
      </p:sp>
      <p:pic>
        <p:nvPicPr>
          <p:cNvPr id="477192" name="Picture 149" descr="Server.png"/>
          <p:cNvPicPr>
            <a:picLocks noChangeAspect="1"/>
          </p:cNvPicPr>
          <p:nvPr/>
        </p:nvPicPr>
        <p:blipFill>
          <a:blip r:embed="rId3" cstate="print"/>
          <a:srcRect/>
          <a:stretch>
            <a:fillRect/>
          </a:stretch>
        </p:blipFill>
        <p:spPr bwMode="auto">
          <a:xfrm>
            <a:off x="5457825" y="5164138"/>
            <a:ext cx="557213" cy="709612"/>
          </a:xfrm>
          <a:prstGeom prst="rect">
            <a:avLst/>
          </a:prstGeom>
          <a:noFill/>
          <a:ln w="9525">
            <a:noFill/>
            <a:miter lim="800000"/>
            <a:headEnd/>
            <a:tailEnd/>
          </a:ln>
        </p:spPr>
      </p:pic>
      <p:sp>
        <p:nvSpPr>
          <p:cNvPr id="477193" name="Text Box 9"/>
          <p:cNvSpPr txBox="1">
            <a:spLocks noChangeArrowheads="1"/>
          </p:cNvSpPr>
          <p:nvPr/>
        </p:nvSpPr>
        <p:spPr bwMode="auto">
          <a:xfrm>
            <a:off x="5045075" y="5895975"/>
            <a:ext cx="1289050" cy="639763"/>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prstClr val="black"/>
                </a:solidFill>
                <a:latin typeface="Calibri"/>
                <a:cs typeface="Arial" pitchFamily="34" charset="0"/>
              </a:rPr>
              <a:t>Microsoft</a:t>
            </a:r>
            <a:br>
              <a:rPr lang="en-US" sz="1200">
                <a:solidFill>
                  <a:prstClr val="black"/>
                </a:solidFill>
                <a:latin typeface="Calibri"/>
                <a:cs typeface="Arial" pitchFamily="34" charset="0"/>
              </a:rPr>
            </a:br>
            <a:r>
              <a:rPr lang="en-US" sz="1200">
                <a:solidFill>
                  <a:prstClr val="black"/>
                </a:solidFill>
                <a:latin typeface="Calibri"/>
                <a:cs typeface="Arial" pitchFamily="34" charset="0"/>
              </a:rPr>
              <a:t>SQL Server</a:t>
            </a:r>
            <a:br>
              <a:rPr lang="en-US" sz="1200">
                <a:solidFill>
                  <a:prstClr val="black"/>
                </a:solidFill>
                <a:latin typeface="Calibri"/>
                <a:cs typeface="Arial" pitchFamily="34" charset="0"/>
              </a:rPr>
            </a:br>
            <a:r>
              <a:rPr lang="en-US" sz="1200">
                <a:solidFill>
                  <a:prstClr val="black"/>
                </a:solidFill>
                <a:latin typeface="Calibri"/>
                <a:cs typeface="Arial" pitchFamily="34" charset="0"/>
              </a:rPr>
              <a:t>Database</a:t>
            </a:r>
            <a:endParaRPr lang="de-DE" sz="1200">
              <a:solidFill>
                <a:prstClr val="black"/>
              </a:solidFill>
              <a:latin typeface="Calibri"/>
              <a:cs typeface="Arial" pitchFamily="34" charset="0"/>
            </a:endParaRPr>
          </a:p>
        </p:txBody>
      </p:sp>
      <p:pic>
        <p:nvPicPr>
          <p:cNvPr id="477194" name="Picture 149" descr="Server.png"/>
          <p:cNvPicPr>
            <a:picLocks noChangeAspect="1"/>
          </p:cNvPicPr>
          <p:nvPr/>
        </p:nvPicPr>
        <p:blipFill>
          <a:blip r:embed="rId3" cstate="print"/>
          <a:srcRect/>
          <a:stretch>
            <a:fillRect/>
          </a:stretch>
        </p:blipFill>
        <p:spPr bwMode="auto">
          <a:xfrm>
            <a:off x="3316288" y="5157788"/>
            <a:ext cx="557212" cy="709612"/>
          </a:xfrm>
          <a:prstGeom prst="rect">
            <a:avLst/>
          </a:prstGeom>
          <a:noFill/>
          <a:ln w="9525">
            <a:noFill/>
            <a:miter lim="800000"/>
            <a:headEnd/>
            <a:tailEnd/>
          </a:ln>
        </p:spPr>
      </p:pic>
      <p:sp>
        <p:nvSpPr>
          <p:cNvPr id="477195" name="Text Box 11"/>
          <p:cNvSpPr txBox="1">
            <a:spLocks noChangeArrowheads="1"/>
          </p:cNvSpPr>
          <p:nvPr/>
        </p:nvSpPr>
        <p:spPr bwMode="auto">
          <a:xfrm>
            <a:off x="2990850" y="5889625"/>
            <a:ext cx="1150938" cy="274638"/>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prstClr val="black"/>
                </a:solidFill>
                <a:latin typeface="Calibri"/>
                <a:cs typeface="Arial" pitchFamily="34" charset="0"/>
              </a:rPr>
              <a:t>File Vaults</a:t>
            </a:r>
            <a:endParaRPr lang="de-DE" sz="1200">
              <a:solidFill>
                <a:prstClr val="black"/>
              </a:solidFill>
              <a:latin typeface="Calibri"/>
              <a:cs typeface="Arial" pitchFamily="34" charset="0"/>
            </a:endParaRPr>
          </a:p>
        </p:txBody>
      </p:sp>
      <p:pic>
        <p:nvPicPr>
          <p:cNvPr id="477196" name="Picture 149" descr="Server.png"/>
          <p:cNvPicPr>
            <a:picLocks noChangeAspect="1"/>
          </p:cNvPicPr>
          <p:nvPr/>
        </p:nvPicPr>
        <p:blipFill>
          <a:blip r:embed="rId3" cstate="print"/>
          <a:srcRect/>
          <a:stretch>
            <a:fillRect/>
          </a:stretch>
        </p:blipFill>
        <p:spPr bwMode="auto">
          <a:xfrm>
            <a:off x="658813" y="3405188"/>
            <a:ext cx="557212" cy="709612"/>
          </a:xfrm>
          <a:prstGeom prst="rect">
            <a:avLst/>
          </a:prstGeom>
          <a:noFill/>
          <a:ln w="9525">
            <a:noFill/>
            <a:miter lim="800000"/>
            <a:headEnd/>
            <a:tailEnd/>
          </a:ln>
        </p:spPr>
      </p:pic>
      <p:sp>
        <p:nvSpPr>
          <p:cNvPr id="477197" name="Line 13"/>
          <p:cNvSpPr>
            <a:spLocks noChangeShapeType="1"/>
          </p:cNvSpPr>
          <p:nvPr/>
        </p:nvSpPr>
        <p:spPr bwMode="auto">
          <a:xfrm flipV="1">
            <a:off x="2271713" y="4049713"/>
            <a:ext cx="4202112" cy="17462"/>
          </a:xfrm>
          <a:prstGeom prst="line">
            <a:avLst/>
          </a:prstGeom>
          <a:noFill/>
          <a:ln w="19050">
            <a:solidFill>
              <a:schemeClr val="tx2"/>
            </a:solidFill>
            <a:prstDash val="dash"/>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198" name="Line 14"/>
          <p:cNvSpPr>
            <a:spLocks noChangeShapeType="1"/>
          </p:cNvSpPr>
          <p:nvPr/>
        </p:nvSpPr>
        <p:spPr bwMode="auto">
          <a:xfrm>
            <a:off x="2255838" y="3128963"/>
            <a:ext cx="4217987" cy="0"/>
          </a:xfrm>
          <a:prstGeom prst="line">
            <a:avLst/>
          </a:prstGeom>
          <a:noFill/>
          <a:ln w="19050">
            <a:solidFill>
              <a:schemeClr val="tx2"/>
            </a:solidFill>
            <a:prstDash val="dash"/>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199" name="Text Box 15"/>
          <p:cNvSpPr txBox="1">
            <a:spLocks noChangeArrowheads="1"/>
          </p:cNvSpPr>
          <p:nvPr/>
        </p:nvSpPr>
        <p:spPr bwMode="auto">
          <a:xfrm>
            <a:off x="460375" y="4386263"/>
            <a:ext cx="1076325" cy="274637"/>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prstClr val="black"/>
                </a:solidFill>
                <a:latin typeface="Calibri"/>
                <a:cs typeface="Arial" pitchFamily="34" charset="0"/>
              </a:rPr>
              <a:t>ERP …</a:t>
            </a:r>
            <a:endParaRPr lang="de-DE" sz="1200">
              <a:solidFill>
                <a:prstClr val="black"/>
              </a:solidFill>
              <a:latin typeface="Calibri"/>
              <a:cs typeface="Arial" pitchFamily="34" charset="0"/>
            </a:endParaRPr>
          </a:p>
        </p:txBody>
      </p:sp>
      <p:pic>
        <p:nvPicPr>
          <p:cNvPr id="477200" name="Picture 149" descr="Server.png"/>
          <p:cNvPicPr>
            <a:picLocks noChangeAspect="1"/>
          </p:cNvPicPr>
          <p:nvPr/>
        </p:nvPicPr>
        <p:blipFill>
          <a:blip r:embed="rId3" cstate="print"/>
          <a:srcRect/>
          <a:stretch>
            <a:fillRect/>
          </a:stretch>
        </p:blipFill>
        <p:spPr bwMode="auto">
          <a:xfrm>
            <a:off x="811213" y="3557588"/>
            <a:ext cx="557212" cy="709612"/>
          </a:xfrm>
          <a:prstGeom prst="rect">
            <a:avLst/>
          </a:prstGeom>
          <a:noFill/>
          <a:ln w="9525">
            <a:noFill/>
            <a:miter lim="800000"/>
            <a:headEnd/>
            <a:tailEnd/>
          </a:ln>
        </p:spPr>
      </p:pic>
      <p:pic>
        <p:nvPicPr>
          <p:cNvPr id="477201" name="Picture 149" descr="Server.png"/>
          <p:cNvPicPr>
            <a:picLocks noChangeAspect="1"/>
          </p:cNvPicPr>
          <p:nvPr/>
        </p:nvPicPr>
        <p:blipFill>
          <a:blip r:embed="rId3" cstate="print"/>
          <a:srcRect/>
          <a:stretch>
            <a:fillRect/>
          </a:stretch>
        </p:blipFill>
        <p:spPr bwMode="auto">
          <a:xfrm>
            <a:off x="963613" y="3709988"/>
            <a:ext cx="557212" cy="709612"/>
          </a:xfrm>
          <a:prstGeom prst="rect">
            <a:avLst/>
          </a:prstGeom>
          <a:noFill/>
          <a:ln w="9525">
            <a:noFill/>
            <a:miter lim="800000"/>
            <a:headEnd/>
            <a:tailEnd/>
          </a:ln>
        </p:spPr>
      </p:pic>
      <p:pic>
        <p:nvPicPr>
          <p:cNvPr id="477202" name="Picture 149" descr="Server.png"/>
          <p:cNvPicPr>
            <a:picLocks noChangeAspect="1"/>
          </p:cNvPicPr>
          <p:nvPr/>
        </p:nvPicPr>
        <p:blipFill>
          <a:blip r:embed="rId3" cstate="print"/>
          <a:srcRect/>
          <a:stretch>
            <a:fillRect/>
          </a:stretch>
        </p:blipFill>
        <p:spPr bwMode="auto">
          <a:xfrm>
            <a:off x="1368425" y="5180013"/>
            <a:ext cx="557213" cy="709612"/>
          </a:xfrm>
          <a:prstGeom prst="rect">
            <a:avLst/>
          </a:prstGeom>
          <a:noFill/>
          <a:ln w="9525">
            <a:noFill/>
            <a:miter lim="800000"/>
            <a:headEnd/>
            <a:tailEnd/>
          </a:ln>
        </p:spPr>
      </p:pic>
      <p:sp>
        <p:nvSpPr>
          <p:cNvPr id="477203" name="Text Box 19"/>
          <p:cNvSpPr txBox="1">
            <a:spLocks noChangeArrowheads="1"/>
          </p:cNvSpPr>
          <p:nvPr/>
        </p:nvSpPr>
        <p:spPr bwMode="auto">
          <a:xfrm>
            <a:off x="1042988" y="5889625"/>
            <a:ext cx="1150937" cy="457200"/>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prstClr val="black"/>
                </a:solidFill>
                <a:latin typeface="Calibri"/>
                <a:cs typeface="Arial" pitchFamily="34" charset="0"/>
              </a:rPr>
              <a:t>Share Point</a:t>
            </a:r>
            <a:br>
              <a:rPr lang="en-US" sz="1200">
                <a:solidFill>
                  <a:prstClr val="black"/>
                </a:solidFill>
                <a:latin typeface="Calibri"/>
                <a:cs typeface="Arial" pitchFamily="34" charset="0"/>
              </a:rPr>
            </a:br>
            <a:r>
              <a:rPr lang="en-US" sz="1200">
                <a:solidFill>
                  <a:prstClr val="black"/>
                </a:solidFill>
                <a:latin typeface="Calibri"/>
                <a:cs typeface="Arial" pitchFamily="34" charset="0"/>
              </a:rPr>
              <a:t>Server</a:t>
            </a:r>
            <a:endParaRPr lang="de-DE" sz="1200">
              <a:solidFill>
                <a:prstClr val="black"/>
              </a:solidFill>
              <a:latin typeface="Calibri"/>
              <a:cs typeface="Arial" pitchFamily="34" charset="0"/>
            </a:endParaRPr>
          </a:p>
        </p:txBody>
      </p:sp>
      <p:sp>
        <p:nvSpPr>
          <p:cNvPr id="477204" name="Line 20"/>
          <p:cNvSpPr>
            <a:spLocks noChangeShapeType="1"/>
          </p:cNvSpPr>
          <p:nvPr/>
        </p:nvSpPr>
        <p:spPr bwMode="auto">
          <a:xfrm>
            <a:off x="4497388" y="4002088"/>
            <a:ext cx="9525" cy="1204912"/>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05" name="Text Box 21"/>
          <p:cNvSpPr txBox="1">
            <a:spLocks noChangeArrowheads="1"/>
          </p:cNvSpPr>
          <p:nvPr/>
        </p:nvSpPr>
        <p:spPr bwMode="auto">
          <a:xfrm>
            <a:off x="3241675" y="3425825"/>
            <a:ext cx="1076325" cy="338554"/>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600" b="1" i="1" dirty="0">
                <a:solidFill>
                  <a:srgbClr val="1F497D"/>
                </a:solidFill>
                <a:latin typeface="Calibri"/>
                <a:cs typeface="Arial" pitchFamily="34" charset="0"/>
              </a:rPr>
              <a:t>DMZ</a:t>
            </a:r>
            <a:endParaRPr lang="de-DE" sz="1600" b="1" i="1" dirty="0">
              <a:solidFill>
                <a:srgbClr val="1F497D"/>
              </a:solidFill>
              <a:latin typeface="Calibri"/>
              <a:cs typeface="Arial" pitchFamily="34" charset="0"/>
            </a:endParaRPr>
          </a:p>
        </p:txBody>
      </p:sp>
      <p:sp>
        <p:nvSpPr>
          <p:cNvPr id="477206" name="AutoShape 22"/>
          <p:cNvSpPr>
            <a:spLocks noChangeArrowheads="1"/>
          </p:cNvSpPr>
          <p:nvPr/>
        </p:nvSpPr>
        <p:spPr bwMode="auto">
          <a:xfrm>
            <a:off x="1536700" y="3644900"/>
            <a:ext cx="657225" cy="469900"/>
          </a:xfrm>
          <a:prstGeom prst="leftRightArrow">
            <a:avLst>
              <a:gd name="adj1" fmla="val 43241"/>
              <a:gd name="adj2" fmla="val 40205"/>
            </a:avLst>
          </a:prstGeom>
          <a:solidFill>
            <a:schemeClr val="accent1"/>
          </a:solidFill>
          <a:ln w="9525">
            <a:noFill/>
            <a:miter lim="800000"/>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sp>
        <p:nvSpPr>
          <p:cNvPr id="477207" name="AutoShape 23"/>
          <p:cNvSpPr>
            <a:spLocks noChangeArrowheads="1"/>
          </p:cNvSpPr>
          <p:nvPr/>
        </p:nvSpPr>
        <p:spPr bwMode="auto">
          <a:xfrm>
            <a:off x="2017713" y="5227638"/>
            <a:ext cx="657225" cy="469900"/>
          </a:xfrm>
          <a:prstGeom prst="leftRightArrow">
            <a:avLst>
              <a:gd name="adj1" fmla="val 43241"/>
              <a:gd name="adj2" fmla="val 40205"/>
            </a:avLst>
          </a:prstGeom>
          <a:solidFill>
            <a:schemeClr val="accent1"/>
          </a:solidFill>
          <a:ln w="9525">
            <a:noFill/>
            <a:miter lim="800000"/>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sp>
        <p:nvSpPr>
          <p:cNvPr id="477208" name="AutoShape 24"/>
          <p:cNvSpPr>
            <a:spLocks noChangeArrowheads="1"/>
          </p:cNvSpPr>
          <p:nvPr/>
        </p:nvSpPr>
        <p:spPr bwMode="auto">
          <a:xfrm>
            <a:off x="7902575" y="3994150"/>
            <a:ext cx="746125" cy="530225"/>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fontAlgn="auto">
              <a:spcBef>
                <a:spcPts val="0"/>
              </a:spcBef>
              <a:spcAft>
                <a:spcPts val="0"/>
              </a:spcAft>
            </a:pPr>
            <a:r>
              <a:rPr lang="en-US" sz="900">
                <a:solidFill>
                  <a:prstClr val="white"/>
                </a:solidFill>
                <a:latin typeface="Calibri"/>
              </a:rPr>
              <a:t>CAD</a:t>
            </a:r>
          </a:p>
        </p:txBody>
      </p:sp>
      <p:sp>
        <p:nvSpPr>
          <p:cNvPr id="477209" name="AutoShape 25"/>
          <p:cNvSpPr>
            <a:spLocks noChangeArrowheads="1"/>
          </p:cNvSpPr>
          <p:nvPr/>
        </p:nvSpPr>
        <p:spPr bwMode="auto">
          <a:xfrm>
            <a:off x="7091363" y="4114800"/>
            <a:ext cx="746125" cy="387350"/>
          </a:xfrm>
          <a:prstGeom prst="roundRect">
            <a:avLst>
              <a:gd name="adj" fmla="val 16667"/>
            </a:avLst>
          </a:prstGeom>
          <a:solidFill>
            <a:schemeClr val="hlink"/>
          </a:solidFill>
          <a:ln w="9525">
            <a:noFill/>
            <a:round/>
            <a:headEnd/>
            <a:tailEnd/>
          </a:ln>
          <a:effectLst>
            <a:prstShdw prst="shdw17" dist="17961" dir="2700000">
              <a:schemeClr val="hlink">
                <a:gamma/>
                <a:shade val="60000"/>
                <a:invGamma/>
              </a:schemeClr>
            </a:prstShdw>
          </a:effectLst>
        </p:spPr>
        <p:txBody>
          <a:bodyPr wrap="none" anchor="ctr"/>
          <a:lstStyle/>
          <a:p>
            <a:pPr algn="ctr" fontAlgn="auto">
              <a:spcBef>
                <a:spcPts val="0"/>
              </a:spcBef>
              <a:spcAft>
                <a:spcPts val="0"/>
              </a:spcAft>
            </a:pPr>
            <a:r>
              <a:rPr lang="en-US" sz="900">
                <a:solidFill>
                  <a:prstClr val="white"/>
                </a:solidFill>
                <a:latin typeface="Calibri"/>
              </a:rPr>
              <a:t>CAD</a:t>
            </a:r>
            <a:br>
              <a:rPr lang="en-US" sz="900">
                <a:solidFill>
                  <a:prstClr val="white"/>
                </a:solidFill>
                <a:latin typeface="Calibri"/>
              </a:rPr>
            </a:br>
            <a:r>
              <a:rPr lang="en-US" sz="900">
                <a:solidFill>
                  <a:prstClr val="white"/>
                </a:solidFill>
                <a:latin typeface="Calibri"/>
              </a:rPr>
              <a:t>Connectors</a:t>
            </a:r>
          </a:p>
        </p:txBody>
      </p:sp>
      <p:sp>
        <p:nvSpPr>
          <p:cNvPr id="477210" name="Line 26"/>
          <p:cNvSpPr>
            <a:spLocks noChangeShapeType="1"/>
          </p:cNvSpPr>
          <p:nvPr/>
        </p:nvSpPr>
        <p:spPr bwMode="auto">
          <a:xfrm>
            <a:off x="3800475" y="5478463"/>
            <a:ext cx="546100" cy="0"/>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11" name="Line 27"/>
          <p:cNvSpPr>
            <a:spLocks noChangeShapeType="1"/>
          </p:cNvSpPr>
          <p:nvPr/>
        </p:nvSpPr>
        <p:spPr bwMode="auto">
          <a:xfrm>
            <a:off x="4776788" y="5473700"/>
            <a:ext cx="652462" cy="0"/>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pic>
        <p:nvPicPr>
          <p:cNvPr id="477212" name="Picture 149" descr="Server.png"/>
          <p:cNvPicPr>
            <a:picLocks noChangeAspect="1"/>
          </p:cNvPicPr>
          <p:nvPr/>
        </p:nvPicPr>
        <p:blipFill>
          <a:blip r:embed="rId3" cstate="print"/>
          <a:srcRect/>
          <a:stretch>
            <a:fillRect/>
          </a:stretch>
        </p:blipFill>
        <p:spPr bwMode="auto">
          <a:xfrm>
            <a:off x="4346575" y="5164138"/>
            <a:ext cx="557213" cy="709612"/>
          </a:xfrm>
          <a:prstGeom prst="rect">
            <a:avLst/>
          </a:prstGeom>
          <a:noFill/>
          <a:ln w="9525">
            <a:noFill/>
            <a:miter lim="800000"/>
            <a:headEnd/>
            <a:tailEnd/>
          </a:ln>
        </p:spPr>
      </p:pic>
      <p:sp>
        <p:nvSpPr>
          <p:cNvPr id="477213" name="Text Box 29"/>
          <p:cNvSpPr txBox="1">
            <a:spLocks noChangeArrowheads="1"/>
          </p:cNvSpPr>
          <p:nvPr/>
        </p:nvSpPr>
        <p:spPr bwMode="auto">
          <a:xfrm>
            <a:off x="3449638" y="4419600"/>
            <a:ext cx="1203325" cy="400110"/>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000" b="1" i="1" dirty="0">
                <a:solidFill>
                  <a:srgbClr val="1F497D"/>
                </a:solidFill>
                <a:latin typeface="Calibri"/>
                <a:cs typeface="Arial" pitchFamily="34" charset="0"/>
              </a:rPr>
              <a:t>single port</a:t>
            </a:r>
            <a:br>
              <a:rPr lang="en-US" sz="1000" b="1" i="1" dirty="0">
                <a:solidFill>
                  <a:srgbClr val="1F497D"/>
                </a:solidFill>
                <a:latin typeface="Calibri"/>
                <a:cs typeface="Arial" pitchFamily="34" charset="0"/>
              </a:rPr>
            </a:br>
            <a:r>
              <a:rPr lang="en-US" sz="1000" b="1" i="1" dirty="0">
                <a:solidFill>
                  <a:srgbClr val="1F497D"/>
                </a:solidFill>
                <a:latin typeface="Calibri"/>
                <a:cs typeface="Arial" pitchFamily="34" charset="0"/>
              </a:rPr>
              <a:t>communication</a:t>
            </a:r>
            <a:endParaRPr lang="de-DE" sz="1000" b="1" i="1" dirty="0">
              <a:solidFill>
                <a:srgbClr val="1F497D"/>
              </a:solidFill>
              <a:latin typeface="Calibri"/>
              <a:cs typeface="Arial" pitchFamily="34" charset="0"/>
            </a:endParaRPr>
          </a:p>
        </p:txBody>
      </p:sp>
      <p:sp>
        <p:nvSpPr>
          <p:cNvPr id="477214" name="Text Box 30"/>
          <p:cNvSpPr txBox="1">
            <a:spLocks noChangeArrowheads="1"/>
          </p:cNvSpPr>
          <p:nvPr/>
        </p:nvSpPr>
        <p:spPr bwMode="auto">
          <a:xfrm>
            <a:off x="4776788" y="4857750"/>
            <a:ext cx="1490662" cy="228600"/>
          </a:xfrm>
          <a:prstGeom prst="rect">
            <a:avLst/>
          </a:prstGeom>
          <a:noFill/>
          <a:ln w="9525" algn="ctr">
            <a:noFill/>
            <a:miter lim="800000"/>
            <a:headEnd/>
            <a:tailEnd/>
          </a:ln>
          <a:effectLst/>
        </p:spPr>
        <p:txBody>
          <a:bodyPr>
            <a:spAutoFit/>
          </a:bodyPr>
          <a:lstStyle/>
          <a:p>
            <a:pPr fontAlgn="auto">
              <a:spcBef>
                <a:spcPct val="50000"/>
              </a:spcBef>
              <a:spcAft>
                <a:spcPts val="0"/>
              </a:spcAft>
            </a:pPr>
            <a:r>
              <a:rPr lang="en-US" sz="900" i="1">
                <a:solidFill>
                  <a:srgbClr val="1F497D"/>
                </a:solidFill>
                <a:latin typeface="Calibri"/>
                <a:cs typeface="Arial" pitchFamily="34" charset="0"/>
              </a:rPr>
              <a:t>…can run on single “Box”</a:t>
            </a:r>
            <a:endParaRPr lang="de-DE" sz="900" i="1">
              <a:solidFill>
                <a:srgbClr val="1F497D"/>
              </a:solidFill>
              <a:latin typeface="Calibri"/>
              <a:cs typeface="Arial" pitchFamily="34" charset="0"/>
            </a:endParaRPr>
          </a:p>
        </p:txBody>
      </p:sp>
      <p:sp>
        <p:nvSpPr>
          <p:cNvPr id="477215" name="Text Box 31"/>
          <p:cNvSpPr txBox="1">
            <a:spLocks noChangeArrowheads="1"/>
          </p:cNvSpPr>
          <p:nvPr/>
        </p:nvSpPr>
        <p:spPr bwMode="auto">
          <a:xfrm>
            <a:off x="2836863" y="4841875"/>
            <a:ext cx="1441450" cy="365125"/>
          </a:xfrm>
          <a:prstGeom prst="rect">
            <a:avLst/>
          </a:prstGeom>
          <a:noFill/>
          <a:ln w="9525" algn="ctr">
            <a:noFill/>
            <a:miter lim="800000"/>
            <a:headEnd/>
            <a:tailEnd/>
          </a:ln>
          <a:effectLst/>
        </p:spPr>
        <p:txBody>
          <a:bodyPr>
            <a:spAutoFit/>
          </a:bodyPr>
          <a:lstStyle/>
          <a:p>
            <a:pPr fontAlgn="auto">
              <a:spcBef>
                <a:spcPct val="50000"/>
              </a:spcBef>
              <a:spcAft>
                <a:spcPts val="0"/>
              </a:spcAft>
            </a:pPr>
            <a:r>
              <a:rPr lang="en-US" sz="900" i="1">
                <a:solidFill>
                  <a:srgbClr val="1F497D"/>
                </a:solidFill>
                <a:latin typeface="Calibri"/>
                <a:cs typeface="Arial" pitchFamily="34" charset="0"/>
              </a:rPr>
              <a:t>Windows 2003 or 2008 Servers</a:t>
            </a:r>
            <a:endParaRPr lang="de-DE" sz="900" i="1">
              <a:solidFill>
                <a:srgbClr val="1F497D"/>
              </a:solidFill>
              <a:latin typeface="Calibri"/>
              <a:cs typeface="Arial" pitchFamily="34" charset="0"/>
            </a:endParaRPr>
          </a:p>
        </p:txBody>
      </p:sp>
      <p:pic>
        <p:nvPicPr>
          <p:cNvPr id="477216" name="Picture 10" descr="logo_sm"/>
          <p:cNvPicPr>
            <a:picLocks noChangeAspect="1" noChangeArrowheads="1"/>
          </p:cNvPicPr>
          <p:nvPr/>
        </p:nvPicPr>
        <p:blipFill>
          <a:blip r:embed="rId4" cstate="print"/>
          <a:srcRect/>
          <a:stretch>
            <a:fillRect/>
          </a:stretch>
        </p:blipFill>
        <p:spPr bwMode="auto">
          <a:xfrm>
            <a:off x="4956175" y="1343025"/>
            <a:ext cx="860425" cy="688975"/>
          </a:xfrm>
          <a:prstGeom prst="rect">
            <a:avLst/>
          </a:prstGeom>
          <a:noFill/>
          <a:ln w="9525">
            <a:noFill/>
            <a:miter lim="800000"/>
            <a:headEnd/>
            <a:tailEnd/>
          </a:ln>
        </p:spPr>
      </p:pic>
      <p:pic>
        <p:nvPicPr>
          <p:cNvPr id="477217" name="Picture 10" descr="logo_sm"/>
          <p:cNvPicPr>
            <a:picLocks noChangeAspect="1" noChangeArrowheads="1"/>
          </p:cNvPicPr>
          <p:nvPr/>
        </p:nvPicPr>
        <p:blipFill>
          <a:blip r:embed="rId4" cstate="print"/>
          <a:srcRect/>
          <a:stretch>
            <a:fillRect/>
          </a:stretch>
        </p:blipFill>
        <p:spPr bwMode="auto">
          <a:xfrm>
            <a:off x="7008813" y="3443288"/>
            <a:ext cx="860425" cy="688975"/>
          </a:xfrm>
          <a:prstGeom prst="rect">
            <a:avLst/>
          </a:prstGeom>
          <a:noFill/>
          <a:ln w="9525">
            <a:noFill/>
            <a:miter lim="800000"/>
            <a:headEnd/>
            <a:tailEnd/>
          </a:ln>
        </p:spPr>
      </p:pic>
      <p:pic>
        <p:nvPicPr>
          <p:cNvPr id="477218" name="Picture 34"/>
          <p:cNvPicPr>
            <a:picLocks noChangeAspect="1" noChangeArrowheads="1"/>
          </p:cNvPicPr>
          <p:nvPr/>
        </p:nvPicPr>
        <p:blipFill>
          <a:blip r:embed="rId5" cstate="print"/>
          <a:srcRect/>
          <a:stretch>
            <a:fillRect/>
          </a:stretch>
        </p:blipFill>
        <p:spPr bwMode="auto">
          <a:xfrm>
            <a:off x="5767388" y="1439863"/>
            <a:ext cx="361950" cy="295275"/>
          </a:xfrm>
          <a:prstGeom prst="rect">
            <a:avLst/>
          </a:prstGeom>
          <a:noFill/>
          <a:ln w="9525">
            <a:noFill/>
            <a:miter lim="800000"/>
            <a:headEnd/>
            <a:tailEnd/>
          </a:ln>
          <a:effectLst/>
        </p:spPr>
      </p:pic>
      <p:pic>
        <p:nvPicPr>
          <p:cNvPr id="477219" name="Picture 35"/>
          <p:cNvPicPr>
            <a:picLocks noChangeAspect="1" noChangeArrowheads="1"/>
          </p:cNvPicPr>
          <p:nvPr/>
        </p:nvPicPr>
        <p:blipFill>
          <a:blip r:embed="rId5" cstate="print"/>
          <a:srcRect/>
          <a:stretch>
            <a:fillRect/>
          </a:stretch>
        </p:blipFill>
        <p:spPr bwMode="auto">
          <a:xfrm>
            <a:off x="7824788" y="3597275"/>
            <a:ext cx="361950" cy="295275"/>
          </a:xfrm>
          <a:prstGeom prst="rect">
            <a:avLst/>
          </a:prstGeom>
          <a:noFill/>
          <a:ln w="9525">
            <a:noFill/>
            <a:miter lim="800000"/>
            <a:headEnd/>
            <a:tailEnd/>
          </a:ln>
          <a:effectLst/>
        </p:spPr>
      </p:pic>
      <p:sp>
        <p:nvSpPr>
          <p:cNvPr id="477220" name="Rectangle 36"/>
          <p:cNvSpPr>
            <a:spLocks noChangeArrowheads="1"/>
          </p:cNvSpPr>
          <p:nvPr/>
        </p:nvSpPr>
        <p:spPr bwMode="auto">
          <a:xfrm>
            <a:off x="6365875" y="1209676"/>
            <a:ext cx="2778125" cy="1061829"/>
          </a:xfrm>
          <a:prstGeom prst="rect">
            <a:avLst/>
          </a:prstGeom>
          <a:noFill/>
          <a:ln w="9525">
            <a:noFill/>
            <a:miter lim="800000"/>
            <a:headEnd/>
            <a:tailEnd/>
          </a:ln>
          <a:effectLst/>
        </p:spPr>
        <p:txBody>
          <a:bodyPr wrap="square">
            <a:spAutoFit/>
          </a:bodyPr>
          <a:lstStyle/>
          <a:p>
            <a:pPr fontAlgn="auto">
              <a:spcBef>
                <a:spcPts val="0"/>
              </a:spcBef>
              <a:spcAft>
                <a:spcPts val="0"/>
              </a:spcAft>
            </a:pPr>
            <a:r>
              <a:rPr lang="en-US" sz="1050" b="1" dirty="0">
                <a:solidFill>
                  <a:prstClr val="black"/>
                </a:solidFill>
                <a:latin typeface="Calibri"/>
              </a:rPr>
              <a:t>Browser Requirements:</a:t>
            </a:r>
          </a:p>
          <a:p>
            <a:pPr fontAlgn="auto">
              <a:spcBef>
                <a:spcPts val="0"/>
              </a:spcBef>
              <a:spcAft>
                <a:spcPts val="0"/>
              </a:spcAft>
              <a:buFontTx/>
              <a:buChar char="•"/>
            </a:pPr>
            <a:r>
              <a:rPr lang="en-US" sz="1050" b="1" dirty="0">
                <a:solidFill>
                  <a:prstClr val="black"/>
                </a:solidFill>
                <a:latin typeface="Calibri"/>
              </a:rPr>
              <a:t>Internet Explorer 6 +</a:t>
            </a:r>
          </a:p>
          <a:p>
            <a:pPr fontAlgn="auto">
              <a:spcBef>
                <a:spcPts val="0"/>
              </a:spcBef>
              <a:spcAft>
                <a:spcPts val="0"/>
              </a:spcAft>
              <a:buFontTx/>
              <a:buChar char="•"/>
            </a:pPr>
            <a:r>
              <a:rPr lang="en-US" sz="1050" b="1" dirty="0">
                <a:solidFill>
                  <a:prstClr val="black"/>
                </a:solidFill>
                <a:latin typeface="Calibri"/>
              </a:rPr>
              <a:t>Microsoft </a:t>
            </a:r>
            <a:r>
              <a:rPr lang="en-US" sz="1050" b="1" dirty="0" err="1">
                <a:solidFill>
                  <a:prstClr val="black"/>
                </a:solidFill>
                <a:latin typeface="Calibri"/>
              </a:rPr>
              <a:t>.Net</a:t>
            </a:r>
            <a:r>
              <a:rPr lang="en-US" sz="1050" b="1" dirty="0">
                <a:solidFill>
                  <a:prstClr val="black"/>
                </a:solidFill>
                <a:latin typeface="Calibri"/>
              </a:rPr>
              <a:t> 2.0 +</a:t>
            </a:r>
          </a:p>
          <a:p>
            <a:pPr fontAlgn="auto">
              <a:spcBef>
                <a:spcPts val="0"/>
              </a:spcBef>
              <a:spcAft>
                <a:spcPts val="0"/>
              </a:spcAft>
              <a:buFontTx/>
              <a:buChar char="•"/>
            </a:pPr>
            <a:r>
              <a:rPr lang="en-US" sz="1050" b="1" dirty="0">
                <a:solidFill>
                  <a:prstClr val="black"/>
                </a:solidFill>
                <a:latin typeface="Calibri"/>
              </a:rPr>
              <a:t>Must allow signed ActiveX controls</a:t>
            </a:r>
            <a:br>
              <a:rPr lang="en-US" sz="1050" b="1" dirty="0">
                <a:solidFill>
                  <a:prstClr val="black"/>
                </a:solidFill>
                <a:latin typeface="Calibri"/>
              </a:rPr>
            </a:br>
            <a:r>
              <a:rPr lang="en-US" sz="1050" b="1" dirty="0">
                <a:solidFill>
                  <a:prstClr val="black"/>
                </a:solidFill>
                <a:latin typeface="Calibri"/>
              </a:rPr>
              <a:t> /scripts (browser security settings)</a:t>
            </a:r>
          </a:p>
          <a:p>
            <a:pPr fontAlgn="auto">
              <a:spcBef>
                <a:spcPts val="0"/>
              </a:spcBef>
              <a:spcAft>
                <a:spcPts val="0"/>
              </a:spcAft>
              <a:buFontTx/>
              <a:buChar char="•"/>
            </a:pPr>
            <a:r>
              <a:rPr lang="en-US" sz="1050" b="1" dirty="0" err="1">
                <a:solidFill>
                  <a:prstClr val="black"/>
                </a:solidFill>
                <a:latin typeface="Calibri"/>
              </a:rPr>
              <a:t>.Net</a:t>
            </a:r>
            <a:r>
              <a:rPr lang="en-US" sz="1050" b="1" dirty="0">
                <a:solidFill>
                  <a:prstClr val="black"/>
                </a:solidFill>
                <a:latin typeface="Calibri"/>
              </a:rPr>
              <a:t> Security Policy must be configured</a:t>
            </a:r>
            <a:endParaRPr lang="de-DE" sz="1050" b="1" dirty="0">
              <a:solidFill>
                <a:prstClr val="black"/>
              </a:solidFill>
              <a:latin typeface="Calibri"/>
            </a:endParaRPr>
          </a:p>
        </p:txBody>
      </p:sp>
      <p:sp>
        <p:nvSpPr>
          <p:cNvPr id="477221" name="Rectangle 37"/>
          <p:cNvSpPr>
            <a:spLocks noChangeArrowheads="1"/>
          </p:cNvSpPr>
          <p:nvPr/>
        </p:nvSpPr>
        <p:spPr bwMode="auto">
          <a:xfrm>
            <a:off x="6473825" y="5227638"/>
            <a:ext cx="2547938" cy="1061829"/>
          </a:xfrm>
          <a:prstGeom prst="rect">
            <a:avLst/>
          </a:prstGeom>
          <a:noFill/>
          <a:ln w="9525">
            <a:noFill/>
            <a:miter lim="800000"/>
            <a:headEnd/>
            <a:tailEnd/>
          </a:ln>
          <a:effectLst/>
        </p:spPr>
        <p:txBody>
          <a:bodyPr>
            <a:spAutoFit/>
          </a:bodyPr>
          <a:lstStyle/>
          <a:p>
            <a:pPr fontAlgn="auto">
              <a:spcBef>
                <a:spcPts val="0"/>
              </a:spcBef>
              <a:spcAft>
                <a:spcPts val="0"/>
              </a:spcAft>
            </a:pPr>
            <a:r>
              <a:rPr lang="en-US" sz="1050" b="1" dirty="0">
                <a:solidFill>
                  <a:prstClr val="black"/>
                </a:solidFill>
                <a:latin typeface="Calibri"/>
              </a:rPr>
              <a:t>Server Requirements</a:t>
            </a:r>
          </a:p>
          <a:p>
            <a:pPr fontAlgn="auto">
              <a:spcBef>
                <a:spcPts val="0"/>
              </a:spcBef>
              <a:spcAft>
                <a:spcPts val="0"/>
              </a:spcAft>
              <a:buFontTx/>
              <a:buChar char="•"/>
            </a:pPr>
            <a:r>
              <a:rPr lang="en-US" sz="1050" b="1" dirty="0">
                <a:solidFill>
                  <a:prstClr val="black"/>
                </a:solidFill>
                <a:latin typeface="Calibri"/>
              </a:rPr>
              <a:t>IIS 5 or higher</a:t>
            </a:r>
          </a:p>
          <a:p>
            <a:pPr fontAlgn="auto">
              <a:spcBef>
                <a:spcPts val="0"/>
              </a:spcBef>
              <a:spcAft>
                <a:spcPts val="0"/>
              </a:spcAft>
              <a:buFontTx/>
              <a:buChar char="•"/>
            </a:pPr>
            <a:r>
              <a:rPr lang="en-US" sz="1050" b="1" dirty="0">
                <a:solidFill>
                  <a:prstClr val="black"/>
                </a:solidFill>
                <a:latin typeface="Calibri"/>
              </a:rPr>
              <a:t>Innovator Server software installed, with</a:t>
            </a:r>
            <a:br>
              <a:rPr lang="en-US" sz="1050" b="1" dirty="0">
                <a:solidFill>
                  <a:prstClr val="black"/>
                </a:solidFill>
                <a:latin typeface="Calibri"/>
              </a:rPr>
            </a:br>
            <a:r>
              <a:rPr lang="en-US" sz="1050" b="1" dirty="0">
                <a:solidFill>
                  <a:prstClr val="black"/>
                </a:solidFill>
                <a:latin typeface="Calibri"/>
              </a:rPr>
              <a:t>  IIS virtual directory set up</a:t>
            </a:r>
          </a:p>
          <a:p>
            <a:pPr fontAlgn="auto">
              <a:spcBef>
                <a:spcPts val="0"/>
              </a:spcBef>
              <a:spcAft>
                <a:spcPts val="0"/>
              </a:spcAft>
              <a:buFontTx/>
              <a:buChar char="•"/>
            </a:pPr>
            <a:r>
              <a:rPr lang="en-US" sz="1050" b="1" dirty="0">
                <a:solidFill>
                  <a:prstClr val="black"/>
                </a:solidFill>
                <a:latin typeface="Calibri"/>
              </a:rPr>
              <a:t>Microsoft 2.0 +</a:t>
            </a:r>
          </a:p>
          <a:p>
            <a:pPr fontAlgn="auto">
              <a:spcBef>
                <a:spcPts val="0"/>
              </a:spcBef>
              <a:spcAft>
                <a:spcPts val="0"/>
              </a:spcAft>
              <a:buFontTx/>
              <a:buChar char="•"/>
            </a:pPr>
            <a:r>
              <a:rPr lang="en-US" sz="1050" b="1" dirty="0">
                <a:solidFill>
                  <a:prstClr val="black"/>
                </a:solidFill>
                <a:latin typeface="Calibri"/>
              </a:rPr>
              <a:t>Microsoft SQL Server (2005)</a:t>
            </a:r>
          </a:p>
        </p:txBody>
      </p:sp>
      <p:pic>
        <p:nvPicPr>
          <p:cNvPr id="479288" name="Rectangle 479287"/>
          <p:cNvPicPr>
            <a:picLocks noChangeAspect="1" noChangeArrowheads="1"/>
          </p:cNvPicPr>
          <p:nvPr/>
        </p:nvPicPr>
        <p:blipFill>
          <a:blip r:embed="rId6" cstate="print"/>
          <a:srcRect/>
          <a:stretch>
            <a:fillRect/>
          </a:stretch>
        </p:blipFill>
        <p:spPr bwMode="auto">
          <a:xfrm>
            <a:off x="1160463" y="5429250"/>
            <a:ext cx="360362" cy="403225"/>
          </a:xfrm>
          <a:prstGeom prst="rect">
            <a:avLst/>
          </a:prstGeom>
          <a:noFill/>
          <a:ln w="9525">
            <a:noFill/>
            <a:miter lim="800000"/>
            <a:headEnd/>
            <a:tailEnd/>
          </a:ln>
        </p:spPr>
      </p:pic>
      <p:sp>
        <p:nvSpPr>
          <p:cNvPr id="477223" name="Text Box 39"/>
          <p:cNvSpPr txBox="1">
            <a:spLocks noChangeArrowheads="1"/>
          </p:cNvSpPr>
          <p:nvPr/>
        </p:nvSpPr>
        <p:spPr bwMode="auto">
          <a:xfrm>
            <a:off x="114300" y="1223963"/>
            <a:ext cx="2733675" cy="1384995"/>
          </a:xfrm>
          <a:prstGeom prst="rect">
            <a:avLst/>
          </a:prstGeom>
          <a:solidFill>
            <a:schemeClr val="bg1"/>
          </a:solidFill>
          <a:ln w="9525">
            <a:noFill/>
            <a:miter lim="800000"/>
            <a:headEnd/>
            <a:tailEnd/>
          </a:ln>
          <a:effectLst/>
        </p:spPr>
        <p:txBody>
          <a:bodyPr wrap="square">
            <a:spAutoFit/>
          </a:bodyPr>
          <a:lstStyle/>
          <a:p>
            <a:pPr fontAlgn="auto">
              <a:spcBef>
                <a:spcPts val="0"/>
              </a:spcBef>
              <a:spcAft>
                <a:spcPts val="0"/>
              </a:spcAft>
            </a:pPr>
            <a:r>
              <a:rPr lang="en-US" sz="1050" b="1" dirty="0">
                <a:solidFill>
                  <a:prstClr val="black"/>
                </a:solidFill>
                <a:latin typeface="Calibri"/>
              </a:rPr>
              <a:t>Network </a:t>
            </a:r>
            <a:br>
              <a:rPr lang="en-US" sz="1050" b="1" dirty="0">
                <a:solidFill>
                  <a:prstClr val="black"/>
                </a:solidFill>
                <a:latin typeface="Calibri"/>
              </a:rPr>
            </a:br>
            <a:r>
              <a:rPr lang="en-US" sz="1050" b="1" dirty="0">
                <a:solidFill>
                  <a:prstClr val="black"/>
                </a:solidFill>
                <a:latin typeface="Calibri"/>
              </a:rPr>
              <a:t>Recommend 100 mbps network – Minimum 256 k (fractional T1) between Application Server and Clients</a:t>
            </a:r>
            <a:br>
              <a:rPr lang="en-US" sz="1050" b="1" dirty="0">
                <a:solidFill>
                  <a:prstClr val="black"/>
                </a:solidFill>
                <a:latin typeface="Calibri"/>
              </a:rPr>
            </a:br>
            <a:endParaRPr lang="en-US" sz="1050" b="1" dirty="0">
              <a:solidFill>
                <a:prstClr val="black"/>
              </a:solidFill>
              <a:latin typeface="Calibri"/>
            </a:endParaRPr>
          </a:p>
          <a:p>
            <a:pPr fontAlgn="auto">
              <a:spcBef>
                <a:spcPts val="0"/>
              </a:spcBef>
              <a:spcAft>
                <a:spcPts val="0"/>
              </a:spcAft>
            </a:pPr>
            <a:r>
              <a:rPr lang="en-US" sz="1050" b="1" dirty="0">
                <a:solidFill>
                  <a:prstClr val="black"/>
                </a:solidFill>
                <a:latin typeface="Calibri"/>
              </a:rPr>
              <a:t>Recommend dedicated sub-LAN of 100 </a:t>
            </a:r>
            <a:r>
              <a:rPr lang="en-US" sz="1050" b="1" dirty="0" err="1">
                <a:solidFill>
                  <a:prstClr val="black"/>
                </a:solidFill>
                <a:latin typeface="Calibri"/>
              </a:rPr>
              <a:t>mbs</a:t>
            </a:r>
            <a:r>
              <a:rPr lang="en-US" sz="1050" b="1" dirty="0">
                <a:solidFill>
                  <a:prstClr val="black"/>
                </a:solidFill>
                <a:latin typeface="Calibri"/>
              </a:rPr>
              <a:t> or 1.0 GB copper between the Application Servers and Database Server</a:t>
            </a:r>
            <a:endParaRPr lang="de-DE" sz="1050" b="1" dirty="0">
              <a:solidFill>
                <a:prstClr val="black"/>
              </a:solidFill>
              <a:latin typeface="Calibri"/>
            </a:endParaRPr>
          </a:p>
        </p:txBody>
      </p:sp>
      <p:sp>
        <p:nvSpPr>
          <p:cNvPr id="477224" name="Freeform 40"/>
          <p:cNvSpPr>
            <a:spLocks/>
          </p:cNvSpPr>
          <p:nvPr/>
        </p:nvSpPr>
        <p:spPr bwMode="auto">
          <a:xfrm>
            <a:off x="4497388" y="3254375"/>
            <a:ext cx="2752725" cy="1331913"/>
          </a:xfrm>
          <a:custGeom>
            <a:avLst/>
            <a:gdLst/>
            <a:ahLst/>
            <a:cxnLst>
              <a:cxn ang="0">
                <a:pos x="0" y="1748"/>
              </a:cxn>
              <a:cxn ang="0">
                <a:pos x="1443" y="1748"/>
              </a:cxn>
              <a:cxn ang="0">
                <a:pos x="1443" y="0"/>
              </a:cxn>
              <a:cxn ang="0">
                <a:pos x="1734" y="0"/>
              </a:cxn>
            </a:cxnLst>
            <a:rect l="0" t="0" r="r" b="b"/>
            <a:pathLst>
              <a:path w="1734" h="1748">
                <a:moveTo>
                  <a:pt x="0" y="1748"/>
                </a:moveTo>
                <a:lnTo>
                  <a:pt x="1443" y="1748"/>
                </a:lnTo>
                <a:lnTo>
                  <a:pt x="1443" y="0"/>
                </a:lnTo>
                <a:lnTo>
                  <a:pt x="1734" y="0"/>
                </a:lnTo>
              </a:path>
            </a:pathLst>
          </a:cu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25" name="Text Box 41"/>
          <p:cNvSpPr txBox="1">
            <a:spLocks noChangeArrowheads="1"/>
          </p:cNvSpPr>
          <p:nvPr/>
        </p:nvSpPr>
        <p:spPr bwMode="auto">
          <a:xfrm>
            <a:off x="3938588" y="1000125"/>
            <a:ext cx="1651000" cy="415498"/>
          </a:xfrm>
          <a:prstGeom prst="rect">
            <a:avLst/>
          </a:prstGeom>
          <a:noFill/>
          <a:ln w="9525" algn="ctr">
            <a:noFill/>
            <a:miter lim="800000"/>
            <a:headEnd/>
            <a:tailEnd/>
          </a:ln>
          <a:effectLst/>
        </p:spPr>
        <p:txBody>
          <a:bodyPr>
            <a:spAutoFit/>
          </a:bodyPr>
          <a:lstStyle/>
          <a:p>
            <a:pPr fontAlgn="auto">
              <a:spcBef>
                <a:spcPct val="50000"/>
              </a:spcBef>
              <a:spcAft>
                <a:spcPts val="0"/>
              </a:spcAft>
            </a:pPr>
            <a:r>
              <a:rPr lang="en-US" sz="1050" b="1" i="1" dirty="0">
                <a:solidFill>
                  <a:srgbClr val="1F497D"/>
                </a:solidFill>
                <a:latin typeface="Calibri"/>
                <a:cs typeface="Arial" pitchFamily="34" charset="0"/>
              </a:rPr>
              <a:t>Access from</a:t>
            </a:r>
            <a:br>
              <a:rPr lang="en-US" sz="1050" b="1" i="1" dirty="0">
                <a:solidFill>
                  <a:srgbClr val="1F497D"/>
                </a:solidFill>
                <a:latin typeface="Calibri"/>
                <a:cs typeface="Arial" pitchFamily="34" charset="0"/>
              </a:rPr>
            </a:br>
            <a:r>
              <a:rPr lang="en-US" sz="1050" b="1" i="1" dirty="0">
                <a:solidFill>
                  <a:srgbClr val="1F497D"/>
                </a:solidFill>
                <a:latin typeface="Calibri"/>
                <a:cs typeface="Arial" pitchFamily="34" charset="0"/>
              </a:rPr>
              <a:t>outside the Firewall</a:t>
            </a:r>
            <a:endParaRPr lang="de-DE" sz="1050" b="1" i="1" dirty="0">
              <a:solidFill>
                <a:srgbClr val="1F497D"/>
              </a:solidFill>
              <a:latin typeface="Calibri"/>
              <a:cs typeface="Arial" pitchFamily="34" charset="0"/>
            </a:endParaRPr>
          </a:p>
        </p:txBody>
      </p:sp>
      <p:sp>
        <p:nvSpPr>
          <p:cNvPr id="477226" name="Freeform 42"/>
          <p:cNvSpPr>
            <a:spLocks/>
          </p:cNvSpPr>
          <p:nvPr/>
        </p:nvSpPr>
        <p:spPr bwMode="auto">
          <a:xfrm>
            <a:off x="4506913" y="1403350"/>
            <a:ext cx="709612" cy="1841500"/>
          </a:xfrm>
          <a:custGeom>
            <a:avLst/>
            <a:gdLst/>
            <a:ahLst/>
            <a:cxnLst>
              <a:cxn ang="0">
                <a:pos x="0" y="589"/>
              </a:cxn>
              <a:cxn ang="0">
                <a:pos x="0" y="0"/>
              </a:cxn>
              <a:cxn ang="0">
                <a:pos x="257" y="0"/>
              </a:cxn>
            </a:cxnLst>
            <a:rect l="0" t="0" r="r" b="b"/>
            <a:pathLst>
              <a:path w="257" h="589">
                <a:moveTo>
                  <a:pt x="0" y="589"/>
                </a:moveTo>
                <a:lnTo>
                  <a:pt x="0" y="0"/>
                </a:lnTo>
                <a:lnTo>
                  <a:pt x="257" y="0"/>
                </a:lnTo>
              </a:path>
            </a:pathLst>
          </a:cu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27" name="Text Box 43"/>
          <p:cNvSpPr txBox="1">
            <a:spLocks noChangeArrowheads="1"/>
          </p:cNvSpPr>
          <p:nvPr/>
        </p:nvSpPr>
        <p:spPr bwMode="auto">
          <a:xfrm>
            <a:off x="7081838" y="2816225"/>
            <a:ext cx="1287462" cy="261610"/>
          </a:xfrm>
          <a:prstGeom prst="rect">
            <a:avLst/>
          </a:prstGeom>
          <a:noFill/>
          <a:ln w="9525" algn="ctr">
            <a:noFill/>
            <a:miter lim="800000"/>
            <a:headEnd/>
            <a:tailEnd/>
          </a:ln>
          <a:effectLst/>
        </p:spPr>
        <p:txBody>
          <a:bodyPr>
            <a:spAutoFit/>
          </a:bodyPr>
          <a:lstStyle/>
          <a:p>
            <a:pPr fontAlgn="auto">
              <a:spcBef>
                <a:spcPct val="50000"/>
              </a:spcBef>
              <a:spcAft>
                <a:spcPts val="0"/>
              </a:spcAft>
            </a:pPr>
            <a:r>
              <a:rPr lang="en-US" sz="1100" b="1" i="1" dirty="0">
                <a:solidFill>
                  <a:srgbClr val="1F497D"/>
                </a:solidFill>
                <a:latin typeface="Calibri"/>
                <a:cs typeface="Arial" pitchFamily="34" charset="0"/>
              </a:rPr>
              <a:t>Internal Clients</a:t>
            </a:r>
            <a:endParaRPr lang="de-DE" sz="1100" b="1" i="1" dirty="0">
              <a:solidFill>
                <a:srgbClr val="1F497D"/>
              </a:solidFill>
              <a:latin typeface="Calibri"/>
              <a:cs typeface="Arial" pitchFamily="34" charset="0"/>
            </a:endParaRPr>
          </a:p>
        </p:txBody>
      </p:sp>
      <p:sp>
        <p:nvSpPr>
          <p:cNvPr id="477228" name="Rectangle 44"/>
          <p:cNvSpPr>
            <a:spLocks noChangeArrowheads="1"/>
          </p:cNvSpPr>
          <p:nvPr/>
        </p:nvSpPr>
        <p:spPr bwMode="auto">
          <a:xfrm>
            <a:off x="7008813" y="3452813"/>
            <a:ext cx="1878012" cy="1284287"/>
          </a:xfrm>
          <a:prstGeom prst="rect">
            <a:avLst/>
          </a:prstGeom>
          <a:solidFill>
            <a:srgbClr val="FFCC00">
              <a:alpha val="19000"/>
            </a:srgbClr>
          </a:solidFill>
          <a:ln w="9525">
            <a:solidFill>
              <a:schemeClr val="tx1"/>
            </a:solidFill>
            <a:prstDash val="dash"/>
            <a:miter lim="800000"/>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pic>
        <p:nvPicPr>
          <p:cNvPr id="477229" name="Picture 92" descr="user business user woman"/>
          <p:cNvPicPr>
            <a:picLocks noChangeAspect="1" noChangeArrowheads="1"/>
          </p:cNvPicPr>
          <p:nvPr/>
        </p:nvPicPr>
        <p:blipFill>
          <a:blip r:embed="rId7" cstate="print"/>
          <a:srcRect/>
          <a:stretch>
            <a:fillRect/>
          </a:stretch>
        </p:blipFill>
        <p:spPr bwMode="auto">
          <a:xfrm>
            <a:off x="5762625" y="1073150"/>
            <a:ext cx="300038" cy="363538"/>
          </a:xfrm>
          <a:prstGeom prst="rect">
            <a:avLst/>
          </a:prstGeom>
          <a:noFill/>
          <a:ln w="9525">
            <a:noFill/>
            <a:miter lim="800000"/>
            <a:headEnd/>
            <a:tailEnd/>
          </a:ln>
        </p:spPr>
      </p:pic>
      <p:pic>
        <p:nvPicPr>
          <p:cNvPr id="477230" name="Picture 93" descr="pc"/>
          <p:cNvPicPr>
            <a:picLocks noChangeAspect="1" noChangeArrowheads="1"/>
          </p:cNvPicPr>
          <p:nvPr/>
        </p:nvPicPr>
        <p:blipFill>
          <a:blip r:embed="rId8" cstate="print"/>
          <a:srcRect/>
          <a:stretch>
            <a:fillRect/>
          </a:stretch>
        </p:blipFill>
        <p:spPr bwMode="auto">
          <a:xfrm>
            <a:off x="5376863" y="1090613"/>
            <a:ext cx="390525" cy="349250"/>
          </a:xfrm>
          <a:prstGeom prst="rect">
            <a:avLst/>
          </a:prstGeom>
          <a:noFill/>
          <a:ln w="9525">
            <a:noFill/>
            <a:miter lim="800000"/>
            <a:headEnd/>
            <a:tailEnd/>
          </a:ln>
        </p:spPr>
      </p:pic>
      <p:pic>
        <p:nvPicPr>
          <p:cNvPr id="477231" name="Picture 92" descr="user business user woman"/>
          <p:cNvPicPr>
            <a:picLocks noChangeAspect="1" noChangeArrowheads="1"/>
          </p:cNvPicPr>
          <p:nvPr/>
        </p:nvPicPr>
        <p:blipFill>
          <a:blip r:embed="rId7" cstate="print"/>
          <a:srcRect/>
          <a:stretch>
            <a:fillRect/>
          </a:stretch>
        </p:blipFill>
        <p:spPr bwMode="auto">
          <a:xfrm>
            <a:off x="7718425" y="3081338"/>
            <a:ext cx="300038" cy="363537"/>
          </a:xfrm>
          <a:prstGeom prst="rect">
            <a:avLst/>
          </a:prstGeom>
          <a:noFill/>
          <a:ln w="9525">
            <a:noFill/>
            <a:miter lim="800000"/>
            <a:headEnd/>
            <a:tailEnd/>
          </a:ln>
        </p:spPr>
      </p:pic>
      <p:pic>
        <p:nvPicPr>
          <p:cNvPr id="477232" name="Picture 93" descr="pc"/>
          <p:cNvPicPr>
            <a:picLocks noChangeAspect="1" noChangeArrowheads="1"/>
          </p:cNvPicPr>
          <p:nvPr/>
        </p:nvPicPr>
        <p:blipFill>
          <a:blip r:embed="rId8" cstate="print"/>
          <a:srcRect/>
          <a:stretch>
            <a:fillRect/>
          </a:stretch>
        </p:blipFill>
        <p:spPr bwMode="auto">
          <a:xfrm>
            <a:off x="7332663" y="3081338"/>
            <a:ext cx="390525" cy="349250"/>
          </a:xfrm>
          <a:prstGeom prst="rect">
            <a:avLst/>
          </a:prstGeom>
          <a:noFill/>
          <a:ln w="9525">
            <a:noFill/>
            <a:miter lim="800000"/>
            <a:headEnd/>
            <a:tailEnd/>
          </a:ln>
        </p:spPr>
      </p:pic>
      <p:sp>
        <p:nvSpPr>
          <p:cNvPr id="477233" name="Text Box 49"/>
          <p:cNvSpPr txBox="1">
            <a:spLocks noChangeArrowheads="1"/>
          </p:cNvSpPr>
          <p:nvPr/>
        </p:nvSpPr>
        <p:spPr bwMode="auto">
          <a:xfrm>
            <a:off x="4476750" y="3838575"/>
            <a:ext cx="1287463" cy="228600"/>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900" i="1">
                <a:solidFill>
                  <a:srgbClr val="1F497D"/>
                </a:solidFill>
                <a:latin typeface="Calibri"/>
                <a:cs typeface="Arial" pitchFamily="34" charset="0"/>
              </a:rPr>
              <a:t>Firewall Tunnel</a:t>
            </a:r>
            <a:endParaRPr lang="de-DE" sz="900" i="1">
              <a:solidFill>
                <a:srgbClr val="1F497D"/>
              </a:solidFill>
              <a:latin typeface="Calibri"/>
              <a:cs typeface="Arial" pitchFamily="34" charset="0"/>
            </a:endParaRPr>
          </a:p>
        </p:txBody>
      </p:sp>
      <p:grpSp>
        <p:nvGrpSpPr>
          <p:cNvPr id="2" name="Group 50"/>
          <p:cNvGrpSpPr>
            <a:grpSpLocks/>
          </p:cNvGrpSpPr>
          <p:nvPr/>
        </p:nvGrpSpPr>
        <p:grpSpPr bwMode="auto">
          <a:xfrm>
            <a:off x="4365625" y="3935413"/>
            <a:ext cx="287338" cy="258762"/>
            <a:chOff x="1213" y="2090"/>
            <a:chExt cx="1408" cy="1104"/>
          </a:xfrm>
        </p:grpSpPr>
        <p:sp>
          <p:nvSpPr>
            <p:cNvPr id="477235" name="Arc 51"/>
            <p:cNvSpPr>
              <a:spLocks/>
            </p:cNvSpPr>
            <p:nvPr/>
          </p:nvSpPr>
          <p:spPr bwMode="auto">
            <a:xfrm rot="15439417">
              <a:off x="1363" y="2223"/>
              <a:ext cx="821" cy="1121"/>
            </a:xfrm>
            <a:custGeom>
              <a:avLst/>
              <a:gdLst>
                <a:gd name="G0" fmla="+- 9203 0 0"/>
                <a:gd name="G1" fmla="+- 20434 0 0"/>
                <a:gd name="G2" fmla="+- 21600 0 0"/>
                <a:gd name="T0" fmla="*/ 16203 w 30803"/>
                <a:gd name="T1" fmla="*/ 0 h 42034"/>
                <a:gd name="T2" fmla="*/ 0 w 30803"/>
                <a:gd name="T3" fmla="*/ 39976 h 42034"/>
                <a:gd name="T4" fmla="*/ 9203 w 30803"/>
                <a:gd name="T5" fmla="*/ 20434 h 42034"/>
              </a:gdLst>
              <a:ahLst/>
              <a:cxnLst>
                <a:cxn ang="0">
                  <a:pos x="T0" y="T1"/>
                </a:cxn>
                <a:cxn ang="0">
                  <a:pos x="T2" y="T3"/>
                </a:cxn>
                <a:cxn ang="0">
                  <a:pos x="T4" y="T5"/>
                </a:cxn>
              </a:cxnLst>
              <a:rect l="0" t="0" r="r" b="b"/>
              <a:pathLst>
                <a:path w="30803" h="42034" fill="none" extrusionOk="0">
                  <a:moveTo>
                    <a:pt x="16203" y="-1"/>
                  </a:moveTo>
                  <a:cubicBezTo>
                    <a:pt x="24936" y="2991"/>
                    <a:pt x="30803" y="11202"/>
                    <a:pt x="30803" y="20434"/>
                  </a:cubicBezTo>
                  <a:cubicBezTo>
                    <a:pt x="30803" y="32363"/>
                    <a:pt x="21132" y="42034"/>
                    <a:pt x="9203" y="42034"/>
                  </a:cubicBezTo>
                  <a:cubicBezTo>
                    <a:pt x="6021" y="42034"/>
                    <a:pt x="2878" y="41331"/>
                    <a:pt x="0" y="39975"/>
                  </a:cubicBezTo>
                </a:path>
                <a:path w="30803" h="42034" stroke="0" extrusionOk="0">
                  <a:moveTo>
                    <a:pt x="16203" y="-1"/>
                  </a:moveTo>
                  <a:cubicBezTo>
                    <a:pt x="24936" y="2991"/>
                    <a:pt x="30803" y="11202"/>
                    <a:pt x="30803" y="20434"/>
                  </a:cubicBezTo>
                  <a:cubicBezTo>
                    <a:pt x="30803" y="32363"/>
                    <a:pt x="21132" y="42034"/>
                    <a:pt x="9203" y="42034"/>
                  </a:cubicBezTo>
                  <a:cubicBezTo>
                    <a:pt x="6021" y="42034"/>
                    <a:pt x="2878" y="41331"/>
                    <a:pt x="0" y="39975"/>
                  </a:cubicBezTo>
                  <a:lnTo>
                    <a:pt x="9203" y="20434"/>
                  </a:lnTo>
                  <a:close/>
                </a:path>
              </a:pathLst>
            </a:custGeom>
            <a:noFill/>
            <a:ln w="9525">
              <a:solidFill>
                <a:schemeClr val="tx1"/>
              </a:solidFill>
              <a:round/>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sp>
          <p:nvSpPr>
            <p:cNvPr id="477236" name="Arc 52"/>
            <p:cNvSpPr>
              <a:spLocks/>
            </p:cNvSpPr>
            <p:nvPr/>
          </p:nvSpPr>
          <p:spPr bwMode="auto">
            <a:xfrm rot="15439417">
              <a:off x="2060" y="2156"/>
              <a:ext cx="604" cy="471"/>
            </a:xfrm>
            <a:custGeom>
              <a:avLst/>
              <a:gdLst>
                <a:gd name="G0" fmla="+- 9203 0 0"/>
                <a:gd name="G1" fmla="+- 2703 0 0"/>
                <a:gd name="G2" fmla="+- 21600 0 0"/>
                <a:gd name="T0" fmla="*/ 30633 w 30803"/>
                <a:gd name="T1" fmla="*/ 0 h 24303"/>
                <a:gd name="T2" fmla="*/ 0 w 30803"/>
                <a:gd name="T3" fmla="*/ 22245 h 24303"/>
                <a:gd name="T4" fmla="*/ 9203 w 30803"/>
                <a:gd name="T5" fmla="*/ 2703 h 24303"/>
              </a:gdLst>
              <a:ahLst/>
              <a:cxnLst>
                <a:cxn ang="0">
                  <a:pos x="T0" y="T1"/>
                </a:cxn>
                <a:cxn ang="0">
                  <a:pos x="T2" y="T3"/>
                </a:cxn>
                <a:cxn ang="0">
                  <a:pos x="T4" y="T5"/>
                </a:cxn>
              </a:cxnLst>
              <a:rect l="0" t="0" r="r" b="b"/>
              <a:pathLst>
                <a:path w="30803" h="24303" fill="none" extrusionOk="0">
                  <a:moveTo>
                    <a:pt x="30633" y="-1"/>
                  </a:moveTo>
                  <a:cubicBezTo>
                    <a:pt x="30746" y="896"/>
                    <a:pt x="30803" y="1799"/>
                    <a:pt x="30803" y="2703"/>
                  </a:cubicBezTo>
                  <a:cubicBezTo>
                    <a:pt x="30803" y="14632"/>
                    <a:pt x="21132" y="24303"/>
                    <a:pt x="9203" y="24303"/>
                  </a:cubicBezTo>
                  <a:cubicBezTo>
                    <a:pt x="6021" y="24303"/>
                    <a:pt x="2878" y="23600"/>
                    <a:pt x="0" y="22244"/>
                  </a:cubicBezTo>
                </a:path>
                <a:path w="30803" h="24303" stroke="0" extrusionOk="0">
                  <a:moveTo>
                    <a:pt x="30633" y="-1"/>
                  </a:moveTo>
                  <a:cubicBezTo>
                    <a:pt x="30746" y="896"/>
                    <a:pt x="30803" y="1799"/>
                    <a:pt x="30803" y="2703"/>
                  </a:cubicBezTo>
                  <a:cubicBezTo>
                    <a:pt x="30803" y="14632"/>
                    <a:pt x="21132" y="24303"/>
                    <a:pt x="9203" y="24303"/>
                  </a:cubicBezTo>
                  <a:cubicBezTo>
                    <a:pt x="6021" y="24303"/>
                    <a:pt x="2878" y="23600"/>
                    <a:pt x="0" y="22244"/>
                  </a:cubicBezTo>
                  <a:lnTo>
                    <a:pt x="9203" y="2703"/>
                  </a:lnTo>
                  <a:close/>
                </a:path>
              </a:pathLst>
            </a:custGeom>
            <a:noFill/>
            <a:ln w="9525">
              <a:solidFill>
                <a:schemeClr val="tx1"/>
              </a:solidFill>
              <a:round/>
              <a:headEnd/>
              <a:tailEnd/>
            </a:ln>
            <a:effectLst/>
          </p:spPr>
          <p:txBody>
            <a:bodyPr wrap="none" anchor="ctr"/>
            <a:lstStyle/>
            <a:p>
              <a:pPr fontAlgn="auto">
                <a:spcBef>
                  <a:spcPts val="0"/>
                </a:spcBef>
                <a:spcAft>
                  <a:spcPts val="0"/>
                </a:spcAft>
              </a:pPr>
              <a:endParaRPr lang="en-US">
                <a:solidFill>
                  <a:prstClr val="black"/>
                </a:solidFill>
                <a:latin typeface="Calibri"/>
              </a:endParaRPr>
            </a:p>
          </p:txBody>
        </p:sp>
        <p:sp>
          <p:nvSpPr>
            <p:cNvPr id="477237" name="Line 53"/>
            <p:cNvSpPr>
              <a:spLocks noChangeShapeType="1"/>
            </p:cNvSpPr>
            <p:nvPr/>
          </p:nvSpPr>
          <p:spPr bwMode="auto">
            <a:xfrm flipV="1">
              <a:off x="1442" y="2149"/>
              <a:ext cx="629" cy="338"/>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38" name="Line 54"/>
            <p:cNvSpPr>
              <a:spLocks noChangeShapeType="1"/>
            </p:cNvSpPr>
            <p:nvPr/>
          </p:nvSpPr>
          <p:spPr bwMode="auto">
            <a:xfrm flipV="1">
              <a:off x="2370" y="2640"/>
              <a:ext cx="251" cy="426"/>
            </a:xfrm>
            <a:prstGeom prst="line">
              <a:avLst/>
            </a:prstGeom>
            <a:noFill/>
            <a:ln w="9525">
              <a:solidFill>
                <a:schemeClr val="tx1"/>
              </a:solidFill>
              <a:round/>
              <a:headEnd/>
              <a:tailEnd/>
            </a:ln>
            <a:effectLst/>
          </p:spPr>
          <p:txBody>
            <a:bodyPr/>
            <a:lstStyle/>
            <a:p>
              <a:pPr fontAlgn="auto">
                <a:spcBef>
                  <a:spcPts val="0"/>
                </a:spcBef>
                <a:spcAft>
                  <a:spcPts val="0"/>
                </a:spcAft>
              </a:pPr>
              <a:endParaRPr lang="en-US">
                <a:solidFill>
                  <a:prstClr val="black"/>
                </a:solidFill>
                <a:latin typeface="Calibri"/>
              </a:endParaRPr>
            </a:p>
          </p:txBody>
        </p:sp>
      </p:grpSp>
      <p:sp>
        <p:nvSpPr>
          <p:cNvPr id="477239" name="Line 55"/>
          <p:cNvSpPr>
            <a:spLocks noChangeShapeType="1"/>
          </p:cNvSpPr>
          <p:nvPr/>
        </p:nvSpPr>
        <p:spPr bwMode="auto">
          <a:xfrm>
            <a:off x="4278313" y="4765675"/>
            <a:ext cx="219075" cy="73025"/>
          </a:xfrm>
          <a:prstGeom prst="line">
            <a:avLst/>
          </a:prstGeom>
          <a:noFill/>
          <a:ln w="9525">
            <a:solidFill>
              <a:schemeClr val="tx2"/>
            </a:solidFill>
            <a:prstDash val="dash"/>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477240" name="Text Box 56"/>
          <p:cNvSpPr txBox="1">
            <a:spLocks noChangeArrowheads="1"/>
          </p:cNvSpPr>
          <p:nvPr/>
        </p:nvSpPr>
        <p:spPr bwMode="auto">
          <a:xfrm>
            <a:off x="4200525" y="2563813"/>
            <a:ext cx="1406525" cy="274637"/>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1200">
                <a:solidFill>
                  <a:prstClr val="black"/>
                </a:solidFill>
                <a:latin typeface="Calibri"/>
                <a:cs typeface="Arial" pitchFamily="34" charset="0"/>
              </a:rPr>
              <a:t>Internet</a:t>
            </a:r>
            <a:endParaRPr lang="de-DE" sz="1200">
              <a:solidFill>
                <a:prstClr val="black"/>
              </a:solidFill>
              <a:latin typeface="Calibri"/>
              <a:cs typeface="Arial" pitchFamily="34" charset="0"/>
            </a:endParaRPr>
          </a:p>
        </p:txBody>
      </p:sp>
      <p:sp>
        <p:nvSpPr>
          <p:cNvPr id="477241" name="Text Box 57"/>
          <p:cNvSpPr txBox="1">
            <a:spLocks noChangeArrowheads="1"/>
          </p:cNvSpPr>
          <p:nvPr/>
        </p:nvSpPr>
        <p:spPr bwMode="auto">
          <a:xfrm>
            <a:off x="3568700" y="1512888"/>
            <a:ext cx="1406525" cy="501650"/>
          </a:xfrm>
          <a:prstGeom prst="rect">
            <a:avLst/>
          </a:prstGeom>
          <a:noFill/>
          <a:ln w="9525" algn="ctr">
            <a:noFill/>
            <a:miter lim="800000"/>
            <a:headEnd/>
            <a:tailEnd/>
          </a:ln>
          <a:effectLst/>
        </p:spPr>
        <p:txBody>
          <a:bodyPr>
            <a:spAutoFit/>
          </a:bodyPr>
          <a:lstStyle/>
          <a:p>
            <a:pPr algn="ctr" fontAlgn="auto">
              <a:spcBef>
                <a:spcPct val="50000"/>
              </a:spcBef>
              <a:spcAft>
                <a:spcPts val="0"/>
              </a:spcAft>
            </a:pPr>
            <a:r>
              <a:rPr lang="en-US" sz="900" i="1">
                <a:solidFill>
                  <a:srgbClr val="1F497D"/>
                </a:solidFill>
                <a:latin typeface="Calibri"/>
                <a:cs typeface="Arial" pitchFamily="34" charset="0"/>
              </a:rPr>
              <a:t>http</a:t>
            </a:r>
            <a:br>
              <a:rPr lang="en-US" sz="900" i="1">
                <a:solidFill>
                  <a:srgbClr val="1F497D"/>
                </a:solidFill>
                <a:latin typeface="Calibri"/>
                <a:cs typeface="Arial" pitchFamily="34" charset="0"/>
              </a:rPr>
            </a:br>
            <a:r>
              <a:rPr lang="en-US" sz="900" i="1">
                <a:solidFill>
                  <a:srgbClr val="1F497D"/>
                </a:solidFill>
                <a:latin typeface="Calibri"/>
                <a:cs typeface="Arial" pitchFamily="34" charset="0"/>
              </a:rPr>
              <a:t>or</a:t>
            </a:r>
            <a:br>
              <a:rPr lang="en-US" sz="900" i="1">
                <a:solidFill>
                  <a:srgbClr val="1F497D"/>
                </a:solidFill>
                <a:latin typeface="Calibri"/>
                <a:cs typeface="Arial" pitchFamily="34" charset="0"/>
              </a:rPr>
            </a:br>
            <a:r>
              <a:rPr lang="en-US" sz="900" i="1">
                <a:solidFill>
                  <a:srgbClr val="1F497D"/>
                </a:solidFill>
                <a:latin typeface="Calibri"/>
                <a:cs typeface="Arial" pitchFamily="34" charset="0"/>
              </a:rPr>
              <a:t>https</a:t>
            </a:r>
            <a:endParaRPr lang="de-DE" sz="900" i="1">
              <a:solidFill>
                <a:srgbClr val="1F497D"/>
              </a:solidFill>
              <a:latin typeface="Calibri"/>
              <a:cs typeface="Arial" pitchFamily="34" charset="0"/>
            </a:endParaRPr>
          </a:p>
        </p:txBody>
      </p:sp>
      <p:sp>
        <p:nvSpPr>
          <p:cNvPr id="477242" name="Line 58"/>
          <p:cNvSpPr>
            <a:spLocks noChangeShapeType="1"/>
          </p:cNvSpPr>
          <p:nvPr/>
        </p:nvSpPr>
        <p:spPr bwMode="auto">
          <a:xfrm>
            <a:off x="4411663" y="1735138"/>
            <a:ext cx="109537" cy="73025"/>
          </a:xfrm>
          <a:prstGeom prst="line">
            <a:avLst/>
          </a:prstGeom>
          <a:noFill/>
          <a:ln w="9525">
            <a:solidFill>
              <a:schemeClr val="tx2"/>
            </a:solidFill>
            <a:prstDash val="dash"/>
            <a:round/>
            <a:headEnd/>
            <a:tailEnd/>
          </a:ln>
          <a:effectLst/>
        </p:spPr>
        <p:txBody>
          <a:bodyPr/>
          <a:lstStyle/>
          <a:p>
            <a:pPr fontAlgn="auto">
              <a:spcBef>
                <a:spcPts val="0"/>
              </a:spcBef>
              <a:spcAft>
                <a:spcPts val="0"/>
              </a:spcAft>
            </a:pPr>
            <a:endParaRPr lang="en-US">
              <a:solidFill>
                <a:prstClr val="black"/>
              </a:solidFill>
              <a:latin typeface="Calibri"/>
            </a:endParaRPr>
          </a:p>
        </p:txBody>
      </p:sp>
      <p:sp>
        <p:nvSpPr>
          <p:cNvPr id="60" name="Rectangle 2"/>
          <p:cNvSpPr>
            <a:spLocks noGrp="1" noChangeArrowheads="1"/>
          </p:cNvSpPr>
          <p:nvPr>
            <p:ph type="title"/>
          </p:nvPr>
        </p:nvSpPr>
        <p:spPr>
          <a:xfrm>
            <a:off x="0" y="0"/>
            <a:ext cx="6259513" cy="1031875"/>
          </a:xfrm>
        </p:spPr>
        <p:txBody>
          <a:bodyPr>
            <a:normAutofit/>
          </a:bodyPr>
          <a:lstStyle/>
          <a:p>
            <a:pPr algn="l"/>
            <a:r>
              <a:rPr lang="en-US" sz="3200" b="1" dirty="0" smtClean="0">
                <a:latin typeface="Calibri" pitchFamily="34" charset="0"/>
              </a:rPr>
              <a:t>Web Architecture</a:t>
            </a:r>
            <a:endParaRPr lang="en-US" sz="3200" b="1" dirty="0">
              <a:latin typeface="Calibri"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Date Placeholder 3"/>
          <p:cNvSpPr>
            <a:spLocks noGrp="1"/>
          </p:cNvSpPr>
          <p:nvPr>
            <p:ph type="dt" sz="half" idx="10"/>
          </p:nvPr>
        </p:nvSpPr>
        <p:spPr/>
        <p:txBody>
          <a:bodyPr/>
          <a:lstStyle/>
          <a:p>
            <a:r>
              <a:rPr lang="en-US">
                <a:latin typeface="Calibri" pitchFamily="34" charset="0"/>
              </a:rPr>
              <a:t>Slide </a:t>
            </a:r>
            <a:fld id="{7A55B1DD-890C-40DB-8C07-F552682BA5BD}" type="slidenum">
              <a:rPr lang="en-US">
                <a:latin typeface="Calibri" pitchFamily="34" charset="0"/>
              </a:rPr>
              <a:pPr/>
              <a:t>25</a:t>
            </a:fld>
            <a:r>
              <a:rPr lang="en-US">
                <a:latin typeface="Calibri" pitchFamily="34" charset="0"/>
              </a:rPr>
              <a:t>	</a:t>
            </a:r>
          </a:p>
        </p:txBody>
      </p:sp>
      <p:pic>
        <p:nvPicPr>
          <p:cNvPr id="161795" name="Picture 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65138" y="3686175"/>
            <a:ext cx="1228725" cy="1546225"/>
          </a:xfrm>
          <a:prstGeom prst="rect">
            <a:avLst/>
          </a:prstGeom>
          <a:noFill/>
        </p:spPr>
      </p:pic>
      <p:sp>
        <p:nvSpPr>
          <p:cNvPr id="161796" name="Text Box 4"/>
          <p:cNvSpPr txBox="1">
            <a:spLocks noChangeArrowheads="1"/>
          </p:cNvSpPr>
          <p:nvPr/>
        </p:nvSpPr>
        <p:spPr bwMode="auto">
          <a:xfrm>
            <a:off x="355600" y="5584825"/>
            <a:ext cx="1807033" cy="1107996"/>
          </a:xfrm>
          <a:prstGeom prst="rect">
            <a:avLst/>
          </a:prstGeom>
          <a:noFill/>
          <a:ln w="9525">
            <a:noFill/>
            <a:miter lim="800000"/>
            <a:headEnd/>
            <a:tailEnd/>
          </a:ln>
          <a:effectLst/>
        </p:spPr>
        <p:txBody>
          <a:bodyPr wrap="none">
            <a:spAutoFit/>
          </a:bodyPr>
          <a:lstStyle/>
          <a:p>
            <a:pPr marL="228600" indent="-228600"/>
            <a:r>
              <a:rPr lang="en-US" b="1" dirty="0">
                <a:latin typeface="Calibri" pitchFamily="34" charset="0"/>
              </a:rPr>
              <a:t>Single Server:</a:t>
            </a:r>
          </a:p>
          <a:p>
            <a:pPr marL="228600" indent="-228600">
              <a:buFontTx/>
              <a:buChar char="•"/>
            </a:pPr>
            <a:r>
              <a:rPr lang="en-US" sz="1600" dirty="0">
                <a:latin typeface="Calibri" pitchFamily="34" charset="0"/>
              </a:rPr>
              <a:t>Innovator Server</a:t>
            </a:r>
          </a:p>
          <a:p>
            <a:pPr marL="228600" indent="-228600">
              <a:buFontTx/>
              <a:buChar char="•"/>
            </a:pPr>
            <a:r>
              <a:rPr lang="en-US" sz="1600" dirty="0">
                <a:latin typeface="Calibri" pitchFamily="34" charset="0"/>
              </a:rPr>
              <a:t>Vault Server</a:t>
            </a:r>
          </a:p>
          <a:p>
            <a:pPr marL="228600" indent="-228600">
              <a:buFontTx/>
              <a:buChar char="•"/>
            </a:pPr>
            <a:r>
              <a:rPr lang="en-US" sz="1600" dirty="0">
                <a:latin typeface="Calibri" pitchFamily="34" charset="0"/>
              </a:rPr>
              <a:t>SQL Server</a:t>
            </a:r>
          </a:p>
        </p:txBody>
      </p:sp>
      <p:pic>
        <p:nvPicPr>
          <p:cNvPr id="161797" name="Picture 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2733675" y="3438525"/>
            <a:ext cx="736600" cy="927100"/>
          </a:xfrm>
          <a:prstGeom prst="rect">
            <a:avLst/>
          </a:prstGeom>
          <a:noFill/>
        </p:spPr>
      </p:pic>
      <p:sp>
        <p:nvSpPr>
          <p:cNvPr id="161798" name="Text Box 6"/>
          <p:cNvSpPr txBox="1">
            <a:spLocks noChangeArrowheads="1"/>
          </p:cNvSpPr>
          <p:nvPr/>
        </p:nvSpPr>
        <p:spPr bwMode="auto">
          <a:xfrm>
            <a:off x="2936875" y="5603875"/>
            <a:ext cx="1815241" cy="1107996"/>
          </a:xfrm>
          <a:prstGeom prst="rect">
            <a:avLst/>
          </a:prstGeom>
          <a:noFill/>
          <a:ln w="9525">
            <a:noFill/>
            <a:miter lim="800000"/>
            <a:headEnd/>
            <a:tailEnd/>
          </a:ln>
          <a:effectLst/>
        </p:spPr>
        <p:txBody>
          <a:bodyPr wrap="none">
            <a:spAutoFit/>
          </a:bodyPr>
          <a:lstStyle/>
          <a:p>
            <a:pPr marL="228600" indent="-228600"/>
            <a:r>
              <a:rPr lang="en-US" b="1" dirty="0">
                <a:latin typeface="Calibri" pitchFamily="34" charset="0"/>
              </a:rPr>
              <a:t>Multiple Servers:</a:t>
            </a:r>
          </a:p>
          <a:p>
            <a:pPr marL="228600" indent="-228600">
              <a:buFontTx/>
              <a:buChar char="•"/>
            </a:pPr>
            <a:r>
              <a:rPr lang="en-US" sz="1600" dirty="0">
                <a:latin typeface="Calibri" pitchFamily="34" charset="0"/>
              </a:rPr>
              <a:t>Innovator Server</a:t>
            </a:r>
          </a:p>
          <a:p>
            <a:pPr marL="228600" indent="-228600">
              <a:buFontTx/>
              <a:buChar char="•"/>
            </a:pPr>
            <a:r>
              <a:rPr lang="en-US" sz="1600" dirty="0">
                <a:latin typeface="Calibri" pitchFamily="34" charset="0"/>
              </a:rPr>
              <a:t>Vault Server</a:t>
            </a:r>
          </a:p>
          <a:p>
            <a:pPr marL="228600" indent="-228600">
              <a:buFontTx/>
              <a:buChar char="•"/>
            </a:pPr>
            <a:r>
              <a:rPr lang="en-US" sz="1600" dirty="0">
                <a:latin typeface="Calibri" pitchFamily="34" charset="0"/>
              </a:rPr>
              <a:t>SQL Server</a:t>
            </a:r>
          </a:p>
        </p:txBody>
      </p:sp>
      <p:pic>
        <p:nvPicPr>
          <p:cNvPr id="161799" name="Picture 7"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200525" y="3438525"/>
            <a:ext cx="736600" cy="927100"/>
          </a:xfrm>
          <a:prstGeom prst="rect">
            <a:avLst/>
          </a:prstGeom>
          <a:noFill/>
        </p:spPr>
      </p:pic>
      <p:pic>
        <p:nvPicPr>
          <p:cNvPr id="161800" name="Picture 8"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3509963" y="4457700"/>
            <a:ext cx="736600" cy="927100"/>
          </a:xfrm>
          <a:prstGeom prst="rect">
            <a:avLst/>
          </a:prstGeom>
          <a:noFill/>
        </p:spPr>
      </p:pic>
      <p:sp>
        <p:nvSpPr>
          <p:cNvPr id="161801" name="Text Box 9"/>
          <p:cNvSpPr txBox="1">
            <a:spLocks noChangeArrowheads="1"/>
          </p:cNvSpPr>
          <p:nvPr/>
        </p:nvSpPr>
        <p:spPr bwMode="auto">
          <a:xfrm>
            <a:off x="4108450" y="4297363"/>
            <a:ext cx="1196161" cy="261610"/>
          </a:xfrm>
          <a:prstGeom prst="rect">
            <a:avLst/>
          </a:prstGeom>
          <a:noFill/>
          <a:ln w="9525">
            <a:noFill/>
            <a:miter lim="800000"/>
            <a:headEnd/>
            <a:tailEnd/>
          </a:ln>
          <a:effectLst/>
        </p:spPr>
        <p:txBody>
          <a:bodyPr wrap="none">
            <a:spAutoFit/>
          </a:bodyPr>
          <a:lstStyle/>
          <a:p>
            <a:r>
              <a:rPr lang="en-US" sz="1100" b="1">
                <a:latin typeface="Calibri" pitchFamily="34" charset="0"/>
              </a:rPr>
              <a:t>Aras Vault Server</a:t>
            </a:r>
          </a:p>
        </p:txBody>
      </p:sp>
      <p:sp>
        <p:nvSpPr>
          <p:cNvPr id="161802" name="Text Box 10"/>
          <p:cNvSpPr txBox="1">
            <a:spLocks noChangeArrowheads="1"/>
          </p:cNvSpPr>
          <p:nvPr/>
        </p:nvSpPr>
        <p:spPr bwMode="auto">
          <a:xfrm>
            <a:off x="2489200" y="4297363"/>
            <a:ext cx="1165704" cy="261610"/>
          </a:xfrm>
          <a:prstGeom prst="rect">
            <a:avLst/>
          </a:prstGeom>
          <a:noFill/>
          <a:ln w="9525">
            <a:noFill/>
            <a:miter lim="800000"/>
            <a:headEnd/>
            <a:tailEnd/>
          </a:ln>
          <a:effectLst/>
        </p:spPr>
        <p:txBody>
          <a:bodyPr wrap="none">
            <a:spAutoFit/>
          </a:bodyPr>
          <a:lstStyle/>
          <a:p>
            <a:r>
              <a:rPr lang="en-US" sz="1100" b="1" dirty="0">
                <a:latin typeface="Calibri" pitchFamily="34" charset="0"/>
              </a:rPr>
              <a:t>Innovator Server</a:t>
            </a:r>
          </a:p>
        </p:txBody>
      </p:sp>
      <p:sp>
        <p:nvSpPr>
          <p:cNvPr id="161803" name="Text Box 11"/>
          <p:cNvSpPr txBox="1">
            <a:spLocks noChangeArrowheads="1"/>
          </p:cNvSpPr>
          <p:nvPr/>
        </p:nvSpPr>
        <p:spPr bwMode="auto">
          <a:xfrm>
            <a:off x="3432175" y="5316538"/>
            <a:ext cx="814647" cy="261610"/>
          </a:xfrm>
          <a:prstGeom prst="rect">
            <a:avLst/>
          </a:prstGeom>
          <a:noFill/>
          <a:ln w="9525">
            <a:noFill/>
            <a:miter lim="800000"/>
            <a:headEnd/>
            <a:tailEnd/>
          </a:ln>
          <a:effectLst/>
        </p:spPr>
        <p:txBody>
          <a:bodyPr wrap="none">
            <a:spAutoFit/>
          </a:bodyPr>
          <a:lstStyle/>
          <a:p>
            <a:r>
              <a:rPr lang="en-US" sz="1100" b="1">
                <a:latin typeface="Calibri" pitchFamily="34" charset="0"/>
              </a:rPr>
              <a:t>SQL Server</a:t>
            </a:r>
          </a:p>
        </p:txBody>
      </p:sp>
      <p:sp>
        <p:nvSpPr>
          <p:cNvPr id="161804" name="Text Box 12"/>
          <p:cNvSpPr txBox="1">
            <a:spLocks noChangeArrowheads="1"/>
          </p:cNvSpPr>
          <p:nvPr/>
        </p:nvSpPr>
        <p:spPr bwMode="auto">
          <a:xfrm>
            <a:off x="6508750" y="5584825"/>
            <a:ext cx="2074350" cy="1107996"/>
          </a:xfrm>
          <a:prstGeom prst="rect">
            <a:avLst/>
          </a:prstGeom>
          <a:noFill/>
          <a:ln w="9525">
            <a:noFill/>
            <a:miter lim="800000"/>
            <a:headEnd/>
            <a:tailEnd/>
          </a:ln>
          <a:effectLst/>
        </p:spPr>
        <p:txBody>
          <a:bodyPr wrap="none">
            <a:spAutoFit/>
          </a:bodyPr>
          <a:lstStyle/>
          <a:p>
            <a:pPr marL="228600" indent="-228600"/>
            <a:r>
              <a:rPr lang="en-US" b="1" dirty="0">
                <a:latin typeface="Calibri" pitchFamily="34" charset="0"/>
              </a:rPr>
              <a:t>Distributed Servers:</a:t>
            </a:r>
          </a:p>
          <a:p>
            <a:pPr marL="228600" indent="-228600">
              <a:buFontTx/>
              <a:buChar char="•"/>
            </a:pPr>
            <a:r>
              <a:rPr lang="en-US" sz="1600" dirty="0">
                <a:latin typeface="Calibri" pitchFamily="34" charset="0"/>
              </a:rPr>
              <a:t>Innovator Server(s)</a:t>
            </a:r>
          </a:p>
          <a:p>
            <a:pPr marL="228600" indent="-228600">
              <a:buFontTx/>
              <a:buChar char="•"/>
            </a:pPr>
            <a:r>
              <a:rPr lang="en-US" sz="1600" dirty="0">
                <a:latin typeface="Calibri" pitchFamily="34" charset="0"/>
              </a:rPr>
              <a:t>Vault Server(s)</a:t>
            </a:r>
          </a:p>
          <a:p>
            <a:pPr marL="228600" indent="-228600">
              <a:buFontTx/>
              <a:buChar char="•"/>
            </a:pPr>
            <a:r>
              <a:rPr lang="en-US" sz="1600" dirty="0">
                <a:latin typeface="Calibri" pitchFamily="34" charset="0"/>
              </a:rPr>
              <a:t>SQL Server</a:t>
            </a:r>
          </a:p>
        </p:txBody>
      </p:sp>
      <p:pic>
        <p:nvPicPr>
          <p:cNvPr id="161805" name="Picture 1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962900" y="2573338"/>
            <a:ext cx="546100" cy="687387"/>
          </a:xfrm>
          <a:prstGeom prst="rect">
            <a:avLst/>
          </a:prstGeom>
          <a:noFill/>
        </p:spPr>
      </p:pic>
      <p:pic>
        <p:nvPicPr>
          <p:cNvPr id="161806" name="Picture 14"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862763" y="4530725"/>
            <a:ext cx="641350" cy="806450"/>
          </a:xfrm>
          <a:prstGeom prst="rect">
            <a:avLst/>
          </a:prstGeom>
          <a:noFill/>
        </p:spPr>
      </p:pic>
      <p:sp>
        <p:nvSpPr>
          <p:cNvPr id="161807" name="Text Box 15"/>
          <p:cNvSpPr txBox="1">
            <a:spLocks noChangeArrowheads="1"/>
          </p:cNvSpPr>
          <p:nvPr/>
        </p:nvSpPr>
        <p:spPr bwMode="auto">
          <a:xfrm>
            <a:off x="7772014" y="3243263"/>
            <a:ext cx="1196161" cy="244682"/>
          </a:xfrm>
          <a:prstGeom prst="rect">
            <a:avLst/>
          </a:prstGeom>
          <a:noFill/>
          <a:ln w="9525">
            <a:noFill/>
            <a:miter lim="800000"/>
            <a:headEnd/>
            <a:tailEnd/>
          </a:ln>
          <a:effectLst/>
        </p:spPr>
        <p:txBody>
          <a:bodyPr wrap="none">
            <a:spAutoFit/>
          </a:bodyPr>
          <a:lstStyle/>
          <a:p>
            <a:pPr algn="ctr">
              <a:lnSpc>
                <a:spcPct val="90000"/>
              </a:lnSpc>
            </a:pPr>
            <a:r>
              <a:rPr lang="en-US" sz="1100" b="1">
                <a:latin typeface="Calibri" pitchFamily="34" charset="0"/>
              </a:rPr>
              <a:t>Aras Vault Server</a:t>
            </a:r>
          </a:p>
        </p:txBody>
      </p:sp>
      <p:sp>
        <p:nvSpPr>
          <p:cNvPr id="161808" name="Text Box 16"/>
          <p:cNvSpPr txBox="1">
            <a:spLocks noChangeArrowheads="1"/>
          </p:cNvSpPr>
          <p:nvPr/>
        </p:nvSpPr>
        <p:spPr bwMode="auto">
          <a:xfrm>
            <a:off x="6765925" y="5278438"/>
            <a:ext cx="814647" cy="261610"/>
          </a:xfrm>
          <a:prstGeom prst="rect">
            <a:avLst/>
          </a:prstGeom>
          <a:noFill/>
          <a:ln w="9525">
            <a:noFill/>
            <a:miter lim="800000"/>
            <a:headEnd/>
            <a:tailEnd/>
          </a:ln>
          <a:effectLst/>
        </p:spPr>
        <p:txBody>
          <a:bodyPr wrap="none">
            <a:spAutoFit/>
          </a:bodyPr>
          <a:lstStyle/>
          <a:p>
            <a:r>
              <a:rPr lang="en-US" sz="1100" b="1">
                <a:latin typeface="Calibri" pitchFamily="34" charset="0"/>
              </a:rPr>
              <a:t>SQL Server</a:t>
            </a:r>
          </a:p>
        </p:txBody>
      </p:sp>
      <p:sp>
        <p:nvSpPr>
          <p:cNvPr id="161809" name="Line 17"/>
          <p:cNvSpPr>
            <a:spLocks noChangeShapeType="1"/>
          </p:cNvSpPr>
          <p:nvPr/>
        </p:nvSpPr>
        <p:spPr bwMode="auto">
          <a:xfrm>
            <a:off x="3505200" y="4038600"/>
            <a:ext cx="247650" cy="428625"/>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sp>
        <p:nvSpPr>
          <p:cNvPr id="161810" name="Line 18"/>
          <p:cNvSpPr>
            <a:spLocks noChangeShapeType="1"/>
          </p:cNvSpPr>
          <p:nvPr/>
        </p:nvSpPr>
        <p:spPr bwMode="auto">
          <a:xfrm flipH="1">
            <a:off x="3886200" y="4086225"/>
            <a:ext cx="266700" cy="409575"/>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sp>
        <p:nvSpPr>
          <p:cNvPr id="161811" name="Line 19"/>
          <p:cNvSpPr>
            <a:spLocks noChangeShapeType="1"/>
          </p:cNvSpPr>
          <p:nvPr/>
        </p:nvSpPr>
        <p:spPr bwMode="auto">
          <a:xfrm flipH="1" flipV="1">
            <a:off x="3609975" y="3990975"/>
            <a:ext cx="495300" cy="0"/>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pic>
        <p:nvPicPr>
          <p:cNvPr id="161812" name="Picture 20"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8086725" y="4592638"/>
            <a:ext cx="546100" cy="687387"/>
          </a:xfrm>
          <a:prstGeom prst="rect">
            <a:avLst/>
          </a:prstGeom>
          <a:noFill/>
        </p:spPr>
      </p:pic>
      <p:sp>
        <p:nvSpPr>
          <p:cNvPr id="161813" name="Text Box 21"/>
          <p:cNvSpPr txBox="1">
            <a:spLocks noChangeArrowheads="1"/>
          </p:cNvSpPr>
          <p:nvPr/>
        </p:nvSpPr>
        <p:spPr bwMode="auto">
          <a:xfrm>
            <a:off x="5786051" y="4021138"/>
            <a:ext cx="1196161" cy="261610"/>
          </a:xfrm>
          <a:prstGeom prst="rect">
            <a:avLst/>
          </a:prstGeom>
          <a:noFill/>
          <a:ln w="9525">
            <a:noFill/>
            <a:miter lim="800000"/>
            <a:headEnd/>
            <a:tailEnd/>
          </a:ln>
          <a:effectLst/>
        </p:spPr>
        <p:txBody>
          <a:bodyPr wrap="none">
            <a:spAutoFit/>
          </a:bodyPr>
          <a:lstStyle/>
          <a:p>
            <a:pPr algn="ctr"/>
            <a:r>
              <a:rPr lang="en-US" sz="1100" b="1" dirty="0">
                <a:latin typeface="Calibri" pitchFamily="34" charset="0"/>
              </a:rPr>
              <a:t>Aras Vault Server</a:t>
            </a:r>
          </a:p>
        </p:txBody>
      </p:sp>
      <p:sp>
        <p:nvSpPr>
          <p:cNvPr id="161814" name="Text Box 22"/>
          <p:cNvSpPr txBox="1">
            <a:spLocks noChangeArrowheads="1"/>
          </p:cNvSpPr>
          <p:nvPr/>
        </p:nvSpPr>
        <p:spPr bwMode="auto">
          <a:xfrm>
            <a:off x="8075613" y="2752725"/>
            <a:ext cx="250825" cy="269875"/>
          </a:xfrm>
          <a:prstGeom prst="rect">
            <a:avLst/>
          </a:prstGeom>
          <a:noFill/>
          <a:ln w="9525">
            <a:noFill/>
            <a:miter lim="800000"/>
            <a:headEnd/>
            <a:tailEnd/>
          </a:ln>
          <a:effectLst/>
        </p:spPr>
        <p:txBody>
          <a:bodyPr wrap="none" lIns="0" tIns="0" rIns="0" bIns="0"/>
          <a:lstStyle/>
          <a:p>
            <a:pPr algn="ctr">
              <a:spcBef>
                <a:spcPct val="50000"/>
              </a:spcBef>
            </a:pPr>
            <a:endParaRPr lang="en-US" sz="1600" b="1">
              <a:latin typeface="Calibri" pitchFamily="34" charset="0"/>
            </a:endParaRPr>
          </a:p>
        </p:txBody>
      </p:sp>
      <p:pic>
        <p:nvPicPr>
          <p:cNvPr id="161815" name="Picture 2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05525" y="2382838"/>
            <a:ext cx="546100" cy="687387"/>
          </a:xfrm>
          <a:prstGeom prst="rect">
            <a:avLst/>
          </a:prstGeom>
          <a:noFill/>
        </p:spPr>
      </p:pic>
      <p:sp>
        <p:nvSpPr>
          <p:cNvPr id="161816" name="Text Box 24"/>
          <p:cNvSpPr txBox="1">
            <a:spLocks noChangeArrowheads="1"/>
          </p:cNvSpPr>
          <p:nvPr/>
        </p:nvSpPr>
        <p:spPr bwMode="auto">
          <a:xfrm>
            <a:off x="5799693" y="3071813"/>
            <a:ext cx="1165704" cy="244682"/>
          </a:xfrm>
          <a:prstGeom prst="rect">
            <a:avLst/>
          </a:prstGeom>
          <a:noFill/>
          <a:ln w="9525">
            <a:noFill/>
            <a:miter lim="800000"/>
            <a:headEnd/>
            <a:tailEnd/>
          </a:ln>
          <a:effectLst/>
        </p:spPr>
        <p:txBody>
          <a:bodyPr wrap="none">
            <a:spAutoFit/>
          </a:bodyPr>
          <a:lstStyle/>
          <a:p>
            <a:pPr algn="ctr">
              <a:lnSpc>
                <a:spcPct val="90000"/>
              </a:lnSpc>
            </a:pPr>
            <a:r>
              <a:rPr lang="en-US" sz="1100" b="1">
                <a:latin typeface="Calibri" pitchFamily="34" charset="0"/>
              </a:rPr>
              <a:t>Innovator Server</a:t>
            </a:r>
          </a:p>
        </p:txBody>
      </p:sp>
      <p:pic>
        <p:nvPicPr>
          <p:cNvPr id="161817" name="Picture 2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43625" y="3392488"/>
            <a:ext cx="546100" cy="687387"/>
          </a:xfrm>
          <a:prstGeom prst="rect">
            <a:avLst/>
          </a:prstGeom>
          <a:noFill/>
        </p:spPr>
      </p:pic>
      <p:sp>
        <p:nvSpPr>
          <p:cNvPr id="161818" name="Text Box 26"/>
          <p:cNvSpPr txBox="1">
            <a:spLocks noChangeArrowheads="1"/>
          </p:cNvSpPr>
          <p:nvPr/>
        </p:nvSpPr>
        <p:spPr bwMode="auto">
          <a:xfrm>
            <a:off x="7899955" y="5249863"/>
            <a:ext cx="1165704" cy="261610"/>
          </a:xfrm>
          <a:prstGeom prst="rect">
            <a:avLst/>
          </a:prstGeom>
          <a:noFill/>
          <a:ln w="9525">
            <a:noFill/>
            <a:miter lim="800000"/>
            <a:headEnd/>
            <a:tailEnd/>
          </a:ln>
          <a:effectLst/>
        </p:spPr>
        <p:txBody>
          <a:bodyPr wrap="none">
            <a:spAutoFit/>
          </a:bodyPr>
          <a:lstStyle/>
          <a:p>
            <a:pPr algn="ctr"/>
            <a:r>
              <a:rPr lang="en-US" sz="1100" b="1">
                <a:latin typeface="Calibri" pitchFamily="34" charset="0"/>
              </a:rPr>
              <a:t>Innovator Server</a:t>
            </a:r>
          </a:p>
        </p:txBody>
      </p:sp>
      <p:sp>
        <p:nvSpPr>
          <p:cNvPr id="161819" name="Line 27"/>
          <p:cNvSpPr>
            <a:spLocks noChangeShapeType="1"/>
          </p:cNvSpPr>
          <p:nvPr/>
        </p:nvSpPr>
        <p:spPr bwMode="auto">
          <a:xfrm flipH="1">
            <a:off x="7305675" y="3162300"/>
            <a:ext cx="9525" cy="1381125"/>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sp>
        <p:nvSpPr>
          <p:cNvPr id="161820" name="Line 28"/>
          <p:cNvSpPr>
            <a:spLocks noChangeShapeType="1"/>
          </p:cNvSpPr>
          <p:nvPr/>
        </p:nvSpPr>
        <p:spPr bwMode="auto">
          <a:xfrm>
            <a:off x="6848475" y="3057525"/>
            <a:ext cx="476250" cy="123825"/>
          </a:xfrm>
          <a:prstGeom prst="line">
            <a:avLst/>
          </a:prstGeom>
          <a:noFill/>
          <a:ln w="28575">
            <a:solidFill>
              <a:schemeClr val="tx2"/>
            </a:solidFill>
            <a:round/>
            <a:headEnd/>
            <a:tailEnd/>
          </a:ln>
          <a:effectLst/>
        </p:spPr>
        <p:txBody>
          <a:bodyPr anchor="ctr"/>
          <a:lstStyle/>
          <a:p>
            <a:endParaRPr lang="en-US">
              <a:latin typeface="Calibri" pitchFamily="34" charset="0"/>
            </a:endParaRPr>
          </a:p>
        </p:txBody>
      </p:sp>
      <p:sp>
        <p:nvSpPr>
          <p:cNvPr id="161821" name="Line 29"/>
          <p:cNvSpPr>
            <a:spLocks noChangeShapeType="1"/>
          </p:cNvSpPr>
          <p:nvPr/>
        </p:nvSpPr>
        <p:spPr bwMode="auto">
          <a:xfrm flipV="1">
            <a:off x="7324725" y="3076575"/>
            <a:ext cx="485775" cy="104775"/>
          </a:xfrm>
          <a:prstGeom prst="line">
            <a:avLst/>
          </a:prstGeom>
          <a:noFill/>
          <a:ln w="28575">
            <a:solidFill>
              <a:schemeClr val="tx2"/>
            </a:solidFill>
            <a:round/>
            <a:headEnd/>
            <a:tailEnd/>
          </a:ln>
          <a:effectLst/>
        </p:spPr>
        <p:txBody>
          <a:bodyPr anchor="ctr"/>
          <a:lstStyle/>
          <a:p>
            <a:endParaRPr lang="en-US">
              <a:latin typeface="Calibri" pitchFamily="34" charset="0"/>
            </a:endParaRPr>
          </a:p>
        </p:txBody>
      </p:sp>
      <p:sp>
        <p:nvSpPr>
          <p:cNvPr id="161822" name="Line 30"/>
          <p:cNvSpPr>
            <a:spLocks noChangeShapeType="1"/>
          </p:cNvSpPr>
          <p:nvPr/>
        </p:nvSpPr>
        <p:spPr bwMode="auto">
          <a:xfrm>
            <a:off x="6838950" y="3924300"/>
            <a:ext cx="476250" cy="123825"/>
          </a:xfrm>
          <a:prstGeom prst="line">
            <a:avLst/>
          </a:prstGeom>
          <a:noFill/>
          <a:ln w="28575">
            <a:solidFill>
              <a:schemeClr val="tx2"/>
            </a:solidFill>
            <a:round/>
            <a:headEnd/>
            <a:tailEnd/>
          </a:ln>
          <a:effectLst/>
        </p:spPr>
        <p:txBody>
          <a:bodyPr anchor="ctr"/>
          <a:lstStyle/>
          <a:p>
            <a:endParaRPr lang="en-US">
              <a:latin typeface="Calibri" pitchFamily="34" charset="0"/>
            </a:endParaRPr>
          </a:p>
        </p:txBody>
      </p:sp>
      <p:sp>
        <p:nvSpPr>
          <p:cNvPr id="161823" name="Rectangle 31"/>
          <p:cNvSpPr>
            <a:spLocks noGrp="1" noChangeArrowheads="1"/>
          </p:cNvSpPr>
          <p:nvPr>
            <p:ph type="body" idx="1"/>
          </p:nvPr>
        </p:nvSpPr>
        <p:spPr>
          <a:xfrm>
            <a:off x="133350" y="1042988"/>
            <a:ext cx="6332538" cy="2620962"/>
          </a:xfrm>
        </p:spPr>
        <p:txBody>
          <a:bodyPr/>
          <a:lstStyle/>
          <a:p>
            <a:pPr>
              <a:buFont typeface="Wingdings" pitchFamily="2" charset="2"/>
              <a:buChar char="q"/>
            </a:pPr>
            <a:r>
              <a:rPr lang="en-US" sz="2000" dirty="0">
                <a:latin typeface="Calibri" pitchFamily="34" charset="0"/>
              </a:rPr>
              <a:t>Single Server for Initial Deployment / Small Scope</a:t>
            </a:r>
          </a:p>
          <a:p>
            <a:pPr lvl="2">
              <a:lnSpc>
                <a:spcPct val="90000"/>
              </a:lnSpc>
              <a:spcBef>
                <a:spcPct val="0"/>
              </a:spcBef>
              <a:spcAft>
                <a:spcPts val="0"/>
              </a:spcAft>
              <a:buFont typeface="Wingdings" pitchFamily="2" charset="2"/>
              <a:buNone/>
            </a:pPr>
            <a:r>
              <a:rPr lang="en-US" dirty="0">
                <a:latin typeface="Calibri" pitchFamily="34" charset="0"/>
              </a:rPr>
              <a:t>~ 200 users</a:t>
            </a:r>
          </a:p>
          <a:p>
            <a:pPr>
              <a:buFont typeface="Wingdings" pitchFamily="2" charset="2"/>
              <a:buChar char="q"/>
            </a:pPr>
            <a:r>
              <a:rPr lang="en-US" sz="2000" dirty="0">
                <a:latin typeface="Calibri" pitchFamily="34" charset="0"/>
              </a:rPr>
              <a:t>Multiple Servers for scalability</a:t>
            </a:r>
          </a:p>
          <a:p>
            <a:pPr lvl="2">
              <a:lnSpc>
                <a:spcPct val="90000"/>
              </a:lnSpc>
              <a:spcBef>
                <a:spcPct val="0"/>
              </a:spcBef>
              <a:spcAft>
                <a:spcPts val="0"/>
              </a:spcAft>
              <a:buFont typeface="Wingdings" pitchFamily="2" charset="2"/>
              <a:buNone/>
            </a:pPr>
            <a:r>
              <a:rPr lang="en-US" dirty="0">
                <a:latin typeface="Calibri" pitchFamily="34" charset="0"/>
              </a:rPr>
              <a:t>~ </a:t>
            </a:r>
            <a:r>
              <a:rPr lang="en-US" dirty="0" smtClean="0">
                <a:latin typeface="Calibri" pitchFamily="34" charset="0"/>
              </a:rPr>
              <a:t>2,500 </a:t>
            </a:r>
            <a:r>
              <a:rPr lang="en-US" dirty="0">
                <a:latin typeface="Calibri" pitchFamily="34" charset="0"/>
              </a:rPr>
              <a:t>users</a:t>
            </a:r>
          </a:p>
          <a:p>
            <a:pPr>
              <a:spcBef>
                <a:spcPts val="1200"/>
              </a:spcBef>
              <a:spcAft>
                <a:spcPct val="0"/>
              </a:spcAft>
              <a:buFont typeface="Wingdings" pitchFamily="2" charset="2"/>
              <a:buChar char="q"/>
            </a:pPr>
            <a:r>
              <a:rPr lang="en-US" sz="2000" dirty="0">
                <a:latin typeface="Calibri" pitchFamily="34" charset="0"/>
              </a:rPr>
              <a:t>Distributed Servers for performance over </a:t>
            </a:r>
          </a:p>
          <a:p>
            <a:pPr>
              <a:spcBef>
                <a:spcPct val="0"/>
              </a:spcBef>
              <a:buFont typeface="Wingdings" pitchFamily="2" charset="2"/>
              <a:buNone/>
            </a:pPr>
            <a:r>
              <a:rPr lang="en-US" sz="2000" dirty="0">
                <a:latin typeface="Calibri" pitchFamily="34" charset="0"/>
              </a:rPr>
              <a:t>	the corporate WAN </a:t>
            </a:r>
            <a:r>
              <a:rPr lang="en-US" sz="2000" dirty="0" smtClean="0">
                <a:latin typeface="Calibri" pitchFamily="34" charset="0"/>
              </a:rPr>
              <a:t>&amp; large scale deployments</a:t>
            </a:r>
            <a:endParaRPr lang="en-US" sz="2000" dirty="0">
              <a:latin typeface="Calibri" pitchFamily="34" charset="0"/>
            </a:endParaRPr>
          </a:p>
        </p:txBody>
      </p:sp>
      <p:pic>
        <p:nvPicPr>
          <p:cNvPr id="161824" name="Picture 32"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810500" y="1096963"/>
            <a:ext cx="546100" cy="687387"/>
          </a:xfrm>
          <a:prstGeom prst="rect">
            <a:avLst/>
          </a:prstGeom>
          <a:noFill/>
        </p:spPr>
      </p:pic>
      <p:sp>
        <p:nvSpPr>
          <p:cNvPr id="161825" name="Text Box 33"/>
          <p:cNvSpPr txBox="1">
            <a:spLocks noChangeArrowheads="1"/>
          </p:cNvSpPr>
          <p:nvPr/>
        </p:nvSpPr>
        <p:spPr bwMode="auto">
          <a:xfrm>
            <a:off x="7136912" y="1766888"/>
            <a:ext cx="1545616" cy="397032"/>
          </a:xfrm>
          <a:prstGeom prst="rect">
            <a:avLst/>
          </a:prstGeom>
          <a:noFill/>
          <a:ln w="9525">
            <a:noFill/>
            <a:miter lim="800000"/>
            <a:headEnd/>
            <a:tailEnd/>
          </a:ln>
          <a:effectLst/>
        </p:spPr>
        <p:txBody>
          <a:bodyPr wrap="none">
            <a:spAutoFit/>
          </a:bodyPr>
          <a:lstStyle/>
          <a:p>
            <a:pPr algn="ctr">
              <a:lnSpc>
                <a:spcPct val="90000"/>
              </a:lnSpc>
            </a:pPr>
            <a:r>
              <a:rPr lang="en-US" sz="1100" b="1" dirty="0">
                <a:latin typeface="Calibri" pitchFamily="34" charset="0"/>
              </a:rPr>
              <a:t>Innovator Client Cache </a:t>
            </a:r>
          </a:p>
          <a:p>
            <a:pPr algn="ctr">
              <a:lnSpc>
                <a:spcPct val="90000"/>
              </a:lnSpc>
            </a:pPr>
            <a:r>
              <a:rPr lang="en-US" sz="1100" b="1" dirty="0">
                <a:latin typeface="Calibri" pitchFamily="34" charset="0"/>
              </a:rPr>
              <a:t>Web Server</a:t>
            </a:r>
          </a:p>
        </p:txBody>
      </p:sp>
      <p:sp>
        <p:nvSpPr>
          <p:cNvPr id="161826" name="Line 34"/>
          <p:cNvSpPr>
            <a:spLocks noChangeShapeType="1"/>
          </p:cNvSpPr>
          <p:nvPr/>
        </p:nvSpPr>
        <p:spPr bwMode="auto">
          <a:xfrm flipH="1">
            <a:off x="7324725" y="2085975"/>
            <a:ext cx="304800" cy="1095375"/>
          </a:xfrm>
          <a:prstGeom prst="line">
            <a:avLst/>
          </a:prstGeom>
          <a:noFill/>
          <a:ln w="28575">
            <a:solidFill>
              <a:schemeClr val="tx2"/>
            </a:solidFill>
            <a:round/>
            <a:headEnd/>
            <a:tailEnd/>
          </a:ln>
          <a:effectLst/>
        </p:spPr>
        <p:txBody>
          <a:bodyPr anchor="ctr"/>
          <a:lstStyle/>
          <a:p>
            <a:endParaRPr lang="en-US">
              <a:latin typeface="Calibri" pitchFamily="34" charset="0"/>
            </a:endParaRPr>
          </a:p>
        </p:txBody>
      </p:sp>
      <p:sp>
        <p:nvSpPr>
          <p:cNvPr id="161827" name="Rectangle 35"/>
          <p:cNvSpPr>
            <a:spLocks noChangeArrowheads="1"/>
          </p:cNvSpPr>
          <p:nvPr/>
        </p:nvSpPr>
        <p:spPr bwMode="auto">
          <a:xfrm>
            <a:off x="5619750" y="2257425"/>
            <a:ext cx="1343025" cy="2009775"/>
          </a:xfrm>
          <a:prstGeom prst="rect">
            <a:avLst/>
          </a:prstGeom>
          <a:noFill/>
          <a:ln w="9525">
            <a:solidFill>
              <a:schemeClr val="tx1"/>
            </a:solidFill>
            <a:miter lim="800000"/>
            <a:headEnd/>
            <a:tailEnd/>
          </a:ln>
          <a:effectLst/>
        </p:spPr>
        <p:txBody>
          <a:bodyPr wrap="none" anchor="ctr"/>
          <a:lstStyle/>
          <a:p>
            <a:endParaRPr lang="en-US">
              <a:latin typeface="Calibri" pitchFamily="34" charset="0"/>
            </a:endParaRPr>
          </a:p>
        </p:txBody>
      </p:sp>
      <p:sp>
        <p:nvSpPr>
          <p:cNvPr id="161828" name="Text Box 36"/>
          <p:cNvSpPr txBox="1">
            <a:spLocks noChangeArrowheads="1"/>
          </p:cNvSpPr>
          <p:nvPr/>
        </p:nvSpPr>
        <p:spPr bwMode="auto">
          <a:xfrm>
            <a:off x="5594350" y="2241550"/>
            <a:ext cx="537070" cy="276999"/>
          </a:xfrm>
          <a:prstGeom prst="rect">
            <a:avLst/>
          </a:prstGeom>
          <a:noFill/>
          <a:ln w="9525">
            <a:noFill/>
            <a:miter lim="800000"/>
            <a:headEnd/>
            <a:tailEnd/>
          </a:ln>
          <a:effectLst/>
        </p:spPr>
        <p:txBody>
          <a:bodyPr wrap="none">
            <a:spAutoFit/>
          </a:bodyPr>
          <a:lstStyle/>
          <a:p>
            <a:r>
              <a:rPr lang="en-US" sz="1200" b="1">
                <a:latin typeface="Calibri" pitchFamily="34" charset="0"/>
              </a:rPr>
              <a:t>Site 1</a:t>
            </a:r>
          </a:p>
        </p:txBody>
      </p:sp>
      <p:sp>
        <p:nvSpPr>
          <p:cNvPr id="161829" name="Rectangle 37"/>
          <p:cNvSpPr>
            <a:spLocks noChangeArrowheads="1"/>
          </p:cNvSpPr>
          <p:nvPr/>
        </p:nvSpPr>
        <p:spPr bwMode="auto">
          <a:xfrm>
            <a:off x="7696200" y="2381250"/>
            <a:ext cx="1381125" cy="1276350"/>
          </a:xfrm>
          <a:prstGeom prst="rect">
            <a:avLst/>
          </a:prstGeom>
          <a:noFill/>
          <a:ln w="9525">
            <a:solidFill>
              <a:schemeClr val="tx1"/>
            </a:solidFill>
            <a:miter lim="800000"/>
            <a:headEnd/>
            <a:tailEnd/>
          </a:ln>
          <a:effectLst/>
        </p:spPr>
        <p:txBody>
          <a:bodyPr wrap="none" anchor="ctr"/>
          <a:lstStyle/>
          <a:p>
            <a:endParaRPr lang="en-US">
              <a:latin typeface="Calibri" pitchFamily="34" charset="0"/>
            </a:endParaRPr>
          </a:p>
        </p:txBody>
      </p:sp>
      <p:sp>
        <p:nvSpPr>
          <p:cNvPr id="161830" name="Text Box 38"/>
          <p:cNvSpPr txBox="1">
            <a:spLocks noChangeArrowheads="1"/>
          </p:cNvSpPr>
          <p:nvPr/>
        </p:nvSpPr>
        <p:spPr bwMode="auto">
          <a:xfrm>
            <a:off x="8448675" y="2374900"/>
            <a:ext cx="537070" cy="276999"/>
          </a:xfrm>
          <a:prstGeom prst="rect">
            <a:avLst/>
          </a:prstGeom>
          <a:noFill/>
          <a:ln w="9525">
            <a:noFill/>
            <a:miter lim="800000"/>
            <a:headEnd/>
            <a:tailEnd/>
          </a:ln>
          <a:effectLst/>
        </p:spPr>
        <p:txBody>
          <a:bodyPr wrap="none">
            <a:spAutoFit/>
          </a:bodyPr>
          <a:lstStyle/>
          <a:p>
            <a:r>
              <a:rPr lang="en-US" sz="1200" b="1">
                <a:latin typeface="Calibri" pitchFamily="34" charset="0"/>
              </a:rPr>
              <a:t>Site 2</a:t>
            </a:r>
          </a:p>
        </p:txBody>
      </p:sp>
      <p:sp>
        <p:nvSpPr>
          <p:cNvPr id="161831" name="Rectangle 39"/>
          <p:cNvSpPr>
            <a:spLocks noChangeArrowheads="1"/>
          </p:cNvSpPr>
          <p:nvPr/>
        </p:nvSpPr>
        <p:spPr bwMode="auto">
          <a:xfrm>
            <a:off x="6924675" y="1066800"/>
            <a:ext cx="2028825" cy="1066800"/>
          </a:xfrm>
          <a:prstGeom prst="rect">
            <a:avLst/>
          </a:prstGeom>
          <a:noFill/>
          <a:ln w="9525">
            <a:solidFill>
              <a:schemeClr val="tx1"/>
            </a:solidFill>
            <a:miter lim="800000"/>
            <a:headEnd/>
            <a:tailEnd/>
          </a:ln>
          <a:effectLst/>
        </p:spPr>
        <p:txBody>
          <a:bodyPr wrap="none" anchor="ctr"/>
          <a:lstStyle/>
          <a:p>
            <a:endParaRPr lang="en-US">
              <a:latin typeface="Calibri" pitchFamily="34" charset="0"/>
            </a:endParaRPr>
          </a:p>
        </p:txBody>
      </p:sp>
      <p:sp>
        <p:nvSpPr>
          <p:cNvPr id="161832" name="Text Box 40"/>
          <p:cNvSpPr txBox="1">
            <a:spLocks noChangeArrowheads="1"/>
          </p:cNvSpPr>
          <p:nvPr/>
        </p:nvSpPr>
        <p:spPr bwMode="auto">
          <a:xfrm>
            <a:off x="6905625" y="1089025"/>
            <a:ext cx="537070" cy="276999"/>
          </a:xfrm>
          <a:prstGeom prst="rect">
            <a:avLst/>
          </a:prstGeom>
          <a:noFill/>
          <a:ln w="9525">
            <a:noFill/>
            <a:miter lim="800000"/>
            <a:headEnd/>
            <a:tailEnd/>
          </a:ln>
          <a:effectLst/>
        </p:spPr>
        <p:txBody>
          <a:bodyPr wrap="none">
            <a:spAutoFit/>
          </a:bodyPr>
          <a:lstStyle/>
          <a:p>
            <a:r>
              <a:rPr lang="en-US" sz="1200" b="1">
                <a:latin typeface="Calibri" pitchFamily="34" charset="0"/>
              </a:rPr>
              <a:t>Site 3</a:t>
            </a:r>
          </a:p>
        </p:txBody>
      </p:sp>
      <p:sp>
        <p:nvSpPr>
          <p:cNvPr id="161833" name="Line 41"/>
          <p:cNvSpPr>
            <a:spLocks noChangeShapeType="1"/>
          </p:cNvSpPr>
          <p:nvPr/>
        </p:nvSpPr>
        <p:spPr bwMode="auto">
          <a:xfrm>
            <a:off x="7324725" y="4191000"/>
            <a:ext cx="695325" cy="371475"/>
          </a:xfrm>
          <a:prstGeom prst="line">
            <a:avLst/>
          </a:prstGeom>
          <a:noFill/>
          <a:ln w="38100">
            <a:solidFill>
              <a:schemeClr val="tx2"/>
            </a:solidFill>
            <a:round/>
            <a:headEnd/>
            <a:tailEnd type="triangle" w="med" len="med"/>
          </a:ln>
          <a:effectLst/>
        </p:spPr>
        <p:txBody>
          <a:bodyPr anchor="ctr"/>
          <a:lstStyle/>
          <a:p>
            <a:endParaRPr lang="en-US">
              <a:latin typeface="Calibri" pitchFamily="34" charset="0"/>
            </a:endParaRPr>
          </a:p>
        </p:txBody>
      </p:sp>
      <p:sp>
        <p:nvSpPr>
          <p:cNvPr id="161834" name="Rectangle 42"/>
          <p:cNvSpPr>
            <a:spLocks noChangeArrowheads="1"/>
          </p:cNvSpPr>
          <p:nvPr/>
        </p:nvSpPr>
        <p:spPr bwMode="auto">
          <a:xfrm>
            <a:off x="6534150" y="4391025"/>
            <a:ext cx="2543175" cy="1162050"/>
          </a:xfrm>
          <a:prstGeom prst="rect">
            <a:avLst/>
          </a:prstGeom>
          <a:noFill/>
          <a:ln w="9525">
            <a:solidFill>
              <a:schemeClr val="tx1"/>
            </a:solidFill>
            <a:miter lim="800000"/>
            <a:headEnd/>
            <a:tailEnd/>
          </a:ln>
          <a:effectLst/>
        </p:spPr>
        <p:txBody>
          <a:bodyPr wrap="none" anchor="ctr"/>
          <a:lstStyle/>
          <a:p>
            <a:endParaRPr lang="en-US">
              <a:latin typeface="Calibri" pitchFamily="34" charset="0"/>
            </a:endParaRPr>
          </a:p>
        </p:txBody>
      </p:sp>
      <p:sp>
        <p:nvSpPr>
          <p:cNvPr id="161835" name="Text Box 43"/>
          <p:cNvSpPr txBox="1">
            <a:spLocks noChangeArrowheads="1"/>
          </p:cNvSpPr>
          <p:nvPr/>
        </p:nvSpPr>
        <p:spPr bwMode="auto">
          <a:xfrm>
            <a:off x="8664575" y="4394200"/>
            <a:ext cx="441325" cy="274638"/>
          </a:xfrm>
          <a:prstGeom prst="rect">
            <a:avLst/>
          </a:prstGeom>
          <a:noFill/>
          <a:ln w="9525">
            <a:noFill/>
            <a:miter lim="800000"/>
            <a:headEnd/>
            <a:tailEnd/>
          </a:ln>
          <a:effectLst/>
        </p:spPr>
        <p:txBody>
          <a:bodyPr>
            <a:spAutoFit/>
          </a:bodyPr>
          <a:lstStyle/>
          <a:p>
            <a:r>
              <a:rPr lang="en-US" sz="1200" b="1">
                <a:latin typeface="Calibri" pitchFamily="34" charset="0"/>
              </a:rPr>
              <a:t>HQ</a:t>
            </a:r>
          </a:p>
        </p:txBody>
      </p:sp>
      <p:sp>
        <p:nvSpPr>
          <p:cNvPr id="161837" name="Rectangle 45"/>
          <p:cNvSpPr>
            <a:spLocks noChangeArrowheads="1"/>
          </p:cNvSpPr>
          <p:nvPr/>
        </p:nvSpPr>
        <p:spPr bwMode="auto">
          <a:xfrm>
            <a:off x="0" y="0"/>
            <a:ext cx="6259513" cy="1031875"/>
          </a:xfrm>
          <a:prstGeom prst="rect">
            <a:avLst/>
          </a:prstGeom>
          <a:noFill/>
          <a:ln w="9525">
            <a:noFill/>
            <a:miter lim="800000"/>
            <a:headEnd/>
            <a:tailEnd/>
          </a:ln>
          <a:effectLst/>
        </p:spPr>
        <p:txBody>
          <a:bodyPr anchor="ctr"/>
          <a:lstStyle/>
          <a:p>
            <a:pPr>
              <a:lnSpc>
                <a:spcPct val="90000"/>
              </a:lnSpc>
              <a:spcBef>
                <a:spcPct val="5000"/>
              </a:spcBef>
              <a:spcAft>
                <a:spcPct val="5000"/>
              </a:spcAft>
            </a:pPr>
            <a:r>
              <a:rPr lang="en-US" sz="3200" b="1" dirty="0">
                <a:latin typeface="Calibri" pitchFamily="34" charset="0"/>
              </a:rPr>
              <a:t>Model-Based SOA</a:t>
            </a:r>
            <a:br>
              <a:rPr lang="en-US" sz="3200" b="1" dirty="0">
                <a:latin typeface="Calibri" pitchFamily="34" charset="0"/>
              </a:rPr>
            </a:br>
            <a:r>
              <a:rPr lang="en-US" sz="3200" b="1" dirty="0">
                <a:latin typeface="Calibri" pitchFamily="34" charset="0"/>
              </a:rPr>
              <a:t>Configuration Options</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0"/>
            <a:ext cx="7231063" cy="892175"/>
          </a:xfrm>
        </p:spPr>
        <p:txBody>
          <a:bodyPr/>
          <a:lstStyle/>
          <a:p>
            <a:pPr eaLnBrk="1" hangingPunct="1"/>
            <a:r>
              <a:rPr lang="en-US" sz="3200" b="1" dirty="0" smtClean="0">
                <a:latin typeface="Calibri" pitchFamily="34" charset="0"/>
              </a:rPr>
              <a:t>Model-Based SOA Benefits</a:t>
            </a:r>
          </a:p>
        </p:txBody>
      </p:sp>
      <p:sp>
        <p:nvSpPr>
          <p:cNvPr id="16387" name="Rectangle 3"/>
          <p:cNvSpPr>
            <a:spLocks noGrp="1" noChangeArrowheads="1"/>
          </p:cNvSpPr>
          <p:nvPr>
            <p:ph type="body" idx="1"/>
          </p:nvPr>
        </p:nvSpPr>
        <p:spPr>
          <a:xfrm>
            <a:off x="57150" y="1057275"/>
            <a:ext cx="8885238" cy="5387975"/>
          </a:xfrm>
        </p:spPr>
        <p:txBody>
          <a:bodyPr/>
          <a:lstStyle/>
          <a:p>
            <a:pPr marL="0" indent="0" eaLnBrk="1" hangingPunct="1">
              <a:lnSpc>
                <a:spcPct val="95000"/>
              </a:lnSpc>
              <a:spcBef>
                <a:spcPct val="50000"/>
              </a:spcBef>
              <a:buFont typeface="Wingdings" pitchFamily="2" charset="2"/>
              <a:buNone/>
            </a:pPr>
            <a:r>
              <a:rPr lang="en-US" sz="2400" b="1" dirty="0" smtClean="0">
                <a:latin typeface="Calibri" pitchFamily="34" charset="0"/>
              </a:rPr>
              <a:t>Aras Innovator’s Model-Based SOA Framework Enables</a:t>
            </a:r>
            <a:br>
              <a:rPr lang="en-US" sz="2400" b="1" dirty="0" smtClean="0">
                <a:latin typeface="Calibri" pitchFamily="34" charset="0"/>
              </a:rPr>
            </a:br>
            <a:r>
              <a:rPr lang="en-US" sz="2400" b="1" dirty="0" smtClean="0">
                <a:latin typeface="Calibri" pitchFamily="34" charset="0"/>
              </a:rPr>
              <a:t>Real-Time, Transportable Business Data Model Changes</a:t>
            </a:r>
          </a:p>
          <a:p>
            <a:pPr marL="457200" lvl="1" eaLnBrk="1" hangingPunct="1">
              <a:lnSpc>
                <a:spcPct val="95000"/>
              </a:lnSpc>
              <a:spcBef>
                <a:spcPct val="50000"/>
              </a:spcBef>
            </a:pPr>
            <a:r>
              <a:rPr lang="en-US" sz="2000" b="1" dirty="0" smtClean="0">
                <a:latin typeface="Calibri" pitchFamily="34" charset="0"/>
              </a:rPr>
              <a:t>Agility</a:t>
            </a:r>
            <a:r>
              <a:rPr lang="en-US" sz="2000" dirty="0" smtClean="0">
                <a:latin typeface="Calibri" pitchFamily="34" charset="0"/>
              </a:rPr>
              <a:t> – Rapid tailoring of forms, schema, access, lifecycles, workflows, behaviors,…</a:t>
            </a:r>
          </a:p>
          <a:p>
            <a:pPr marL="457200" lvl="1" eaLnBrk="1" hangingPunct="1">
              <a:lnSpc>
                <a:spcPct val="95000"/>
              </a:lnSpc>
              <a:spcBef>
                <a:spcPct val="50000"/>
              </a:spcBef>
            </a:pPr>
            <a:r>
              <a:rPr lang="en-US" sz="2000" b="1" dirty="0" smtClean="0">
                <a:latin typeface="Calibri" pitchFamily="34" charset="0"/>
              </a:rPr>
              <a:t>Commonality</a:t>
            </a:r>
            <a:r>
              <a:rPr lang="en-US" sz="2000" dirty="0" smtClean="0">
                <a:latin typeface="Calibri" pitchFamily="34" charset="0"/>
              </a:rPr>
              <a:t> – All objects inherit the common classification, lifecycle, workflow, effectivity, and behaviors  </a:t>
            </a:r>
          </a:p>
          <a:p>
            <a:pPr marL="457200" lvl="1" eaLnBrk="1" hangingPunct="1">
              <a:lnSpc>
                <a:spcPct val="95000"/>
              </a:lnSpc>
              <a:spcBef>
                <a:spcPct val="50000"/>
              </a:spcBef>
            </a:pPr>
            <a:r>
              <a:rPr lang="en-US" sz="2000" b="1" dirty="0" smtClean="0">
                <a:latin typeface="Calibri" pitchFamily="34" charset="0"/>
              </a:rPr>
              <a:t>Adaptability</a:t>
            </a:r>
            <a:r>
              <a:rPr lang="en-US" sz="2000" dirty="0" smtClean="0">
                <a:latin typeface="Calibri" pitchFamily="34" charset="0"/>
              </a:rPr>
              <a:t> – Greatly simplifies the tailoring and interfacing tasks allowing a more fluid IT systems development process that can track with business changes, not lag behind them</a:t>
            </a:r>
          </a:p>
          <a:p>
            <a:pPr marL="457200" lvl="1" eaLnBrk="1" hangingPunct="1">
              <a:lnSpc>
                <a:spcPct val="95000"/>
              </a:lnSpc>
              <a:spcBef>
                <a:spcPct val="50000"/>
              </a:spcBef>
            </a:pPr>
            <a:r>
              <a:rPr lang="en-US" sz="2000" b="1" dirty="0" smtClean="0">
                <a:latin typeface="Calibri" pitchFamily="34" charset="0"/>
              </a:rPr>
              <a:t>Portability</a:t>
            </a:r>
            <a:r>
              <a:rPr lang="en-US" sz="2000" dirty="0" smtClean="0">
                <a:latin typeface="Calibri" pitchFamily="34" charset="0"/>
              </a:rPr>
              <a:t> – Packaging of applications allows transportation of new solutions and solution extensions as XML files</a:t>
            </a:r>
          </a:p>
          <a:p>
            <a:pPr marL="457200" lvl="1" eaLnBrk="1" hangingPunct="1">
              <a:lnSpc>
                <a:spcPct val="95000"/>
              </a:lnSpc>
              <a:spcBef>
                <a:spcPct val="50000"/>
              </a:spcBef>
            </a:pPr>
            <a:r>
              <a:rPr lang="en-US" sz="2000" b="1" dirty="0" smtClean="0">
                <a:latin typeface="Calibri" pitchFamily="34" charset="0"/>
              </a:rPr>
              <a:t>Low Cost</a:t>
            </a:r>
            <a:r>
              <a:rPr lang="en-US" sz="2000" dirty="0" smtClean="0">
                <a:latin typeface="Calibri" pitchFamily="34" charset="0"/>
              </a:rPr>
              <a:t> – Open standards and MS platform reduce infrastructure costs by 10x over Oracle/J2EE infrastructure</a:t>
            </a:r>
          </a:p>
        </p:txBody>
      </p:sp>
      <p:sp>
        <p:nvSpPr>
          <p:cNvPr id="5"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26</a:t>
            </a:fld>
            <a:r>
              <a:rPr lang="en-US" dirty="0"/>
              <a:t>	</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0"/>
            <a:ext cx="7231063" cy="892175"/>
          </a:xfrm>
        </p:spPr>
        <p:txBody>
          <a:bodyPr/>
          <a:lstStyle/>
          <a:p>
            <a:pPr eaLnBrk="1" hangingPunct="1"/>
            <a:r>
              <a:rPr lang="en-US" sz="3200" b="1" dirty="0" smtClean="0">
                <a:latin typeface="Calibri" pitchFamily="34" charset="0"/>
              </a:rPr>
              <a:t>Agenda</a:t>
            </a:r>
          </a:p>
        </p:txBody>
      </p:sp>
      <p:sp>
        <p:nvSpPr>
          <p:cNvPr id="76803" name="Rectangle 3"/>
          <p:cNvSpPr>
            <a:spLocks noGrp="1" noChangeArrowheads="1"/>
          </p:cNvSpPr>
          <p:nvPr>
            <p:ph type="body" idx="4294967295"/>
          </p:nvPr>
        </p:nvSpPr>
        <p:spPr>
          <a:xfrm>
            <a:off x="171450" y="1058863"/>
            <a:ext cx="8829675" cy="5492750"/>
          </a:xfrm>
        </p:spPr>
        <p:txBody>
          <a:bodyPr/>
          <a:lstStyle/>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Company Overview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high-level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architectural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Platform and Configuration</a:t>
            </a:r>
          </a:p>
          <a:p>
            <a:pPr marL="533400" indent="-533400">
              <a:lnSpc>
                <a:spcPct val="90000"/>
              </a:lnSpc>
              <a:spcBef>
                <a:spcPct val="50000"/>
              </a:spcBef>
              <a:spcAft>
                <a:spcPct val="0"/>
              </a:spcAft>
              <a:buFont typeface="Wingdings" pitchFamily="2" charset="2"/>
              <a:buAutoNum type="arabicPeriod"/>
            </a:pPr>
            <a:r>
              <a:rPr lang="en-US" sz="3200" b="1" dirty="0" smtClean="0">
                <a:latin typeface="Calibri" pitchFamily="34" charset="0"/>
              </a:rPr>
              <a:t>AML Concepts  (i.e. How Modeling Works…)</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Federation &amp; Integration</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Packaging</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Upgrades</a:t>
            </a:r>
          </a:p>
          <a:p>
            <a:pPr marL="533400" indent="-533400" eaLnBrk="1" hangingPunct="1">
              <a:lnSpc>
                <a:spcPct val="90000"/>
              </a:lnSpc>
              <a:spcBef>
                <a:spcPct val="50000"/>
              </a:spcBef>
              <a:spcAft>
                <a:spcPct val="0"/>
              </a:spcAft>
              <a:buNone/>
            </a:pPr>
            <a:endParaRPr lang="en-US" dirty="0" smtClean="0">
              <a:solidFill>
                <a:schemeClr val="accent1"/>
              </a:solidFill>
              <a:latin typeface="Calibri" pitchFamily="34" charset="0"/>
            </a:endParaRPr>
          </a:p>
        </p:txBody>
      </p:sp>
      <p:sp>
        <p:nvSpPr>
          <p:cNvPr id="4"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27</a:t>
            </a:fld>
            <a:r>
              <a:rPr lang="en-US" dirty="0"/>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0"/>
            <a:ext cx="7231063" cy="892175"/>
          </a:xfrm>
        </p:spPr>
        <p:txBody>
          <a:bodyPr/>
          <a:lstStyle/>
          <a:p>
            <a:r>
              <a:rPr lang="en-US" sz="3200" b="1" dirty="0" smtClean="0">
                <a:latin typeface="Calibri" pitchFamily="34" charset="0"/>
              </a:rPr>
              <a:t>Anatomy of a Solution</a:t>
            </a:r>
          </a:p>
        </p:txBody>
      </p:sp>
      <p:sp>
        <p:nvSpPr>
          <p:cNvPr id="56323" name="Rectangle 3"/>
          <p:cNvSpPr>
            <a:spLocks noGrp="1" noChangeArrowheads="1"/>
          </p:cNvSpPr>
          <p:nvPr>
            <p:ph type="body" idx="1"/>
          </p:nvPr>
        </p:nvSpPr>
        <p:spPr>
          <a:xfrm>
            <a:off x="133350" y="914401"/>
            <a:ext cx="8551863" cy="5492750"/>
          </a:xfrm>
          <a:noFill/>
          <a:ln/>
        </p:spPr>
        <p:txBody>
          <a:bodyPr/>
          <a:lstStyle/>
          <a:p>
            <a:r>
              <a:rPr lang="en-US" sz="2400" dirty="0" smtClean="0">
                <a:latin typeface="Calibri" pitchFamily="34" charset="0"/>
              </a:rPr>
              <a:t>Solutions are a collection of items that define features, behavior and functionality.  In Innovator, these Item templates are known as “</a:t>
            </a:r>
            <a:r>
              <a:rPr lang="en-US" sz="2400" b="1" dirty="0" smtClean="0">
                <a:solidFill>
                  <a:schemeClr val="tx2"/>
                </a:solidFill>
                <a:latin typeface="Calibri" pitchFamily="34" charset="0"/>
              </a:rPr>
              <a:t>ItemTypes</a:t>
            </a:r>
            <a:r>
              <a:rPr lang="en-US" sz="2400" dirty="0" smtClean="0">
                <a:latin typeface="Calibri" pitchFamily="34" charset="0"/>
              </a:rPr>
              <a:t>”.</a:t>
            </a:r>
          </a:p>
          <a:p>
            <a:pPr>
              <a:buFont typeface="Wingdings" pitchFamily="2" charset="2"/>
              <a:buNone/>
            </a:pPr>
            <a:endParaRPr lang="en-US" sz="1400" dirty="0" smtClean="0">
              <a:latin typeface="Calibri" pitchFamily="34" charset="0"/>
            </a:endParaRPr>
          </a:p>
          <a:p>
            <a:r>
              <a:rPr lang="en-US" sz="2400" dirty="0" smtClean="0">
                <a:latin typeface="Calibri" pitchFamily="34" charset="0"/>
              </a:rPr>
              <a:t>In Object Oriented programming terms, the ItemType is similar to the class definition, and “</a:t>
            </a:r>
            <a:r>
              <a:rPr lang="en-US" sz="2400" b="1" dirty="0" smtClean="0">
                <a:solidFill>
                  <a:schemeClr val="tx2"/>
                </a:solidFill>
                <a:latin typeface="Calibri" pitchFamily="34" charset="0"/>
              </a:rPr>
              <a:t>Items</a:t>
            </a:r>
            <a:r>
              <a:rPr lang="en-US" sz="2400" dirty="0" smtClean="0">
                <a:latin typeface="Calibri" pitchFamily="34" charset="0"/>
              </a:rPr>
              <a:t>” is used to refer to the class instances (objects) that are created from it.</a:t>
            </a:r>
          </a:p>
          <a:p>
            <a:endParaRPr lang="en-US" sz="1400" dirty="0" smtClean="0">
              <a:latin typeface="Calibri" pitchFamily="34" charset="0"/>
            </a:endParaRPr>
          </a:p>
          <a:p>
            <a:r>
              <a:rPr lang="en-US" sz="2400" dirty="0" smtClean="0">
                <a:latin typeface="Calibri" pitchFamily="34" charset="0"/>
              </a:rPr>
              <a:t>Some of Innovator’s core  ItemTypes include:</a:t>
            </a:r>
          </a:p>
          <a:p>
            <a:pPr lvl="1"/>
            <a:r>
              <a:rPr lang="en-US" sz="2000" dirty="0" smtClean="0">
                <a:latin typeface="Calibri" pitchFamily="34" charset="0"/>
              </a:rPr>
              <a:t>actions, forms, properties, reports, methods, workflow and lifecycle maps, relationships, permissions, user and identity management, etc.</a:t>
            </a:r>
          </a:p>
          <a:p>
            <a:pPr lvl="1">
              <a:buFont typeface="Wingdings" pitchFamily="2" charset="2"/>
              <a:buNone/>
            </a:pPr>
            <a:endParaRPr lang="en-US" sz="1400" dirty="0" smtClean="0">
              <a:latin typeface="Calibri" pitchFamily="34" charset="0"/>
            </a:endParaRPr>
          </a:p>
          <a:p>
            <a:r>
              <a:rPr lang="en-US" sz="2400" dirty="0" smtClean="0">
                <a:latin typeface="Calibri" pitchFamily="34" charset="0"/>
              </a:rPr>
              <a:t>Application developers create user-defined item types:</a:t>
            </a:r>
          </a:p>
          <a:p>
            <a:pPr lvl="1"/>
            <a:r>
              <a:rPr lang="en-US" sz="2000" dirty="0" smtClean="0">
                <a:latin typeface="Calibri" pitchFamily="34" charset="0"/>
              </a:rPr>
              <a:t>examples: ECN, ECR, BOM, Part, Supplier, Tool, etc.</a:t>
            </a:r>
          </a:p>
        </p:txBody>
      </p:sp>
      <p:sp>
        <p:nvSpPr>
          <p:cNvPr id="4"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28</a:t>
            </a:fld>
            <a:r>
              <a:rPr lang="en-US" dirty="0"/>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31063" cy="892175"/>
          </a:xfrm>
        </p:spPr>
        <p:txBody>
          <a:bodyPr/>
          <a:lstStyle/>
          <a:p>
            <a:r>
              <a:rPr lang="en-US" sz="3200" b="1" dirty="0" smtClean="0">
                <a:latin typeface="Calibri" pitchFamily="34" charset="0"/>
              </a:rPr>
              <a:t>Modeling Sandbox</a:t>
            </a:r>
            <a:endParaRPr lang="en-US" sz="3200" b="1" dirty="0">
              <a:latin typeface="Calibri" pitchFamily="34" charset="0"/>
            </a:endParaRPr>
          </a:p>
        </p:txBody>
      </p:sp>
      <p:sp>
        <p:nvSpPr>
          <p:cNvPr id="3" name="Content Placeholder 2"/>
          <p:cNvSpPr>
            <a:spLocks noGrp="1"/>
          </p:cNvSpPr>
          <p:nvPr>
            <p:ph idx="1"/>
          </p:nvPr>
        </p:nvSpPr>
        <p:spPr>
          <a:xfrm>
            <a:off x="180976" y="1104900"/>
            <a:ext cx="8504238" cy="5302250"/>
          </a:xfrm>
        </p:spPr>
        <p:txBody>
          <a:bodyPr/>
          <a:lstStyle/>
          <a:p>
            <a:pPr>
              <a:spcBef>
                <a:spcPts val="2400"/>
              </a:spcBef>
              <a:spcAft>
                <a:spcPts val="0"/>
              </a:spcAft>
              <a:buFont typeface="Wingdings" pitchFamily="2" charset="2"/>
              <a:buChar char="§"/>
            </a:pPr>
            <a:r>
              <a:rPr lang="en-US" dirty="0" smtClean="0"/>
              <a:t>99+% of Customizing and Integration work is inside the Modeling environment</a:t>
            </a:r>
          </a:p>
          <a:p>
            <a:pPr>
              <a:spcBef>
                <a:spcPts val="2400"/>
              </a:spcBef>
              <a:spcAft>
                <a:spcPts val="0"/>
              </a:spcAft>
              <a:buFont typeface="Wingdings" pitchFamily="2" charset="2"/>
              <a:buChar char="§"/>
            </a:pPr>
            <a:r>
              <a:rPr lang="en-US" dirty="0" smtClean="0"/>
              <a:t>Scripting / programs contained in Methods,  source code goes in the database</a:t>
            </a:r>
          </a:p>
          <a:p>
            <a:pPr>
              <a:spcBef>
                <a:spcPts val="2400"/>
              </a:spcBef>
              <a:spcAft>
                <a:spcPts val="0"/>
              </a:spcAft>
              <a:buFont typeface="Wingdings" pitchFamily="2" charset="2"/>
              <a:buChar char="§"/>
            </a:pPr>
            <a:r>
              <a:rPr lang="en-US" dirty="0" smtClean="0"/>
              <a:t>Extending web services or modifying web services is supported by Modeling</a:t>
            </a:r>
          </a:p>
          <a:p>
            <a:pPr>
              <a:spcBef>
                <a:spcPts val="2400"/>
              </a:spcBef>
              <a:spcAft>
                <a:spcPts val="0"/>
              </a:spcAft>
              <a:buFont typeface="Wingdings" pitchFamily="2" charset="2"/>
              <a:buChar char="§"/>
            </a:pPr>
            <a:r>
              <a:rPr lang="en-US" dirty="0" smtClean="0"/>
              <a:t>Client, Server and Database events (triggers) are all acceptable points to model business rules</a:t>
            </a:r>
            <a:endParaRPr lang="en-US" dirty="0"/>
          </a:p>
        </p:txBody>
      </p:sp>
      <p:sp>
        <p:nvSpPr>
          <p:cNvPr id="4" name="Date Placeholder 3"/>
          <p:cNvSpPr>
            <a:spLocks noGrp="1"/>
          </p:cNvSpPr>
          <p:nvPr>
            <p:ph type="dt" sz="half" idx="10"/>
          </p:nvPr>
        </p:nvSpPr>
        <p:spPr/>
        <p:txBody>
          <a:bodyPr/>
          <a:lstStyle/>
          <a:p>
            <a:r>
              <a:rPr lang="en-US" smtClean="0"/>
              <a:t>Slide </a:t>
            </a:r>
            <a:fld id="{B4692C17-84EF-47D4-9804-44A189974AF4}" type="slidenum">
              <a:rPr lang="en-US" smtClean="0"/>
              <a:pPr/>
              <a:t>29</a:t>
            </a:fld>
            <a:r>
              <a:rPr lang="en-US" smtClean="0"/>
              <a:t>	</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r>
              <a:rPr lang="en-US"/>
              <a:t>Slide </a:t>
            </a:r>
            <a:fld id="{5666AA41-FA73-4A07-80A2-4E3D81401CAA}" type="slidenum">
              <a:rPr lang="en-US"/>
              <a:pPr/>
              <a:t>3</a:t>
            </a:fld>
            <a:r>
              <a:rPr lang="en-US"/>
              <a:t>	</a:t>
            </a:r>
          </a:p>
        </p:txBody>
      </p:sp>
      <p:sp>
        <p:nvSpPr>
          <p:cNvPr id="64514" name="Rectangle 2"/>
          <p:cNvSpPr>
            <a:spLocks noGrp="1" noChangeArrowheads="1"/>
          </p:cNvSpPr>
          <p:nvPr>
            <p:ph type="title"/>
          </p:nvPr>
        </p:nvSpPr>
        <p:spPr>
          <a:xfrm>
            <a:off x="1" y="1"/>
            <a:ext cx="6097588" cy="996950"/>
          </a:xfrm>
        </p:spPr>
        <p:txBody>
          <a:bodyPr/>
          <a:lstStyle/>
          <a:p>
            <a:r>
              <a:rPr lang="en-US" sz="3200" b="1" dirty="0">
                <a:latin typeface="Calibri" pitchFamily="34" charset="0"/>
              </a:rPr>
              <a:t>Aras Overview</a:t>
            </a:r>
          </a:p>
        </p:txBody>
      </p:sp>
      <p:sp>
        <p:nvSpPr>
          <p:cNvPr id="64515" name="Rectangle 3"/>
          <p:cNvSpPr>
            <a:spLocks noGrp="1" noChangeArrowheads="1"/>
          </p:cNvSpPr>
          <p:nvPr>
            <p:ph type="body" idx="1"/>
          </p:nvPr>
        </p:nvSpPr>
        <p:spPr>
          <a:xfrm>
            <a:off x="177800" y="1016000"/>
            <a:ext cx="8966200" cy="5500688"/>
          </a:xfrm>
        </p:spPr>
        <p:txBody>
          <a:bodyPr/>
          <a:lstStyle/>
          <a:p>
            <a:pPr>
              <a:lnSpc>
                <a:spcPct val="90000"/>
              </a:lnSpc>
              <a:spcBef>
                <a:spcPct val="35000"/>
              </a:spcBef>
              <a:spcAft>
                <a:spcPct val="0"/>
              </a:spcAft>
              <a:buFont typeface="Wingdings" pitchFamily="2" charset="2"/>
              <a:buNone/>
              <a:tabLst>
                <a:tab pos="1943100" algn="l"/>
              </a:tabLst>
            </a:pPr>
            <a:r>
              <a:rPr lang="en-US" sz="2000"/>
              <a:t>Business:</a:t>
            </a:r>
            <a:r>
              <a:rPr lang="en-US" sz="2400"/>
              <a:t>	</a:t>
            </a:r>
            <a:r>
              <a:rPr lang="en-US" sz="2400" b="1"/>
              <a:t>Enterprise Open Source Solutions</a:t>
            </a:r>
            <a:endParaRPr lang="en-US" sz="2400"/>
          </a:p>
          <a:p>
            <a:pPr marL="2286000" lvl="1" indent="-342900">
              <a:lnSpc>
                <a:spcPct val="90000"/>
              </a:lnSpc>
              <a:spcBef>
                <a:spcPct val="25000"/>
              </a:spcBef>
              <a:spcAft>
                <a:spcPct val="0"/>
              </a:spcAft>
              <a:buFont typeface="Wingdings" pitchFamily="2" charset="2"/>
              <a:buChar char="§"/>
              <a:tabLst>
                <a:tab pos="1943100" algn="l"/>
              </a:tabLst>
            </a:pPr>
            <a:r>
              <a:rPr lang="en-US" sz="1600" b="1">
                <a:cs typeface="Arial" pitchFamily="34" charset="0"/>
              </a:rPr>
              <a:t>PLM</a:t>
            </a:r>
            <a:endParaRPr lang="en-US" sz="1600" b="1"/>
          </a:p>
          <a:p>
            <a:pPr marL="2286000" lvl="1" indent="-342900">
              <a:lnSpc>
                <a:spcPct val="90000"/>
              </a:lnSpc>
              <a:spcBef>
                <a:spcPct val="25000"/>
              </a:spcBef>
              <a:spcAft>
                <a:spcPct val="0"/>
              </a:spcAft>
              <a:buFont typeface="Wingdings" pitchFamily="2" charset="2"/>
              <a:buChar char="§"/>
              <a:tabLst>
                <a:tab pos="1943100" algn="l"/>
              </a:tabLst>
            </a:pPr>
            <a:r>
              <a:rPr lang="en-US" sz="1600" b="1">
                <a:cs typeface="Arial" pitchFamily="34" charset="0"/>
              </a:rPr>
              <a:t>Program, Product and Project Management </a:t>
            </a:r>
          </a:p>
          <a:p>
            <a:pPr marL="2286000" lvl="1" indent="-342900">
              <a:lnSpc>
                <a:spcPct val="90000"/>
              </a:lnSpc>
              <a:spcBef>
                <a:spcPct val="25000"/>
              </a:spcBef>
              <a:spcAft>
                <a:spcPct val="0"/>
              </a:spcAft>
              <a:buFont typeface="Wingdings" pitchFamily="2" charset="2"/>
              <a:buChar char="§"/>
              <a:tabLst>
                <a:tab pos="1943100" algn="l"/>
              </a:tabLst>
            </a:pPr>
            <a:r>
              <a:rPr lang="en-US" sz="1600" b="1">
                <a:cs typeface="Arial" pitchFamily="34" charset="0"/>
              </a:rPr>
              <a:t>Quality Compliance &amp; Risk Management </a:t>
            </a:r>
            <a:endParaRPr lang="en-US" sz="1600" b="1"/>
          </a:p>
          <a:p>
            <a:pPr marL="2286000" lvl="1" indent="-342900">
              <a:lnSpc>
                <a:spcPct val="90000"/>
              </a:lnSpc>
              <a:spcBef>
                <a:spcPct val="25000"/>
              </a:spcBef>
              <a:spcAft>
                <a:spcPct val="0"/>
              </a:spcAft>
              <a:buFont typeface="Wingdings" pitchFamily="2" charset="2"/>
              <a:buChar char="§"/>
              <a:tabLst>
                <a:tab pos="1943100" algn="l"/>
              </a:tabLst>
            </a:pPr>
            <a:r>
              <a:rPr lang="en-US" sz="1600" b="1">
                <a:cs typeface="Arial" pitchFamily="34" charset="0"/>
              </a:rPr>
              <a:t>Configuration &amp; Change Management</a:t>
            </a:r>
            <a:endParaRPr lang="en-US" sz="1600" b="1"/>
          </a:p>
          <a:p>
            <a:pPr marL="2286000" lvl="1" indent="-342900">
              <a:lnSpc>
                <a:spcPct val="90000"/>
              </a:lnSpc>
              <a:spcBef>
                <a:spcPct val="25000"/>
              </a:spcBef>
              <a:spcAft>
                <a:spcPct val="0"/>
              </a:spcAft>
              <a:buFont typeface="Wingdings" pitchFamily="2" charset="2"/>
              <a:buChar char="§"/>
              <a:tabLst>
                <a:tab pos="1943100" algn="l"/>
              </a:tabLst>
            </a:pPr>
            <a:r>
              <a:rPr lang="en-US" sz="1600" b="1">
                <a:cs typeface="Arial" pitchFamily="34" charset="0"/>
              </a:rPr>
              <a:t>Workflow / Enterprise BPM</a:t>
            </a:r>
          </a:p>
          <a:p>
            <a:pPr marL="2286000" lvl="1" indent="-342900">
              <a:lnSpc>
                <a:spcPct val="90000"/>
              </a:lnSpc>
              <a:spcBef>
                <a:spcPct val="25000"/>
              </a:spcBef>
              <a:spcAft>
                <a:spcPct val="0"/>
              </a:spcAft>
              <a:buFont typeface="Wingdings" pitchFamily="2" charset="2"/>
              <a:buChar char="§"/>
              <a:tabLst>
                <a:tab pos="1943100" algn="l"/>
              </a:tabLst>
            </a:pPr>
            <a:r>
              <a:rPr lang="en-US" sz="1600" b="1">
                <a:cs typeface="Arial" pitchFamily="34" charset="0"/>
              </a:rPr>
              <a:t>PDM CAD Management</a:t>
            </a:r>
          </a:p>
          <a:p>
            <a:pPr marL="2286000" lvl="1" indent="-342900">
              <a:lnSpc>
                <a:spcPct val="90000"/>
              </a:lnSpc>
              <a:spcBef>
                <a:spcPct val="25000"/>
              </a:spcBef>
              <a:spcAft>
                <a:spcPct val="0"/>
              </a:spcAft>
              <a:buFont typeface="Wingdings" pitchFamily="2" charset="2"/>
              <a:buChar char="§"/>
              <a:tabLst>
                <a:tab pos="1943100" algn="l"/>
              </a:tabLst>
            </a:pPr>
            <a:r>
              <a:rPr lang="en-US" sz="1600" b="1">
                <a:cs typeface="Arial" pitchFamily="34" charset="0"/>
              </a:rPr>
              <a:t>Quality Systems</a:t>
            </a:r>
          </a:p>
          <a:p>
            <a:pPr>
              <a:spcBef>
                <a:spcPct val="65000"/>
              </a:spcBef>
              <a:spcAft>
                <a:spcPct val="0"/>
              </a:spcAft>
              <a:buFont typeface="Wingdings" pitchFamily="2" charset="2"/>
              <a:buNone/>
              <a:tabLst>
                <a:tab pos="1943100" algn="l"/>
              </a:tabLst>
            </a:pPr>
            <a:r>
              <a:rPr lang="en-US" sz="2000"/>
              <a:t>Product:</a:t>
            </a:r>
            <a:r>
              <a:rPr lang="en-US" sz="2400"/>
              <a:t>	</a:t>
            </a:r>
            <a:r>
              <a:rPr lang="en-US" sz="2400" b="1"/>
              <a:t>Aras Innovator</a:t>
            </a:r>
            <a:r>
              <a:rPr lang="en-US" sz="1800" b="1" baseline="30000"/>
              <a:t> </a:t>
            </a:r>
            <a:r>
              <a:rPr lang="en-US" sz="1800" b="1" baseline="30000">
                <a:cs typeface="Arial" pitchFamily="34" charset="0"/>
              </a:rPr>
              <a:t>®</a:t>
            </a:r>
            <a:endParaRPr lang="en-US" sz="900" b="1"/>
          </a:p>
          <a:p>
            <a:pPr>
              <a:spcBef>
                <a:spcPct val="65000"/>
              </a:spcBef>
              <a:spcAft>
                <a:spcPct val="0"/>
              </a:spcAft>
              <a:buFont typeface="Wingdings" pitchFamily="2" charset="2"/>
              <a:buNone/>
              <a:tabLst>
                <a:tab pos="1943100" algn="l"/>
              </a:tabLst>
            </a:pPr>
            <a:r>
              <a:rPr lang="en-US" sz="2000"/>
              <a:t>Technology:	</a:t>
            </a:r>
            <a:r>
              <a:rPr lang="en-US" sz="2400" b="1"/>
              <a:t>Advanced Model-Based SOA</a:t>
            </a:r>
            <a:endParaRPr lang="en-US" sz="2000" b="1"/>
          </a:p>
          <a:p>
            <a:pPr>
              <a:spcBef>
                <a:spcPct val="65000"/>
              </a:spcBef>
              <a:spcAft>
                <a:spcPct val="0"/>
              </a:spcAft>
              <a:buFont typeface="Wingdings" pitchFamily="2" charset="2"/>
              <a:buNone/>
              <a:tabLst>
                <a:tab pos="1943100" algn="l"/>
              </a:tabLst>
            </a:pPr>
            <a:r>
              <a:rPr lang="en-US" sz="2000"/>
              <a:t>Certifications:</a:t>
            </a:r>
            <a:r>
              <a:rPr lang="en-US" sz="2400"/>
              <a:t>	</a:t>
            </a:r>
            <a:r>
              <a:rPr lang="en-US" sz="2400" b="1"/>
              <a:t>Microsoft Platform Certified</a:t>
            </a:r>
          </a:p>
        </p:txBody>
      </p:sp>
      <p:pic>
        <p:nvPicPr>
          <p:cNvPr id="64516" name="Picture 4" descr="GoldCertified"/>
          <p:cNvPicPr>
            <a:picLocks noChangeAspect="1" noChangeArrowheads="1"/>
          </p:cNvPicPr>
          <p:nvPr/>
        </p:nvPicPr>
        <p:blipFill>
          <a:blip r:embed="rId3" cstate="print"/>
          <a:srcRect/>
          <a:stretch>
            <a:fillRect/>
          </a:stretch>
        </p:blipFill>
        <p:spPr bwMode="auto">
          <a:xfrm>
            <a:off x="6573838" y="4097338"/>
            <a:ext cx="1509712" cy="698500"/>
          </a:xfrm>
          <a:prstGeom prst="rect">
            <a:avLst/>
          </a:prstGeom>
          <a:noFill/>
        </p:spPr>
      </p:pic>
      <p:pic>
        <p:nvPicPr>
          <p:cNvPr id="64517" name="Picture 5" descr="CMII-4star"/>
          <p:cNvPicPr>
            <a:picLocks noChangeAspect="1" noChangeArrowheads="1"/>
          </p:cNvPicPr>
          <p:nvPr/>
        </p:nvPicPr>
        <p:blipFill>
          <a:blip r:embed="rId4" cstate="print"/>
          <a:srcRect t="955"/>
          <a:stretch>
            <a:fillRect/>
          </a:stretch>
        </p:blipFill>
        <p:spPr bwMode="auto">
          <a:xfrm>
            <a:off x="8088313" y="1185863"/>
            <a:ext cx="909637" cy="1155700"/>
          </a:xfrm>
          <a:prstGeom prst="rect">
            <a:avLst/>
          </a:prstGeom>
          <a:noFill/>
        </p:spPr>
      </p:pic>
      <p:pic>
        <p:nvPicPr>
          <p:cNvPr id="64518" name="Picture 6" descr="logo_sm"/>
          <p:cNvPicPr>
            <a:picLocks noChangeAspect="1" noChangeArrowheads="1"/>
          </p:cNvPicPr>
          <p:nvPr/>
        </p:nvPicPr>
        <p:blipFill>
          <a:blip r:embed="rId5" cstate="print"/>
          <a:srcRect/>
          <a:stretch>
            <a:fillRect/>
          </a:stretch>
        </p:blipFill>
        <p:spPr bwMode="auto">
          <a:xfrm>
            <a:off x="2192338" y="5541963"/>
            <a:ext cx="1266825" cy="1014412"/>
          </a:xfrm>
          <a:prstGeom prst="rect">
            <a:avLst/>
          </a:prstGeom>
          <a:noFill/>
        </p:spPr>
      </p:pic>
      <p:pic>
        <p:nvPicPr>
          <p:cNvPr id="64519" name="Picture 7" descr="SQL05-Cert-border"/>
          <p:cNvPicPr>
            <a:picLocks noChangeAspect="1" noChangeArrowheads="1"/>
          </p:cNvPicPr>
          <p:nvPr/>
        </p:nvPicPr>
        <p:blipFill>
          <a:blip r:embed="rId6" cstate="print"/>
          <a:srcRect/>
          <a:stretch>
            <a:fillRect/>
          </a:stretch>
        </p:blipFill>
        <p:spPr bwMode="auto">
          <a:xfrm>
            <a:off x="4741863" y="5456238"/>
            <a:ext cx="809625" cy="1174750"/>
          </a:xfrm>
          <a:prstGeom prst="rect">
            <a:avLst/>
          </a:prstGeom>
          <a:noFill/>
        </p:spPr>
      </p:pic>
      <p:pic>
        <p:nvPicPr>
          <p:cNvPr id="64520" name="Picture 8" descr="WS08-Cert-border_c"/>
          <p:cNvPicPr>
            <a:picLocks noChangeAspect="1" noChangeArrowheads="1"/>
          </p:cNvPicPr>
          <p:nvPr/>
        </p:nvPicPr>
        <p:blipFill>
          <a:blip r:embed="rId7" cstate="print"/>
          <a:srcRect/>
          <a:stretch>
            <a:fillRect/>
          </a:stretch>
        </p:blipFill>
        <p:spPr bwMode="auto">
          <a:xfrm>
            <a:off x="3633788" y="5454650"/>
            <a:ext cx="809625" cy="1177925"/>
          </a:xfrm>
          <a:prstGeom prst="rect">
            <a:avLst/>
          </a:prstGeom>
          <a:noFill/>
        </p:spPr>
      </p:pic>
      <p:pic>
        <p:nvPicPr>
          <p:cNvPr id="64521" name="Picture 9" descr="Cert-Win_Vista_rgb"/>
          <p:cNvPicPr>
            <a:picLocks noChangeAspect="1" noChangeArrowheads="1"/>
          </p:cNvPicPr>
          <p:nvPr/>
        </p:nvPicPr>
        <p:blipFill>
          <a:blip r:embed="rId8" cstate="print"/>
          <a:srcRect/>
          <a:stretch>
            <a:fillRect/>
          </a:stretch>
        </p:blipFill>
        <p:spPr bwMode="auto">
          <a:xfrm>
            <a:off x="5849938" y="5453063"/>
            <a:ext cx="811212" cy="1179512"/>
          </a:xfrm>
          <a:prstGeom prst="rect">
            <a:avLst/>
          </a:prstGeom>
          <a:noFill/>
        </p:spPr>
      </p:pic>
      <p:pic>
        <p:nvPicPr>
          <p:cNvPr id="64525" name="Picture 13"/>
          <p:cNvPicPr>
            <a:picLocks noChangeAspect="1" noChangeArrowheads="1"/>
          </p:cNvPicPr>
          <p:nvPr/>
        </p:nvPicPr>
        <p:blipFill>
          <a:blip r:embed="rId9" cstate="print"/>
          <a:srcRect/>
          <a:stretch>
            <a:fillRect/>
          </a:stretch>
        </p:blipFill>
        <p:spPr bwMode="auto">
          <a:xfrm>
            <a:off x="8053388" y="5561013"/>
            <a:ext cx="1030287" cy="1084262"/>
          </a:xfrm>
          <a:prstGeom prst="rect">
            <a:avLst/>
          </a:prstGeom>
          <a:noFill/>
          <a:ln w="9525">
            <a:noFill/>
            <a:miter lim="800000"/>
            <a:headEnd/>
            <a:tailEnd/>
          </a:ln>
          <a:effectLst/>
        </p:spPr>
      </p:pic>
      <p:pic>
        <p:nvPicPr>
          <p:cNvPr id="64526" name="Picture 14" descr="START-IT_125_Seal"/>
          <p:cNvPicPr>
            <a:picLocks noChangeAspect="1" noChangeArrowheads="1"/>
          </p:cNvPicPr>
          <p:nvPr/>
        </p:nvPicPr>
        <p:blipFill>
          <a:blip r:embed="rId10" cstate="print"/>
          <a:srcRect/>
          <a:stretch>
            <a:fillRect/>
          </a:stretch>
        </p:blipFill>
        <p:spPr bwMode="auto">
          <a:xfrm rot="2271913">
            <a:off x="8186738" y="3744913"/>
            <a:ext cx="817562" cy="817562"/>
          </a:xfrm>
          <a:prstGeom prst="rect">
            <a:avLst/>
          </a:prstGeom>
          <a:noFill/>
        </p:spPr>
      </p:pic>
      <p:pic>
        <p:nvPicPr>
          <p:cNvPr id="64527" name="Picture 15" descr="SDCE100_2005logo"/>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rot="900000">
            <a:off x="8177213" y="4568825"/>
            <a:ext cx="833437" cy="833438"/>
          </a:xfrm>
          <a:prstGeom prst="rect">
            <a:avLst/>
          </a:prstGeom>
          <a:noFill/>
        </p:spPr>
      </p:pic>
      <p:pic>
        <p:nvPicPr>
          <p:cNvPr id="64528" name="Picture 16"/>
          <p:cNvPicPr>
            <a:picLocks noChangeAspect="1" noChangeArrowheads="1"/>
          </p:cNvPicPr>
          <p:nvPr/>
        </p:nvPicPr>
        <p:blipFill>
          <a:blip r:embed="rId12" cstate="print"/>
          <a:srcRect/>
          <a:stretch>
            <a:fillRect/>
          </a:stretch>
        </p:blipFill>
        <p:spPr bwMode="auto">
          <a:xfrm>
            <a:off x="8069263" y="2889250"/>
            <a:ext cx="1003300" cy="819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0"/>
            <a:ext cx="7231063" cy="892175"/>
          </a:xfrm>
        </p:spPr>
        <p:txBody>
          <a:bodyPr/>
          <a:lstStyle/>
          <a:p>
            <a:r>
              <a:rPr lang="en-US" sz="3200" b="1" dirty="0" smtClean="0">
                <a:latin typeface="Calibri" pitchFamily="34" charset="0"/>
              </a:rPr>
              <a:t>The Item Abstraction</a:t>
            </a:r>
          </a:p>
        </p:txBody>
      </p:sp>
      <p:sp>
        <p:nvSpPr>
          <p:cNvPr id="58371" name="Rectangle 3"/>
          <p:cNvSpPr>
            <a:spLocks noGrp="1" noChangeArrowheads="1"/>
          </p:cNvSpPr>
          <p:nvPr>
            <p:ph type="body" idx="1"/>
          </p:nvPr>
        </p:nvSpPr>
        <p:spPr>
          <a:xfrm>
            <a:off x="180976" y="933450"/>
            <a:ext cx="8620124" cy="5619750"/>
          </a:xfrm>
        </p:spPr>
        <p:txBody>
          <a:bodyPr/>
          <a:lstStyle/>
          <a:p>
            <a:pPr>
              <a:lnSpc>
                <a:spcPct val="90000"/>
              </a:lnSpc>
            </a:pPr>
            <a:r>
              <a:rPr lang="en-US" sz="2400" dirty="0" smtClean="0">
                <a:latin typeface="Calibri" pitchFamily="34" charset="0"/>
              </a:rPr>
              <a:t>Everything in Aras Innovator is an Item:</a:t>
            </a:r>
          </a:p>
          <a:p>
            <a:pPr lvl="1">
              <a:lnSpc>
                <a:spcPct val="90000"/>
              </a:lnSpc>
            </a:pPr>
            <a:r>
              <a:rPr lang="en-US" sz="2000" dirty="0" smtClean="0">
                <a:latin typeface="Calibri" pitchFamily="34" charset="0"/>
              </a:rPr>
              <a:t>Which is an instance of an ItemType</a:t>
            </a:r>
          </a:p>
          <a:p>
            <a:pPr lvl="2">
              <a:lnSpc>
                <a:spcPct val="90000"/>
              </a:lnSpc>
            </a:pPr>
            <a:r>
              <a:rPr lang="en-US" sz="1800" dirty="0" smtClean="0">
                <a:latin typeface="Calibri" pitchFamily="34" charset="0"/>
              </a:rPr>
              <a:t>Which itself is an Item</a:t>
            </a:r>
          </a:p>
          <a:p>
            <a:pPr lvl="3">
              <a:lnSpc>
                <a:spcPct val="90000"/>
              </a:lnSpc>
              <a:buClr>
                <a:schemeClr val="tx2"/>
              </a:buClr>
              <a:buFontTx/>
              <a:buChar char="o"/>
            </a:pPr>
            <a:r>
              <a:rPr lang="en-US" sz="1400" dirty="0" smtClean="0">
                <a:latin typeface="Calibri" pitchFamily="34" charset="0"/>
              </a:rPr>
              <a:t>[ Aras Innovator is a 100% self describing system ]</a:t>
            </a:r>
          </a:p>
          <a:p>
            <a:pPr lvl="3">
              <a:lnSpc>
                <a:spcPct val="90000"/>
              </a:lnSpc>
              <a:buClr>
                <a:schemeClr val="tx2"/>
              </a:buClr>
              <a:buFontTx/>
              <a:buChar char="o"/>
            </a:pPr>
            <a:endParaRPr lang="en-US" sz="1400" dirty="0" smtClean="0">
              <a:latin typeface="Calibri" pitchFamily="34" charset="0"/>
            </a:endParaRPr>
          </a:p>
          <a:p>
            <a:pPr lvl="3">
              <a:lnSpc>
                <a:spcPct val="90000"/>
              </a:lnSpc>
              <a:buClr>
                <a:schemeClr val="tx2"/>
              </a:buClr>
              <a:buNone/>
            </a:pPr>
            <a:r>
              <a:rPr lang="en-US" dirty="0" smtClean="0">
                <a:latin typeface="Calibri" pitchFamily="34" charset="0"/>
                <a:sym typeface="Wingdings" pitchFamily="2" charset="2"/>
              </a:rPr>
              <a:t>   Result:  the core framework code base is very small</a:t>
            </a:r>
            <a:endParaRPr lang="en-US" dirty="0" smtClean="0">
              <a:latin typeface="Calibri" pitchFamily="34" charset="0"/>
            </a:endParaRPr>
          </a:p>
          <a:p>
            <a:pPr>
              <a:lnSpc>
                <a:spcPct val="90000"/>
              </a:lnSpc>
              <a:spcBef>
                <a:spcPts val="3600"/>
              </a:spcBef>
            </a:pPr>
            <a:r>
              <a:rPr lang="en-US" sz="2400" dirty="0" smtClean="0">
                <a:latin typeface="Calibri" pitchFamily="34" charset="0"/>
              </a:rPr>
              <a:t>Items may have relationships to other Items:</a:t>
            </a:r>
          </a:p>
          <a:p>
            <a:pPr lvl="1">
              <a:lnSpc>
                <a:spcPct val="90000"/>
              </a:lnSpc>
            </a:pPr>
            <a:r>
              <a:rPr lang="en-US" sz="2000" dirty="0" smtClean="0">
                <a:latin typeface="Calibri" pitchFamily="34" charset="0"/>
              </a:rPr>
              <a:t>Items have structure (configurations)</a:t>
            </a:r>
          </a:p>
          <a:p>
            <a:pPr lvl="1">
              <a:lnSpc>
                <a:spcPct val="90000"/>
              </a:lnSpc>
            </a:pPr>
            <a:r>
              <a:rPr lang="en-US" sz="2000" dirty="0" smtClean="0">
                <a:latin typeface="Calibri" pitchFamily="34" charset="0"/>
              </a:rPr>
              <a:t>Relationships are defined by RelationshipTypes</a:t>
            </a:r>
          </a:p>
          <a:p>
            <a:pPr lvl="2">
              <a:lnSpc>
                <a:spcPct val="90000"/>
              </a:lnSpc>
              <a:spcAft>
                <a:spcPts val="0"/>
              </a:spcAft>
            </a:pPr>
            <a:r>
              <a:rPr lang="en-US" sz="1800" dirty="0" smtClean="0">
                <a:latin typeface="Calibri" pitchFamily="34" charset="0"/>
              </a:rPr>
              <a:t>Which has three properties to define the RelationshipType rule:</a:t>
            </a:r>
          </a:p>
          <a:p>
            <a:pPr lvl="3">
              <a:lnSpc>
                <a:spcPct val="90000"/>
              </a:lnSpc>
            </a:pPr>
            <a:r>
              <a:rPr lang="en-US" sz="1800" dirty="0" smtClean="0">
                <a:latin typeface="Calibri" pitchFamily="34" charset="0"/>
              </a:rPr>
              <a:t>source (parent) Item</a:t>
            </a:r>
          </a:p>
          <a:p>
            <a:pPr lvl="3">
              <a:lnSpc>
                <a:spcPct val="90000"/>
              </a:lnSpc>
            </a:pPr>
            <a:r>
              <a:rPr lang="en-US" sz="1800" dirty="0" smtClean="0">
                <a:latin typeface="Calibri" pitchFamily="34" charset="0"/>
              </a:rPr>
              <a:t>related (child) Item</a:t>
            </a:r>
          </a:p>
          <a:p>
            <a:pPr lvl="3">
              <a:lnSpc>
                <a:spcPct val="90000"/>
              </a:lnSpc>
            </a:pPr>
            <a:r>
              <a:rPr lang="en-US" sz="1800" dirty="0" smtClean="0">
                <a:latin typeface="Calibri" pitchFamily="34" charset="0"/>
              </a:rPr>
              <a:t>relationship (described-by) ItemType</a:t>
            </a:r>
          </a:p>
          <a:p>
            <a:pPr lvl="1">
              <a:lnSpc>
                <a:spcPct val="90000"/>
              </a:lnSpc>
              <a:spcBef>
                <a:spcPct val="50000"/>
              </a:spcBef>
            </a:pPr>
            <a:r>
              <a:rPr lang="en-US" sz="2000" dirty="0" smtClean="0">
                <a:latin typeface="Calibri" pitchFamily="34" charset="0"/>
              </a:rPr>
              <a:t>RelationshipTypes are also ItemTypes </a:t>
            </a:r>
          </a:p>
          <a:p>
            <a:pPr lvl="2">
              <a:lnSpc>
                <a:spcPct val="90000"/>
              </a:lnSpc>
              <a:spcBef>
                <a:spcPts val="0"/>
              </a:spcBef>
              <a:buFontTx/>
              <a:buNone/>
            </a:pPr>
            <a:r>
              <a:rPr lang="en-US" sz="1800" i="1" dirty="0" smtClean="0">
                <a:latin typeface="Calibri" pitchFamily="34" charset="0"/>
              </a:rPr>
              <a:t>	Can be sources of other relationships</a:t>
            </a:r>
          </a:p>
        </p:txBody>
      </p:sp>
      <p:sp>
        <p:nvSpPr>
          <p:cNvPr id="5"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30</a:t>
            </a:fld>
            <a:r>
              <a:rPr lang="en-US" dirty="0"/>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0"/>
            <a:ext cx="6259513" cy="1019175"/>
          </a:xfrm>
        </p:spPr>
        <p:txBody>
          <a:bodyPr/>
          <a:lstStyle/>
          <a:p>
            <a:r>
              <a:rPr lang="en-US" sz="3200" b="1" dirty="0" smtClean="0">
                <a:latin typeface="Calibri" pitchFamily="34" charset="0"/>
              </a:rPr>
              <a:t>Table Structure</a:t>
            </a:r>
          </a:p>
        </p:txBody>
      </p:sp>
      <p:sp>
        <p:nvSpPr>
          <p:cNvPr id="59395" name="Rectangle 3"/>
          <p:cNvSpPr>
            <a:spLocks noGrp="1" noChangeArrowheads="1"/>
          </p:cNvSpPr>
          <p:nvPr>
            <p:ph type="body" sz="half" idx="1"/>
          </p:nvPr>
        </p:nvSpPr>
        <p:spPr>
          <a:xfrm>
            <a:off x="0" y="1104900"/>
            <a:ext cx="6505576" cy="5302251"/>
          </a:xfrm>
        </p:spPr>
        <p:txBody>
          <a:bodyPr/>
          <a:lstStyle/>
          <a:p>
            <a:pPr marL="0" indent="0">
              <a:buFont typeface="Wingdings" pitchFamily="2" charset="2"/>
              <a:buNone/>
            </a:pPr>
            <a:r>
              <a:rPr lang="en-US" sz="2400" dirty="0" smtClean="0">
                <a:latin typeface="Calibri" pitchFamily="34" charset="0"/>
              </a:rPr>
              <a:t>ItemTypes map directly to Tables</a:t>
            </a:r>
          </a:p>
          <a:p>
            <a:pPr lvl="1">
              <a:buFont typeface="Wingdings" pitchFamily="2" charset="2"/>
              <a:buNone/>
            </a:pPr>
            <a:r>
              <a:rPr lang="en-US" sz="2000" dirty="0" smtClean="0">
                <a:latin typeface="Calibri" pitchFamily="34" charset="0"/>
              </a:rPr>
              <a:t>ItemType Name  </a:t>
            </a:r>
            <a:r>
              <a:rPr lang="en-US" sz="2000" dirty="0" smtClean="0">
                <a:latin typeface="Calibri" pitchFamily="34" charset="0"/>
                <a:sym typeface="Wingdings" pitchFamily="2" charset="2"/>
              </a:rPr>
              <a:t>=  Table Name</a:t>
            </a:r>
          </a:p>
          <a:p>
            <a:pPr lvl="1">
              <a:buFont typeface="Wingdings" pitchFamily="2" charset="2"/>
              <a:buNone/>
            </a:pPr>
            <a:r>
              <a:rPr lang="en-US" sz="2000" dirty="0" smtClean="0">
                <a:latin typeface="Calibri" pitchFamily="34" charset="0"/>
              </a:rPr>
              <a:t>Each Item is a row in the table</a:t>
            </a:r>
          </a:p>
          <a:p>
            <a:pPr lvl="1">
              <a:buFont typeface="Wingdings" pitchFamily="2" charset="2"/>
              <a:buNone/>
            </a:pPr>
            <a:r>
              <a:rPr lang="en-US" sz="2000" dirty="0" smtClean="0">
                <a:latin typeface="Calibri" pitchFamily="34" charset="0"/>
              </a:rPr>
              <a:t>Properties are the columns</a:t>
            </a:r>
          </a:p>
          <a:p>
            <a:pPr lvl="1">
              <a:buFont typeface="Wingdings" pitchFamily="2" charset="2"/>
              <a:buNone/>
            </a:pPr>
            <a:r>
              <a:rPr lang="en-US" sz="2000" dirty="0" smtClean="0">
                <a:latin typeface="Calibri" pitchFamily="34" charset="0"/>
                <a:sym typeface="Wingdings" pitchFamily="2" charset="2"/>
              </a:rPr>
              <a:t>In addition to User Definable Properties there are  23 standard Properties (columns) that describe every Item</a:t>
            </a:r>
          </a:p>
          <a:p>
            <a:pPr lvl="1">
              <a:buFont typeface="Wingdings" pitchFamily="2" charset="2"/>
              <a:buNone/>
            </a:pPr>
            <a:endParaRPr lang="en-US" sz="2000" dirty="0" smtClean="0">
              <a:latin typeface="Calibri" pitchFamily="34" charset="0"/>
              <a:sym typeface="Wingdings" pitchFamily="2" charset="2"/>
            </a:endParaRPr>
          </a:p>
          <a:p>
            <a:pPr marL="0" indent="0">
              <a:buFont typeface="Wingdings" pitchFamily="2" charset="2"/>
              <a:buNone/>
            </a:pPr>
            <a:r>
              <a:rPr lang="en-US" sz="2400" dirty="0" smtClean="0">
                <a:latin typeface="Calibri" pitchFamily="34" charset="0"/>
                <a:sym typeface="Wingdings" pitchFamily="2" charset="2"/>
              </a:rPr>
              <a:t>Schema is open and published</a:t>
            </a:r>
          </a:p>
          <a:p>
            <a:pPr marL="0" indent="0">
              <a:buFont typeface="Wingdings" pitchFamily="2" charset="2"/>
              <a:buNone/>
            </a:pPr>
            <a:endParaRPr lang="en-US" sz="2400" dirty="0" smtClean="0">
              <a:latin typeface="Calibri" pitchFamily="34" charset="0"/>
              <a:sym typeface="Wingdings" pitchFamily="2" charset="2"/>
            </a:endParaRPr>
          </a:p>
          <a:p>
            <a:pPr marL="0" indent="0">
              <a:buFont typeface="Wingdings" pitchFamily="2" charset="2"/>
              <a:buNone/>
            </a:pPr>
            <a:r>
              <a:rPr lang="en-US" sz="2400" dirty="0" smtClean="0">
                <a:latin typeface="Calibri" pitchFamily="34" charset="0"/>
                <a:sym typeface="Wingdings" pitchFamily="2" charset="2"/>
              </a:rPr>
              <a:t>Reporting, Analytics,  and Data Batch Loading can done safely at the SQL table level</a:t>
            </a:r>
          </a:p>
        </p:txBody>
      </p:sp>
      <p:graphicFrame>
        <p:nvGraphicFramePr>
          <p:cNvPr id="59396" name="Group 4"/>
          <p:cNvGraphicFramePr>
            <a:graphicFrameLocks noGrp="1"/>
          </p:cNvGraphicFramePr>
          <p:nvPr>
            <p:ph sz="quarter" idx="3"/>
          </p:nvPr>
        </p:nvGraphicFramePr>
        <p:xfrm>
          <a:off x="6896100" y="952500"/>
          <a:ext cx="1600200" cy="5608320"/>
        </p:xfrm>
        <a:graphic>
          <a:graphicData uri="http://schemas.openxmlformats.org/drawingml/2006/table">
            <a:tbl>
              <a:tblPr/>
              <a:tblGrid>
                <a:gridCol w="1600200"/>
              </a:tblGrid>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classification</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config_id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5811">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created_by_id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created_on</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css</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current_state</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generation</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history_id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5811">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is_current</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is_released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keyed_name</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locked_by_id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major_rev</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5811">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managed_by_id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minor_rev</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modified_by_id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modified_on</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new_version</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not_lockable</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5811">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owned_by_id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permission_id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184">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Tahoma" pitchFamily="34" charset="0"/>
                        </a:rPr>
                        <a:t>state</a:t>
                      </a:r>
                      <a:endParaRPr kumimoji="0" lang="en-US" sz="3200" b="0" i="0" u="none" strike="noStrike" cap="none" normalizeH="0" baseline="0" dirty="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31</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1"/>
            <a:ext cx="6259513" cy="971550"/>
          </a:xfrm>
        </p:spPr>
        <p:txBody>
          <a:bodyPr/>
          <a:lstStyle/>
          <a:p>
            <a:r>
              <a:rPr lang="en-US" sz="3200" b="1" dirty="0" smtClean="0">
                <a:latin typeface="Calibri" pitchFamily="34" charset="0"/>
              </a:rPr>
              <a:t>Table Structure</a:t>
            </a:r>
          </a:p>
        </p:txBody>
      </p:sp>
      <p:sp>
        <p:nvSpPr>
          <p:cNvPr id="60419" name="Rectangle 3"/>
          <p:cNvSpPr>
            <a:spLocks noGrp="1" noChangeArrowheads="1"/>
          </p:cNvSpPr>
          <p:nvPr>
            <p:ph type="body" sz="half" idx="1"/>
          </p:nvPr>
        </p:nvSpPr>
        <p:spPr>
          <a:xfrm>
            <a:off x="0" y="1047750"/>
            <a:ext cx="8572500" cy="5359400"/>
          </a:xfrm>
        </p:spPr>
        <p:txBody>
          <a:bodyPr/>
          <a:lstStyle/>
          <a:p>
            <a:pPr marL="0" indent="0">
              <a:buFont typeface="Wingdings" pitchFamily="2" charset="2"/>
              <a:buNone/>
            </a:pPr>
            <a:r>
              <a:rPr lang="en-US" sz="2400" dirty="0" smtClean="0">
                <a:latin typeface="Calibri" pitchFamily="34" charset="0"/>
              </a:rPr>
              <a:t>Each RelationshipType</a:t>
            </a:r>
          </a:p>
          <a:p>
            <a:pPr marL="914400" lvl="1" indent="-457200">
              <a:buFont typeface="Wingdings" pitchFamily="2" charset="2"/>
              <a:buNone/>
            </a:pPr>
            <a:r>
              <a:rPr lang="en-US" sz="2000" dirty="0" smtClean="0">
                <a:latin typeface="Calibri" pitchFamily="34" charset="0"/>
              </a:rPr>
              <a:t>Has a companion  </a:t>
            </a:r>
            <a:r>
              <a:rPr lang="en-US" sz="2000" dirty="0" err="1" smtClean="0">
                <a:latin typeface="Calibri" pitchFamily="34" charset="0"/>
              </a:rPr>
              <a:t>is_relationship</a:t>
            </a:r>
            <a:r>
              <a:rPr lang="en-US" sz="2000" dirty="0" smtClean="0">
                <a:latin typeface="Calibri" pitchFamily="34" charset="0"/>
              </a:rPr>
              <a:t> ItemType to store the relationships Items</a:t>
            </a:r>
          </a:p>
          <a:p>
            <a:pPr marL="914400" lvl="1" indent="-457200">
              <a:buFont typeface="Wingdings" pitchFamily="2" charset="2"/>
              <a:buNone/>
            </a:pPr>
            <a:endParaRPr lang="en-US" sz="2000" dirty="0" smtClean="0">
              <a:latin typeface="Calibri" pitchFamily="34" charset="0"/>
            </a:endParaRPr>
          </a:p>
          <a:p>
            <a:pPr marL="914400" lvl="1" indent="-457200">
              <a:spcBef>
                <a:spcPts val="0"/>
              </a:spcBef>
              <a:spcAft>
                <a:spcPts val="0"/>
              </a:spcAft>
              <a:buFont typeface="Wingdings" pitchFamily="2" charset="2"/>
              <a:buNone/>
            </a:pPr>
            <a:r>
              <a:rPr lang="en-US" sz="2000" dirty="0" smtClean="0">
                <a:latin typeface="Calibri" pitchFamily="34" charset="0"/>
                <a:sym typeface="Wingdings" pitchFamily="2" charset="2"/>
              </a:rPr>
              <a:t>In addition to the 23 standard columns (properties) there</a:t>
            </a:r>
          </a:p>
          <a:p>
            <a:pPr marL="914400" lvl="1" indent="-457200">
              <a:spcBef>
                <a:spcPts val="0"/>
              </a:spcBef>
              <a:spcAft>
                <a:spcPts val="0"/>
              </a:spcAft>
              <a:buFont typeface="Wingdings" pitchFamily="2" charset="2"/>
              <a:buNone/>
            </a:pPr>
            <a:r>
              <a:rPr lang="en-US" sz="2000" dirty="0" smtClean="0">
                <a:latin typeface="Calibri" pitchFamily="34" charset="0"/>
                <a:sym typeface="Wingdings" pitchFamily="2" charset="2"/>
              </a:rPr>
              <a:t>       are additional properties to describe the relationship</a:t>
            </a:r>
          </a:p>
          <a:p>
            <a:pPr marL="1257300" lvl="2"/>
            <a:r>
              <a:rPr lang="en-US" sz="1800" dirty="0" err="1" smtClean="0">
                <a:latin typeface="Calibri" pitchFamily="34" charset="0"/>
                <a:sym typeface="Wingdings" pitchFamily="2" charset="2"/>
              </a:rPr>
              <a:t>source_id</a:t>
            </a:r>
            <a:r>
              <a:rPr lang="en-US" sz="1800" dirty="0" smtClean="0">
                <a:latin typeface="Calibri" pitchFamily="34" charset="0"/>
                <a:sym typeface="Wingdings" pitchFamily="2" charset="2"/>
              </a:rPr>
              <a:t> – the parent</a:t>
            </a:r>
          </a:p>
          <a:p>
            <a:pPr marL="1257300" lvl="2"/>
            <a:r>
              <a:rPr lang="en-US" sz="1800" dirty="0" err="1" smtClean="0">
                <a:latin typeface="Calibri" pitchFamily="34" charset="0"/>
                <a:sym typeface="Wingdings" pitchFamily="2" charset="2"/>
              </a:rPr>
              <a:t>related_id</a:t>
            </a:r>
            <a:r>
              <a:rPr lang="en-US" sz="1800" dirty="0" smtClean="0">
                <a:latin typeface="Calibri" pitchFamily="34" charset="0"/>
                <a:sym typeface="Wingdings" pitchFamily="2" charset="2"/>
              </a:rPr>
              <a:t> – the child</a:t>
            </a:r>
          </a:p>
          <a:p>
            <a:pPr marL="1257300" lvl="2"/>
            <a:r>
              <a:rPr lang="en-US" sz="1800" dirty="0" err="1" smtClean="0">
                <a:latin typeface="Calibri" pitchFamily="34" charset="0"/>
                <a:sym typeface="Wingdings" pitchFamily="2" charset="2"/>
              </a:rPr>
              <a:t>relationship_id</a:t>
            </a:r>
            <a:r>
              <a:rPr lang="en-US" sz="1800" dirty="0" smtClean="0">
                <a:latin typeface="Calibri" pitchFamily="34" charset="0"/>
                <a:sym typeface="Wingdings" pitchFamily="2" charset="2"/>
              </a:rPr>
              <a:t> – the Item that describes the relationship</a:t>
            </a:r>
          </a:p>
          <a:p>
            <a:pPr marL="914400" lvl="1" indent="-457200">
              <a:buFont typeface="Wingdings" pitchFamily="2" charset="2"/>
              <a:buNone/>
            </a:pPr>
            <a:endParaRPr lang="en-US" sz="2000" dirty="0" smtClean="0">
              <a:latin typeface="Calibri" pitchFamily="34" charset="0"/>
              <a:sym typeface="Wingdings" pitchFamily="2" charset="2"/>
            </a:endParaRPr>
          </a:p>
          <a:p>
            <a:pPr marL="914400" lvl="1" indent="-457200">
              <a:buFont typeface="Wingdings" pitchFamily="2" charset="2"/>
              <a:buNone/>
            </a:pPr>
            <a:r>
              <a:rPr lang="en-US" sz="2000" dirty="0" smtClean="0">
                <a:latin typeface="Calibri" pitchFamily="34" charset="0"/>
                <a:sym typeface="Wingdings" pitchFamily="2" charset="2"/>
              </a:rPr>
              <a:t>Plus the behavior property defines the Configuration Management rule for the relationship</a:t>
            </a:r>
          </a:p>
          <a:p>
            <a:pPr marL="1257300" lvl="2">
              <a:spcBef>
                <a:spcPts val="0"/>
              </a:spcBef>
            </a:pPr>
            <a:r>
              <a:rPr lang="en-US" sz="1800" dirty="0" smtClean="0">
                <a:latin typeface="Calibri" pitchFamily="34" charset="0"/>
                <a:sym typeface="Wingdings" pitchFamily="2" charset="2"/>
              </a:rPr>
              <a:t>Fixed</a:t>
            </a:r>
          </a:p>
          <a:p>
            <a:pPr marL="1257300" lvl="2">
              <a:spcBef>
                <a:spcPts val="0"/>
              </a:spcBef>
            </a:pPr>
            <a:r>
              <a:rPr lang="en-US" sz="1800" dirty="0" smtClean="0">
                <a:latin typeface="Calibri" pitchFamily="34" charset="0"/>
                <a:sym typeface="Wingdings" pitchFamily="2" charset="2"/>
              </a:rPr>
              <a:t>Float</a:t>
            </a:r>
            <a:endParaRPr lang="en-US" sz="1800" dirty="0" smtClean="0">
              <a:latin typeface="Calibri" pitchFamily="34" charset="0"/>
            </a:endParaRPr>
          </a:p>
        </p:txBody>
      </p:sp>
      <p:graphicFrame>
        <p:nvGraphicFramePr>
          <p:cNvPr id="60420" name="Group 4"/>
          <p:cNvGraphicFramePr>
            <a:graphicFrameLocks noGrp="1"/>
          </p:cNvGraphicFramePr>
          <p:nvPr>
            <p:ph sz="quarter" idx="3"/>
          </p:nvPr>
        </p:nvGraphicFramePr>
        <p:xfrm>
          <a:off x="6781800" y="2671763"/>
          <a:ext cx="1322388" cy="975360"/>
        </p:xfrm>
        <a:graphic>
          <a:graphicData uri="http://schemas.openxmlformats.org/drawingml/2006/table">
            <a:tbl>
              <a:tblPr/>
              <a:tblGrid>
                <a:gridCol w="1322388"/>
              </a:tblGrid>
              <a:tr h="228600">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Tahoma" pitchFamily="34" charset="0"/>
                        </a:rPr>
                        <a:t>source_id</a:t>
                      </a:r>
                      <a:endParaRPr kumimoji="0" lang="en-US" sz="3200" b="0" i="0" u="none" strike="noStrike" cap="none" normalizeH="0" baseline="0" dirty="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Tahoma" pitchFamily="34" charset="0"/>
                        </a:rPr>
                        <a:t>related_id</a:t>
                      </a:r>
                      <a:endParaRPr kumimoji="0" lang="en-US" sz="3200" b="0" i="0" u="none" strike="noStrike" cap="none" normalizeH="0" baseline="0" dirty="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0188">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ahoma" pitchFamily="34" charset="0"/>
                        </a:rPr>
                        <a:t>relationship_id</a:t>
                      </a:r>
                      <a:endParaRPr kumimoji="0" lang="en-US" sz="32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Tahoma" pitchFamily="34" charset="0"/>
                        </a:rPr>
                        <a:t>behavior</a:t>
                      </a:r>
                      <a:endParaRPr kumimoji="0" lang="en-US" sz="3200" b="0" i="0" u="none" strike="noStrike" cap="none" normalizeH="0" baseline="0" dirty="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32</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xfrm>
            <a:off x="1677988" y="3052763"/>
            <a:ext cx="7007225" cy="3354387"/>
          </a:xfrm>
        </p:spPr>
        <p:txBody>
          <a:bodyPr/>
          <a:lstStyle/>
          <a:p>
            <a:pPr>
              <a:buFont typeface="Wingdings" pitchFamily="2" charset="2"/>
              <a:buNone/>
            </a:pPr>
            <a:r>
              <a:rPr lang="en-US" smtClean="0"/>
              <a:t>Pause….</a:t>
            </a:r>
          </a:p>
        </p:txBody>
      </p:sp>
      <p:sp>
        <p:nvSpPr>
          <p:cNvPr id="3"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33</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0"/>
            <a:ext cx="7231063" cy="981075"/>
          </a:xfrm>
        </p:spPr>
        <p:txBody>
          <a:bodyPr/>
          <a:lstStyle/>
          <a:p>
            <a:r>
              <a:rPr lang="en-US" sz="3200" b="1" dirty="0" smtClean="0">
                <a:latin typeface="Calibri" pitchFamily="34" charset="0"/>
              </a:rPr>
              <a:t>Aras Innovator® Basics</a:t>
            </a:r>
            <a:br>
              <a:rPr lang="en-US" sz="3200" b="1" dirty="0" smtClean="0">
                <a:latin typeface="Calibri" pitchFamily="34" charset="0"/>
              </a:rPr>
            </a:br>
            <a:r>
              <a:rPr lang="en-US" sz="3200" b="1" dirty="0" smtClean="0">
                <a:latin typeface="Calibri" pitchFamily="34" charset="0"/>
              </a:rPr>
              <a:t>Items</a:t>
            </a:r>
          </a:p>
        </p:txBody>
      </p:sp>
      <p:grpSp>
        <p:nvGrpSpPr>
          <p:cNvPr id="2" name="Group 3"/>
          <p:cNvGrpSpPr>
            <a:grpSpLocks/>
          </p:cNvGrpSpPr>
          <p:nvPr/>
        </p:nvGrpSpPr>
        <p:grpSpPr bwMode="auto">
          <a:xfrm>
            <a:off x="2717800" y="3987800"/>
            <a:ext cx="4752975" cy="2366963"/>
            <a:chOff x="1712" y="2512"/>
            <a:chExt cx="2994" cy="1491"/>
          </a:xfrm>
        </p:grpSpPr>
        <p:grpSp>
          <p:nvGrpSpPr>
            <p:cNvPr id="3" name="Group 4"/>
            <p:cNvGrpSpPr>
              <a:grpSpLocks/>
            </p:cNvGrpSpPr>
            <p:nvPr/>
          </p:nvGrpSpPr>
          <p:grpSpPr bwMode="auto">
            <a:xfrm>
              <a:off x="1712" y="2512"/>
              <a:ext cx="2994" cy="1491"/>
              <a:chOff x="1712" y="2504"/>
              <a:chExt cx="2994" cy="1491"/>
            </a:xfrm>
          </p:grpSpPr>
          <p:graphicFrame>
            <p:nvGraphicFramePr>
              <p:cNvPr id="62469" name="Object 5"/>
              <p:cNvGraphicFramePr>
                <a:graphicFrameLocks noChangeAspect="1"/>
              </p:cNvGraphicFramePr>
              <p:nvPr/>
            </p:nvGraphicFramePr>
            <p:xfrm>
              <a:off x="2819" y="3125"/>
              <a:ext cx="1887" cy="870"/>
            </p:xfrm>
            <a:graphic>
              <a:graphicData uri="http://schemas.openxmlformats.org/presentationml/2006/ole">
                <p:oleObj spid="_x0000_s1026" name="Bitmap Image" r:id="rId4" imgW="6466667" imgH="2980952" progId="PBrush">
                  <p:embed/>
                </p:oleObj>
              </a:graphicData>
            </a:graphic>
          </p:graphicFrame>
          <p:sp>
            <p:nvSpPr>
              <p:cNvPr id="62470" name="Text Box 6"/>
              <p:cNvSpPr txBox="1">
                <a:spLocks noChangeArrowheads="1"/>
              </p:cNvSpPr>
              <p:nvPr/>
            </p:nvSpPr>
            <p:spPr bwMode="auto">
              <a:xfrm>
                <a:off x="3382" y="2892"/>
                <a:ext cx="785" cy="291"/>
              </a:xfrm>
              <a:prstGeom prst="rect">
                <a:avLst/>
              </a:prstGeom>
              <a:noFill/>
              <a:ln w="9525" algn="ctr">
                <a:noFill/>
                <a:miter lim="800000"/>
                <a:headEnd/>
                <a:tailEnd/>
              </a:ln>
              <a:effectLst/>
            </p:spPr>
            <p:txBody>
              <a:bodyPr wrap="none">
                <a:spAutoFit/>
              </a:bodyPr>
              <a:lstStyle/>
              <a:p>
                <a:r>
                  <a:rPr lang="en-US" sz="2400">
                    <a:latin typeface="Calibri" pitchFamily="34" charset="0"/>
                  </a:rPr>
                  <a:t>Lifecycle</a:t>
                </a:r>
              </a:p>
            </p:txBody>
          </p:sp>
          <p:sp>
            <p:nvSpPr>
              <p:cNvPr id="62471" name="Line 7"/>
              <p:cNvSpPr>
                <a:spLocks noChangeShapeType="1"/>
              </p:cNvSpPr>
              <p:nvPr/>
            </p:nvSpPr>
            <p:spPr bwMode="auto">
              <a:xfrm>
                <a:off x="1712" y="2504"/>
                <a:ext cx="1632" cy="568"/>
              </a:xfrm>
              <a:prstGeom prst="line">
                <a:avLst/>
              </a:prstGeom>
              <a:noFill/>
              <a:ln w="9525">
                <a:solidFill>
                  <a:schemeClr val="tx1"/>
                </a:solidFill>
                <a:prstDash val="dash"/>
                <a:round/>
                <a:headEnd/>
                <a:tailEnd type="triangle" w="med" len="med"/>
              </a:ln>
              <a:effectLst/>
            </p:spPr>
            <p:txBody>
              <a:bodyPr/>
              <a:lstStyle/>
              <a:p>
                <a:endParaRPr lang="en-US" sz="2000">
                  <a:latin typeface="Calibri" pitchFamily="34" charset="0"/>
                </a:endParaRPr>
              </a:p>
            </p:txBody>
          </p:sp>
        </p:grpSp>
        <p:sp>
          <p:nvSpPr>
            <p:cNvPr id="62472" name="Text Box 8"/>
            <p:cNvSpPr txBox="1">
              <a:spLocks noChangeArrowheads="1"/>
            </p:cNvSpPr>
            <p:nvPr/>
          </p:nvSpPr>
          <p:spPr bwMode="auto">
            <a:xfrm>
              <a:off x="2486" y="2645"/>
              <a:ext cx="867" cy="194"/>
            </a:xfrm>
            <a:prstGeom prst="rect">
              <a:avLst/>
            </a:prstGeom>
            <a:noFill/>
            <a:ln w="9525">
              <a:noFill/>
              <a:miter lim="800000"/>
              <a:headEnd/>
              <a:tailEnd/>
            </a:ln>
            <a:effectLst/>
          </p:spPr>
          <p:txBody>
            <a:bodyPr wrap="none">
              <a:spAutoFit/>
            </a:bodyPr>
            <a:lstStyle/>
            <a:p>
              <a:r>
                <a:rPr lang="en-US" sz="1400">
                  <a:latin typeface="Calibri" pitchFamily="34" charset="0"/>
                </a:rPr>
                <a:t>Default Lifecycle</a:t>
              </a:r>
            </a:p>
          </p:txBody>
        </p:sp>
      </p:grpSp>
      <p:grpSp>
        <p:nvGrpSpPr>
          <p:cNvPr id="4" name="Group 9"/>
          <p:cNvGrpSpPr>
            <a:grpSpLocks/>
          </p:cNvGrpSpPr>
          <p:nvPr/>
        </p:nvGrpSpPr>
        <p:grpSpPr bwMode="auto">
          <a:xfrm>
            <a:off x="101600" y="3975100"/>
            <a:ext cx="2628900" cy="2222500"/>
            <a:chOff x="64" y="2504"/>
            <a:chExt cx="1656" cy="1400"/>
          </a:xfrm>
        </p:grpSpPr>
        <p:sp>
          <p:nvSpPr>
            <p:cNvPr id="62474" name="AutoShape 10"/>
            <p:cNvSpPr>
              <a:spLocks noChangeArrowheads="1"/>
            </p:cNvSpPr>
            <p:nvPr/>
          </p:nvSpPr>
          <p:spPr bwMode="auto">
            <a:xfrm>
              <a:off x="568" y="3272"/>
              <a:ext cx="1152" cy="632"/>
            </a:xfrm>
            <a:prstGeom prst="roundRect">
              <a:avLst>
                <a:gd name="adj" fmla="val 16667"/>
              </a:avLst>
            </a:prstGeom>
            <a:noFill/>
            <a:ln w="9525" algn="ctr">
              <a:solidFill>
                <a:schemeClr val="tx1"/>
              </a:solidFill>
              <a:round/>
              <a:headEnd/>
              <a:tailEnd/>
            </a:ln>
            <a:effectLst/>
          </p:spPr>
          <p:txBody>
            <a:bodyPr wrap="none" anchorCtr="1"/>
            <a:lstStyle/>
            <a:p>
              <a:pPr algn="ctr"/>
              <a:r>
                <a:rPr lang="en-US" sz="1600" b="0" dirty="0">
                  <a:latin typeface="Calibri" pitchFamily="34" charset="0"/>
                </a:rPr>
                <a:t>View 1</a:t>
              </a:r>
            </a:p>
            <a:p>
              <a:pPr algn="ctr"/>
              <a:endParaRPr lang="en-US" sz="1400" dirty="0">
                <a:latin typeface="Calibri" pitchFamily="34" charset="0"/>
              </a:endParaRPr>
            </a:p>
          </p:txBody>
        </p:sp>
        <p:sp>
          <p:nvSpPr>
            <p:cNvPr id="62475" name="Rectangle 11"/>
            <p:cNvSpPr>
              <a:spLocks noChangeArrowheads="1"/>
            </p:cNvSpPr>
            <p:nvPr/>
          </p:nvSpPr>
          <p:spPr bwMode="auto">
            <a:xfrm>
              <a:off x="608" y="3488"/>
              <a:ext cx="304" cy="88"/>
            </a:xfrm>
            <a:prstGeom prst="rect">
              <a:avLst/>
            </a:prstGeom>
            <a:noFill/>
            <a:ln w="9525" algn="ctr">
              <a:solidFill>
                <a:schemeClr val="tx1"/>
              </a:solidFill>
              <a:miter lim="800000"/>
              <a:headEnd/>
              <a:tailEnd/>
            </a:ln>
            <a:effectLst/>
          </p:spPr>
          <p:txBody>
            <a:bodyPr wrap="none" anchor="ctr"/>
            <a:lstStyle/>
            <a:p>
              <a:endParaRPr lang="en-US" sz="2000">
                <a:latin typeface="Calibri" pitchFamily="34" charset="0"/>
              </a:endParaRPr>
            </a:p>
          </p:txBody>
        </p:sp>
        <p:sp>
          <p:nvSpPr>
            <p:cNvPr id="62476" name="Rectangle 12"/>
            <p:cNvSpPr>
              <a:spLocks noChangeArrowheads="1"/>
            </p:cNvSpPr>
            <p:nvPr/>
          </p:nvSpPr>
          <p:spPr bwMode="auto">
            <a:xfrm>
              <a:off x="624" y="3648"/>
              <a:ext cx="304" cy="88"/>
            </a:xfrm>
            <a:prstGeom prst="rect">
              <a:avLst/>
            </a:prstGeom>
            <a:noFill/>
            <a:ln w="9525" algn="ctr">
              <a:solidFill>
                <a:schemeClr val="tx1"/>
              </a:solidFill>
              <a:miter lim="800000"/>
              <a:headEnd/>
              <a:tailEnd/>
            </a:ln>
            <a:effectLst/>
          </p:spPr>
          <p:txBody>
            <a:bodyPr wrap="none" anchor="ctr"/>
            <a:lstStyle/>
            <a:p>
              <a:endParaRPr lang="en-US" sz="2000">
                <a:latin typeface="Calibri" pitchFamily="34" charset="0"/>
              </a:endParaRPr>
            </a:p>
          </p:txBody>
        </p:sp>
        <p:sp>
          <p:nvSpPr>
            <p:cNvPr id="62477" name="Rectangle 13"/>
            <p:cNvSpPr>
              <a:spLocks noChangeArrowheads="1"/>
            </p:cNvSpPr>
            <p:nvPr/>
          </p:nvSpPr>
          <p:spPr bwMode="auto">
            <a:xfrm>
              <a:off x="992" y="3480"/>
              <a:ext cx="184" cy="96"/>
            </a:xfrm>
            <a:prstGeom prst="rect">
              <a:avLst/>
            </a:prstGeom>
            <a:noFill/>
            <a:ln w="9525" algn="ctr">
              <a:solidFill>
                <a:schemeClr val="tx1"/>
              </a:solidFill>
              <a:miter lim="800000"/>
              <a:headEnd/>
              <a:tailEnd/>
            </a:ln>
            <a:effectLst/>
          </p:spPr>
          <p:txBody>
            <a:bodyPr wrap="none" anchor="ctr"/>
            <a:lstStyle/>
            <a:p>
              <a:endParaRPr lang="en-US" sz="2000">
                <a:latin typeface="Calibri" pitchFamily="34" charset="0"/>
              </a:endParaRPr>
            </a:p>
          </p:txBody>
        </p:sp>
        <p:sp>
          <p:nvSpPr>
            <p:cNvPr id="62478" name="Rectangle 14"/>
            <p:cNvSpPr>
              <a:spLocks noChangeArrowheads="1"/>
            </p:cNvSpPr>
            <p:nvPr/>
          </p:nvSpPr>
          <p:spPr bwMode="auto">
            <a:xfrm>
              <a:off x="1008" y="3648"/>
              <a:ext cx="568" cy="104"/>
            </a:xfrm>
            <a:prstGeom prst="rect">
              <a:avLst/>
            </a:prstGeom>
            <a:noFill/>
            <a:ln w="9525" algn="ctr">
              <a:solidFill>
                <a:schemeClr val="tx1"/>
              </a:solidFill>
              <a:miter lim="800000"/>
              <a:headEnd/>
              <a:tailEnd/>
            </a:ln>
            <a:effectLst/>
          </p:spPr>
          <p:txBody>
            <a:bodyPr wrap="none" anchor="ctr"/>
            <a:lstStyle/>
            <a:p>
              <a:endParaRPr lang="en-US" sz="2000">
                <a:latin typeface="Calibri" pitchFamily="34" charset="0"/>
              </a:endParaRPr>
            </a:p>
          </p:txBody>
        </p:sp>
        <p:sp>
          <p:nvSpPr>
            <p:cNvPr id="62479" name="Rectangle 15"/>
            <p:cNvSpPr>
              <a:spLocks noChangeArrowheads="1"/>
            </p:cNvSpPr>
            <p:nvPr/>
          </p:nvSpPr>
          <p:spPr bwMode="auto">
            <a:xfrm>
              <a:off x="1376" y="3360"/>
              <a:ext cx="184" cy="216"/>
            </a:xfrm>
            <a:prstGeom prst="rect">
              <a:avLst/>
            </a:prstGeom>
            <a:noFill/>
            <a:ln w="9525" algn="ctr">
              <a:solidFill>
                <a:schemeClr val="tx1"/>
              </a:solidFill>
              <a:miter lim="800000"/>
              <a:headEnd/>
              <a:tailEnd/>
            </a:ln>
            <a:effectLst/>
          </p:spPr>
          <p:txBody>
            <a:bodyPr wrap="none" anchor="ctr"/>
            <a:lstStyle/>
            <a:p>
              <a:endParaRPr lang="en-US" sz="2000">
                <a:latin typeface="Calibri" pitchFamily="34" charset="0"/>
              </a:endParaRPr>
            </a:p>
          </p:txBody>
        </p:sp>
        <p:sp>
          <p:nvSpPr>
            <p:cNvPr id="62480" name="Text Box 16"/>
            <p:cNvSpPr txBox="1">
              <a:spLocks noChangeArrowheads="1"/>
            </p:cNvSpPr>
            <p:nvPr/>
          </p:nvSpPr>
          <p:spPr bwMode="auto">
            <a:xfrm>
              <a:off x="64" y="2789"/>
              <a:ext cx="596" cy="330"/>
            </a:xfrm>
            <a:prstGeom prst="rect">
              <a:avLst/>
            </a:prstGeom>
            <a:noFill/>
            <a:ln w="9525" algn="ctr">
              <a:noFill/>
              <a:miter lim="800000"/>
              <a:headEnd/>
              <a:tailEnd/>
            </a:ln>
            <a:effectLst/>
          </p:spPr>
          <p:txBody>
            <a:bodyPr wrap="none">
              <a:spAutoFit/>
            </a:bodyPr>
            <a:lstStyle/>
            <a:p>
              <a:r>
                <a:rPr lang="en-US" sz="2800">
                  <a:latin typeface="Calibri" pitchFamily="34" charset="0"/>
                </a:rPr>
                <a:t>Form</a:t>
              </a:r>
              <a:endParaRPr lang="en-US" sz="2800" b="0">
                <a:latin typeface="Calibri" pitchFamily="34" charset="0"/>
              </a:endParaRPr>
            </a:p>
          </p:txBody>
        </p:sp>
        <p:sp>
          <p:nvSpPr>
            <p:cNvPr id="62481" name="Line 17"/>
            <p:cNvSpPr>
              <a:spLocks noChangeShapeType="1"/>
            </p:cNvSpPr>
            <p:nvPr/>
          </p:nvSpPr>
          <p:spPr bwMode="auto">
            <a:xfrm>
              <a:off x="292" y="3032"/>
              <a:ext cx="256" cy="232"/>
            </a:xfrm>
            <a:prstGeom prst="line">
              <a:avLst/>
            </a:prstGeom>
            <a:noFill/>
            <a:ln w="9525">
              <a:solidFill>
                <a:schemeClr val="tx1"/>
              </a:solidFill>
              <a:round/>
              <a:headEnd/>
              <a:tailEnd type="triangle" w="med" len="med"/>
            </a:ln>
            <a:effectLst/>
          </p:spPr>
          <p:txBody>
            <a:bodyPr/>
            <a:lstStyle/>
            <a:p>
              <a:endParaRPr lang="en-US" sz="2000">
                <a:latin typeface="Calibri" pitchFamily="34" charset="0"/>
              </a:endParaRPr>
            </a:p>
          </p:txBody>
        </p:sp>
        <p:sp>
          <p:nvSpPr>
            <p:cNvPr id="62482" name="Line 18"/>
            <p:cNvSpPr>
              <a:spLocks noChangeShapeType="1"/>
            </p:cNvSpPr>
            <p:nvPr/>
          </p:nvSpPr>
          <p:spPr bwMode="auto">
            <a:xfrm flipH="1">
              <a:off x="1104" y="2504"/>
              <a:ext cx="560" cy="664"/>
            </a:xfrm>
            <a:prstGeom prst="line">
              <a:avLst/>
            </a:prstGeom>
            <a:noFill/>
            <a:ln w="9525">
              <a:solidFill>
                <a:schemeClr val="tx1"/>
              </a:solidFill>
              <a:prstDash val="dash"/>
              <a:round/>
              <a:headEnd/>
              <a:tailEnd type="triangle" w="med" len="med"/>
            </a:ln>
            <a:effectLst/>
          </p:spPr>
          <p:txBody>
            <a:bodyPr/>
            <a:lstStyle/>
            <a:p>
              <a:endParaRPr lang="en-US" sz="2000">
                <a:latin typeface="Calibri" pitchFamily="34" charset="0"/>
              </a:endParaRPr>
            </a:p>
          </p:txBody>
        </p:sp>
        <p:sp>
          <p:nvSpPr>
            <p:cNvPr id="62483" name="Text Box 19"/>
            <p:cNvSpPr txBox="1">
              <a:spLocks noChangeArrowheads="1"/>
            </p:cNvSpPr>
            <p:nvPr/>
          </p:nvSpPr>
          <p:spPr bwMode="auto">
            <a:xfrm>
              <a:off x="830" y="2669"/>
              <a:ext cx="116" cy="194"/>
            </a:xfrm>
            <a:prstGeom prst="rect">
              <a:avLst/>
            </a:prstGeom>
            <a:noFill/>
            <a:ln w="9525">
              <a:noFill/>
              <a:miter lim="800000"/>
              <a:headEnd/>
              <a:tailEnd/>
            </a:ln>
            <a:effectLst/>
          </p:spPr>
          <p:txBody>
            <a:bodyPr wrap="none">
              <a:spAutoFit/>
            </a:bodyPr>
            <a:lstStyle/>
            <a:p>
              <a:endParaRPr lang="en-US" sz="1400">
                <a:latin typeface="Calibri" pitchFamily="34" charset="0"/>
              </a:endParaRPr>
            </a:p>
          </p:txBody>
        </p:sp>
      </p:grpSp>
      <p:grpSp>
        <p:nvGrpSpPr>
          <p:cNvPr id="5" name="Group 20"/>
          <p:cNvGrpSpPr>
            <a:grpSpLocks/>
          </p:cNvGrpSpPr>
          <p:nvPr/>
        </p:nvGrpSpPr>
        <p:grpSpPr bwMode="auto">
          <a:xfrm>
            <a:off x="6438902" y="1555750"/>
            <a:ext cx="2362201" cy="3968750"/>
            <a:chOff x="4056" y="980"/>
            <a:chExt cx="1488" cy="2500"/>
          </a:xfrm>
        </p:grpSpPr>
        <p:grpSp>
          <p:nvGrpSpPr>
            <p:cNvPr id="6" name="Group 21"/>
            <p:cNvGrpSpPr>
              <a:grpSpLocks/>
            </p:cNvGrpSpPr>
            <p:nvPr/>
          </p:nvGrpSpPr>
          <p:grpSpPr bwMode="auto">
            <a:xfrm>
              <a:off x="4246" y="980"/>
              <a:ext cx="1217" cy="1420"/>
              <a:chOff x="4246" y="980"/>
              <a:chExt cx="1217" cy="1420"/>
            </a:xfrm>
          </p:grpSpPr>
          <p:sp>
            <p:nvSpPr>
              <p:cNvPr id="62486" name="AutoShape 22"/>
              <p:cNvSpPr>
                <a:spLocks noChangeArrowheads="1"/>
              </p:cNvSpPr>
              <p:nvPr/>
            </p:nvSpPr>
            <p:spPr bwMode="auto">
              <a:xfrm rot="16200000" flipV="1">
                <a:off x="4384" y="1552"/>
                <a:ext cx="800" cy="896"/>
              </a:xfrm>
              <a:prstGeom prst="foldedCorner">
                <a:avLst>
                  <a:gd name="adj" fmla="val 12500"/>
                </a:avLst>
              </a:prstGeom>
              <a:noFill/>
              <a:ln w="9525">
                <a:solidFill>
                  <a:schemeClr val="tx1"/>
                </a:solidFill>
                <a:round/>
                <a:headEnd/>
                <a:tailEnd/>
              </a:ln>
              <a:effectLst/>
            </p:spPr>
            <p:txBody>
              <a:bodyPr rot="10800000" vert="eaVert" wrap="none" anchorCtr="1"/>
              <a:lstStyle/>
              <a:p>
                <a:r>
                  <a:rPr lang="en-US" sz="2000" dirty="0">
                    <a:latin typeface="Calibri" pitchFamily="34" charset="0"/>
                  </a:rPr>
                  <a:t>Lockheed</a:t>
                </a:r>
              </a:p>
              <a:p>
                <a:endParaRPr lang="en-US" sz="2000" dirty="0">
                  <a:latin typeface="Calibri" pitchFamily="34" charset="0"/>
                </a:endParaRPr>
              </a:p>
              <a:p>
                <a:endParaRPr lang="en-US" sz="1400" dirty="0">
                  <a:latin typeface="Calibri" pitchFamily="34" charset="0"/>
                </a:endParaRPr>
              </a:p>
              <a:p>
                <a:r>
                  <a:rPr lang="en-US" sz="1050" dirty="0">
                    <a:solidFill>
                      <a:schemeClr val="tx2"/>
                    </a:solidFill>
                    <a:latin typeface="Calibri" pitchFamily="34" charset="0"/>
                  </a:rPr>
                  <a:t>978-794-7643</a:t>
                </a:r>
              </a:p>
              <a:p>
                <a:r>
                  <a:rPr lang="en-US" sz="1050" dirty="0">
                    <a:solidFill>
                      <a:schemeClr val="tx2"/>
                    </a:solidFill>
                    <a:latin typeface="Calibri" pitchFamily="34" charset="0"/>
                  </a:rPr>
                  <a:t>A+</a:t>
                </a:r>
              </a:p>
              <a:p>
                <a:endParaRPr lang="en-US" sz="1050" dirty="0">
                  <a:solidFill>
                    <a:schemeClr val="tx2"/>
                  </a:solidFill>
                  <a:latin typeface="Calibri" pitchFamily="34" charset="0"/>
                </a:endParaRPr>
              </a:p>
            </p:txBody>
          </p:sp>
          <p:sp>
            <p:nvSpPr>
              <p:cNvPr id="62487" name="Text Box 23"/>
              <p:cNvSpPr txBox="1">
                <a:spLocks noChangeArrowheads="1"/>
              </p:cNvSpPr>
              <p:nvPr/>
            </p:nvSpPr>
            <p:spPr bwMode="auto">
              <a:xfrm>
                <a:off x="4246" y="980"/>
                <a:ext cx="1217" cy="213"/>
              </a:xfrm>
              <a:prstGeom prst="rect">
                <a:avLst/>
              </a:prstGeom>
              <a:noFill/>
              <a:ln w="9525" algn="ctr">
                <a:noFill/>
                <a:miter lim="800000"/>
                <a:headEnd/>
                <a:tailEnd/>
              </a:ln>
              <a:effectLst/>
            </p:spPr>
            <p:txBody>
              <a:bodyPr wrap="none">
                <a:spAutoFit/>
              </a:bodyPr>
              <a:lstStyle/>
              <a:p>
                <a:r>
                  <a:rPr lang="en-US" sz="1600">
                    <a:latin typeface="Calibri" pitchFamily="34" charset="0"/>
                  </a:rPr>
                  <a:t>Item </a:t>
                </a:r>
                <a:r>
                  <a:rPr lang="en-US" sz="1600" b="0">
                    <a:latin typeface="Calibri" pitchFamily="34" charset="0"/>
                  </a:rPr>
                  <a:t>(ie. an instance)</a:t>
                </a:r>
              </a:p>
            </p:txBody>
          </p:sp>
          <p:sp>
            <p:nvSpPr>
              <p:cNvPr id="62488" name="Line 24"/>
              <p:cNvSpPr>
                <a:spLocks noChangeShapeType="1"/>
              </p:cNvSpPr>
              <p:nvPr/>
            </p:nvSpPr>
            <p:spPr bwMode="auto">
              <a:xfrm>
                <a:off x="4352" y="1160"/>
                <a:ext cx="136" cy="368"/>
              </a:xfrm>
              <a:prstGeom prst="line">
                <a:avLst/>
              </a:prstGeom>
              <a:noFill/>
              <a:ln w="9525">
                <a:solidFill>
                  <a:schemeClr val="tx1"/>
                </a:solidFill>
                <a:round/>
                <a:headEnd/>
                <a:tailEnd type="triangle" w="med" len="med"/>
              </a:ln>
              <a:effectLst/>
            </p:spPr>
            <p:txBody>
              <a:bodyPr/>
              <a:lstStyle/>
              <a:p>
                <a:endParaRPr lang="en-US" sz="2000">
                  <a:latin typeface="Calibri" pitchFamily="34" charset="0"/>
                </a:endParaRPr>
              </a:p>
            </p:txBody>
          </p:sp>
        </p:grpSp>
        <p:sp>
          <p:nvSpPr>
            <p:cNvPr id="62489" name="Text Box 25"/>
            <p:cNvSpPr txBox="1">
              <a:spLocks noChangeArrowheads="1"/>
            </p:cNvSpPr>
            <p:nvPr/>
          </p:nvSpPr>
          <p:spPr bwMode="auto">
            <a:xfrm>
              <a:off x="4454" y="2781"/>
              <a:ext cx="1090" cy="194"/>
            </a:xfrm>
            <a:prstGeom prst="rect">
              <a:avLst/>
            </a:prstGeom>
            <a:noFill/>
            <a:ln w="9525">
              <a:noFill/>
              <a:miter lim="800000"/>
              <a:headEnd/>
              <a:tailEnd/>
            </a:ln>
            <a:effectLst/>
          </p:spPr>
          <p:txBody>
            <a:bodyPr wrap="none">
              <a:spAutoFit/>
            </a:bodyPr>
            <a:lstStyle/>
            <a:p>
              <a:r>
                <a:rPr lang="en-US" sz="1400">
                  <a:latin typeface="Calibri" pitchFamily="34" charset="0"/>
                </a:rPr>
                <a:t>Current State pointer</a:t>
              </a:r>
            </a:p>
          </p:txBody>
        </p:sp>
        <p:sp>
          <p:nvSpPr>
            <p:cNvPr id="62490" name="Line 26"/>
            <p:cNvSpPr>
              <a:spLocks noChangeShapeType="1"/>
            </p:cNvSpPr>
            <p:nvPr/>
          </p:nvSpPr>
          <p:spPr bwMode="auto">
            <a:xfrm flipH="1">
              <a:off x="4056" y="2432"/>
              <a:ext cx="648" cy="1048"/>
            </a:xfrm>
            <a:prstGeom prst="line">
              <a:avLst/>
            </a:prstGeom>
            <a:noFill/>
            <a:ln w="9525">
              <a:solidFill>
                <a:schemeClr val="tx1"/>
              </a:solidFill>
              <a:prstDash val="dash"/>
              <a:round/>
              <a:headEnd/>
              <a:tailEnd type="triangle" w="med" len="med"/>
            </a:ln>
            <a:effectLst/>
          </p:spPr>
          <p:txBody>
            <a:bodyPr/>
            <a:lstStyle/>
            <a:p>
              <a:endParaRPr lang="en-US" sz="2000">
                <a:latin typeface="Calibri" pitchFamily="34" charset="0"/>
              </a:endParaRPr>
            </a:p>
          </p:txBody>
        </p:sp>
      </p:grpSp>
      <p:grpSp>
        <p:nvGrpSpPr>
          <p:cNvPr id="7" name="Group 27"/>
          <p:cNvGrpSpPr>
            <a:grpSpLocks/>
          </p:cNvGrpSpPr>
          <p:nvPr/>
        </p:nvGrpSpPr>
        <p:grpSpPr bwMode="auto">
          <a:xfrm>
            <a:off x="1308100" y="1074738"/>
            <a:ext cx="4583113" cy="2786062"/>
            <a:chOff x="824" y="677"/>
            <a:chExt cx="2887" cy="1755"/>
          </a:xfrm>
        </p:grpSpPr>
        <p:sp>
          <p:nvSpPr>
            <p:cNvPr id="62492" name="AutoShape 28"/>
            <p:cNvSpPr>
              <a:spLocks noChangeArrowheads="1"/>
            </p:cNvSpPr>
            <p:nvPr/>
          </p:nvSpPr>
          <p:spPr bwMode="auto">
            <a:xfrm rot="16200000" flipV="1">
              <a:off x="768" y="1152"/>
              <a:ext cx="1336" cy="1224"/>
            </a:xfrm>
            <a:prstGeom prst="foldedCorner">
              <a:avLst>
                <a:gd name="adj" fmla="val 12500"/>
              </a:avLst>
            </a:prstGeom>
            <a:noFill/>
            <a:ln w="9525">
              <a:solidFill>
                <a:schemeClr val="tx1"/>
              </a:solidFill>
              <a:round/>
              <a:headEnd/>
              <a:tailEnd/>
            </a:ln>
            <a:effectLst/>
          </p:spPr>
          <p:txBody>
            <a:bodyPr rot="10800000" vert="eaVert" wrap="none" anchorCtr="1"/>
            <a:lstStyle/>
            <a:p>
              <a:r>
                <a:rPr lang="en-US" sz="2000">
                  <a:latin typeface="Calibri" pitchFamily="34" charset="0"/>
                </a:rPr>
                <a:t>“Supplier”</a:t>
              </a:r>
            </a:p>
            <a:p>
              <a:endParaRPr lang="en-US" sz="2000">
                <a:latin typeface="Calibri" pitchFamily="34" charset="0"/>
              </a:endParaRPr>
            </a:p>
            <a:p>
              <a:pPr>
                <a:buFont typeface="Wingdings" pitchFamily="2" charset="2"/>
                <a:buChar char="ü"/>
              </a:pPr>
              <a:r>
                <a:rPr lang="en-US" sz="1400">
                  <a:solidFill>
                    <a:schemeClr val="hlink"/>
                  </a:solidFill>
                  <a:latin typeface="Calibri" pitchFamily="34" charset="0"/>
                </a:rPr>
                <a:t> Is_Versionable</a:t>
              </a:r>
            </a:p>
            <a:p>
              <a:endParaRPr lang="en-US" sz="900">
                <a:solidFill>
                  <a:schemeClr val="hlink"/>
                </a:solidFill>
                <a:latin typeface="Calibri" pitchFamily="34" charset="0"/>
              </a:endParaRPr>
            </a:p>
            <a:p>
              <a:endParaRPr lang="en-US" sz="1400">
                <a:solidFill>
                  <a:schemeClr val="tx2"/>
                </a:solidFill>
                <a:latin typeface="Calibri" pitchFamily="34" charset="0"/>
              </a:endParaRPr>
            </a:p>
            <a:p>
              <a:r>
                <a:rPr lang="en-US" sz="1400">
                  <a:solidFill>
                    <a:schemeClr val="tx2"/>
                  </a:solidFill>
                  <a:latin typeface="Calibri" pitchFamily="34" charset="0"/>
                </a:rPr>
                <a:t>Name</a:t>
              </a:r>
            </a:p>
            <a:p>
              <a:r>
                <a:rPr lang="en-US" sz="1400">
                  <a:solidFill>
                    <a:schemeClr val="tx2"/>
                  </a:solidFill>
                  <a:latin typeface="Calibri" pitchFamily="34" charset="0"/>
                </a:rPr>
                <a:t>Telephone</a:t>
              </a:r>
            </a:p>
            <a:p>
              <a:r>
                <a:rPr lang="en-US" sz="1400">
                  <a:solidFill>
                    <a:schemeClr val="tx2"/>
                  </a:solidFill>
                  <a:latin typeface="Calibri" pitchFamily="34" charset="0"/>
                </a:rPr>
                <a:t>Rating</a:t>
              </a:r>
            </a:p>
            <a:p>
              <a:r>
                <a:rPr lang="en-US" sz="1400">
                  <a:solidFill>
                    <a:schemeClr val="tx2"/>
                  </a:solidFill>
                  <a:latin typeface="Calibri" pitchFamily="34" charset="0"/>
                </a:rPr>
                <a:t>…</a:t>
              </a:r>
            </a:p>
            <a:p>
              <a:endParaRPr lang="en-US" sz="1400">
                <a:solidFill>
                  <a:schemeClr val="tx2"/>
                </a:solidFill>
                <a:latin typeface="Calibri" pitchFamily="34" charset="0"/>
              </a:endParaRPr>
            </a:p>
          </p:txBody>
        </p:sp>
        <p:sp>
          <p:nvSpPr>
            <p:cNvPr id="62493" name="Text Box 29"/>
            <p:cNvSpPr txBox="1">
              <a:spLocks noChangeArrowheads="1"/>
            </p:cNvSpPr>
            <p:nvPr/>
          </p:nvSpPr>
          <p:spPr bwMode="auto">
            <a:xfrm>
              <a:off x="2462" y="677"/>
              <a:ext cx="1249" cy="485"/>
            </a:xfrm>
            <a:prstGeom prst="rect">
              <a:avLst/>
            </a:prstGeom>
            <a:noFill/>
            <a:ln w="9525" algn="ctr">
              <a:noFill/>
              <a:miter lim="800000"/>
              <a:headEnd/>
              <a:tailEnd/>
            </a:ln>
            <a:effectLst/>
          </p:spPr>
          <p:txBody>
            <a:bodyPr wrap="none">
              <a:spAutoFit/>
            </a:bodyPr>
            <a:lstStyle/>
            <a:p>
              <a:r>
                <a:rPr lang="en-US" sz="2800" dirty="0">
                  <a:latin typeface="Calibri" pitchFamily="34" charset="0"/>
                </a:rPr>
                <a:t>ItemType</a:t>
              </a:r>
            </a:p>
            <a:p>
              <a:r>
                <a:rPr lang="en-US" sz="1600" b="0" dirty="0">
                  <a:latin typeface="Calibri" pitchFamily="34" charset="0"/>
                </a:rPr>
                <a:t>(</a:t>
              </a:r>
              <a:r>
                <a:rPr lang="en-US" sz="1600" b="0" dirty="0" err="1">
                  <a:latin typeface="Calibri" pitchFamily="34" charset="0"/>
                </a:rPr>
                <a:t>ie</a:t>
              </a:r>
              <a:r>
                <a:rPr lang="en-US" sz="1600" b="0" dirty="0">
                  <a:latin typeface="Calibri" pitchFamily="34" charset="0"/>
                </a:rPr>
                <a:t>. a business object)</a:t>
              </a:r>
            </a:p>
          </p:txBody>
        </p:sp>
        <p:sp>
          <p:nvSpPr>
            <p:cNvPr id="62494" name="Text Box 30"/>
            <p:cNvSpPr txBox="1">
              <a:spLocks noChangeArrowheads="1"/>
            </p:cNvSpPr>
            <p:nvPr/>
          </p:nvSpPr>
          <p:spPr bwMode="auto">
            <a:xfrm>
              <a:off x="2406" y="2076"/>
              <a:ext cx="661" cy="213"/>
            </a:xfrm>
            <a:prstGeom prst="rect">
              <a:avLst/>
            </a:prstGeom>
            <a:noFill/>
            <a:ln w="9525" algn="ctr">
              <a:noFill/>
              <a:miter lim="800000"/>
              <a:headEnd/>
              <a:tailEnd/>
            </a:ln>
            <a:effectLst/>
          </p:spPr>
          <p:txBody>
            <a:bodyPr wrap="none">
              <a:spAutoFit/>
            </a:bodyPr>
            <a:lstStyle/>
            <a:p>
              <a:r>
                <a:rPr lang="en-US" sz="1600">
                  <a:latin typeface="Calibri" pitchFamily="34" charset="0"/>
                </a:rPr>
                <a:t>Properties</a:t>
              </a:r>
            </a:p>
          </p:txBody>
        </p:sp>
        <p:sp>
          <p:nvSpPr>
            <p:cNvPr id="62495" name="Line 31"/>
            <p:cNvSpPr>
              <a:spLocks noChangeShapeType="1"/>
            </p:cNvSpPr>
            <p:nvPr/>
          </p:nvSpPr>
          <p:spPr bwMode="auto">
            <a:xfrm flipH="1" flipV="1">
              <a:off x="1632" y="1952"/>
              <a:ext cx="784" cy="192"/>
            </a:xfrm>
            <a:prstGeom prst="line">
              <a:avLst/>
            </a:prstGeom>
            <a:noFill/>
            <a:ln w="9525">
              <a:solidFill>
                <a:schemeClr val="tx1"/>
              </a:solidFill>
              <a:round/>
              <a:headEnd/>
              <a:tailEnd type="triangle" w="med" len="med"/>
            </a:ln>
            <a:effectLst/>
          </p:spPr>
          <p:txBody>
            <a:bodyPr/>
            <a:lstStyle/>
            <a:p>
              <a:endParaRPr lang="en-US" sz="2000">
                <a:latin typeface="Calibri" pitchFamily="34" charset="0"/>
              </a:endParaRPr>
            </a:p>
          </p:txBody>
        </p:sp>
        <p:sp>
          <p:nvSpPr>
            <p:cNvPr id="62496" name="Line 32"/>
            <p:cNvSpPr>
              <a:spLocks noChangeShapeType="1"/>
            </p:cNvSpPr>
            <p:nvPr/>
          </p:nvSpPr>
          <p:spPr bwMode="auto">
            <a:xfrm flipH="1">
              <a:off x="2120" y="920"/>
              <a:ext cx="368" cy="256"/>
            </a:xfrm>
            <a:prstGeom prst="line">
              <a:avLst/>
            </a:prstGeom>
            <a:noFill/>
            <a:ln w="9525">
              <a:solidFill>
                <a:schemeClr val="tx1"/>
              </a:solidFill>
              <a:round/>
              <a:headEnd/>
              <a:tailEnd type="triangle" w="med" len="med"/>
            </a:ln>
            <a:effectLst/>
          </p:spPr>
          <p:txBody>
            <a:bodyPr/>
            <a:lstStyle/>
            <a:p>
              <a:endParaRPr lang="en-US" sz="2000">
                <a:latin typeface="Calibri" pitchFamily="34" charset="0"/>
              </a:endParaRPr>
            </a:p>
          </p:txBody>
        </p:sp>
        <p:sp>
          <p:nvSpPr>
            <p:cNvPr id="62497" name="Text Box 33"/>
            <p:cNvSpPr txBox="1">
              <a:spLocks noChangeArrowheads="1"/>
            </p:cNvSpPr>
            <p:nvPr/>
          </p:nvSpPr>
          <p:spPr bwMode="auto">
            <a:xfrm>
              <a:off x="2478" y="1732"/>
              <a:ext cx="629" cy="213"/>
            </a:xfrm>
            <a:prstGeom prst="rect">
              <a:avLst/>
            </a:prstGeom>
            <a:noFill/>
            <a:ln w="9525" algn="ctr">
              <a:noFill/>
              <a:miter lim="800000"/>
              <a:headEnd/>
              <a:tailEnd/>
            </a:ln>
            <a:effectLst/>
          </p:spPr>
          <p:txBody>
            <a:bodyPr wrap="none">
              <a:spAutoFit/>
            </a:bodyPr>
            <a:lstStyle/>
            <a:p>
              <a:r>
                <a:rPr lang="en-US" sz="1600">
                  <a:latin typeface="Calibri" pitchFamily="34" charset="0"/>
                </a:rPr>
                <a:t>Behaviors</a:t>
              </a:r>
            </a:p>
          </p:txBody>
        </p:sp>
        <p:sp>
          <p:nvSpPr>
            <p:cNvPr id="62498" name="Line 34"/>
            <p:cNvSpPr>
              <a:spLocks noChangeShapeType="1"/>
            </p:cNvSpPr>
            <p:nvPr/>
          </p:nvSpPr>
          <p:spPr bwMode="auto">
            <a:xfrm flipH="1" flipV="1">
              <a:off x="1696" y="1648"/>
              <a:ext cx="784" cy="192"/>
            </a:xfrm>
            <a:prstGeom prst="line">
              <a:avLst/>
            </a:prstGeom>
            <a:noFill/>
            <a:ln w="9525">
              <a:solidFill>
                <a:schemeClr val="tx1"/>
              </a:solidFill>
              <a:round/>
              <a:headEnd/>
              <a:tailEnd type="triangle" w="med" len="med"/>
            </a:ln>
            <a:effectLst/>
          </p:spPr>
          <p:txBody>
            <a:bodyPr/>
            <a:lstStyle/>
            <a:p>
              <a:endParaRPr lang="en-US" sz="2000">
                <a:latin typeface="Calibri" pitchFamily="34" charset="0"/>
              </a:endParaRPr>
            </a:p>
          </p:txBody>
        </p:sp>
      </p:grpSp>
      <p:sp>
        <p:nvSpPr>
          <p:cNvPr id="36"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34</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0"/>
            <a:ext cx="7231063" cy="990600"/>
          </a:xfrm>
        </p:spPr>
        <p:txBody>
          <a:bodyPr/>
          <a:lstStyle/>
          <a:p>
            <a:r>
              <a:rPr lang="en-US" sz="3200" b="1" dirty="0" smtClean="0">
                <a:latin typeface="Calibri" pitchFamily="34" charset="0"/>
              </a:rPr>
              <a:t>Aras Innovator® Basics</a:t>
            </a:r>
            <a:br>
              <a:rPr lang="en-US" sz="3200" b="1" dirty="0" smtClean="0">
                <a:latin typeface="Calibri" pitchFamily="34" charset="0"/>
              </a:rPr>
            </a:br>
            <a:r>
              <a:rPr lang="en-US" sz="3200" b="1" dirty="0" smtClean="0">
                <a:latin typeface="Calibri" pitchFamily="34" charset="0"/>
              </a:rPr>
              <a:t>Relationships</a:t>
            </a:r>
          </a:p>
        </p:txBody>
      </p:sp>
      <p:sp>
        <p:nvSpPr>
          <p:cNvPr id="65539" name="AutoShape 3"/>
          <p:cNvSpPr>
            <a:spLocks noChangeArrowheads="1"/>
          </p:cNvSpPr>
          <p:nvPr/>
        </p:nvSpPr>
        <p:spPr bwMode="auto">
          <a:xfrm rot="16200000" flipV="1">
            <a:off x="673100" y="1435100"/>
            <a:ext cx="1968500" cy="1917700"/>
          </a:xfrm>
          <a:prstGeom prst="foldedCorner">
            <a:avLst>
              <a:gd name="adj" fmla="val 12500"/>
            </a:avLst>
          </a:prstGeom>
          <a:noFill/>
          <a:ln w="9525">
            <a:solidFill>
              <a:schemeClr val="tx1"/>
            </a:solidFill>
            <a:round/>
            <a:headEnd/>
            <a:tailEnd/>
          </a:ln>
          <a:effectLst/>
        </p:spPr>
        <p:txBody>
          <a:bodyPr rot="10800000" vert="eaVert" wrap="none" anchorCtr="1"/>
          <a:lstStyle/>
          <a:p>
            <a:r>
              <a:rPr lang="en-US" sz="2000">
                <a:latin typeface="Calibri" pitchFamily="34" charset="0"/>
              </a:rPr>
              <a:t>ECN 10001</a:t>
            </a:r>
          </a:p>
          <a:p>
            <a:endParaRPr lang="en-US" sz="2000">
              <a:latin typeface="Calibri" pitchFamily="34" charset="0"/>
            </a:endParaRPr>
          </a:p>
          <a:p>
            <a:endParaRPr lang="en-US" sz="1400">
              <a:latin typeface="Calibri" pitchFamily="34" charset="0"/>
            </a:endParaRPr>
          </a:p>
          <a:p>
            <a:r>
              <a:rPr lang="en-US" sz="1400">
                <a:solidFill>
                  <a:schemeClr val="tx2"/>
                </a:solidFill>
                <a:latin typeface="Calibri" pitchFamily="34" charset="0"/>
              </a:rPr>
              <a:t>Description</a:t>
            </a:r>
          </a:p>
          <a:p>
            <a:r>
              <a:rPr lang="en-US" sz="1400">
                <a:solidFill>
                  <a:schemeClr val="tx2"/>
                </a:solidFill>
                <a:latin typeface="Calibri" pitchFamily="34" charset="0"/>
              </a:rPr>
              <a:t>Effectivity</a:t>
            </a:r>
          </a:p>
          <a:p>
            <a:r>
              <a:rPr lang="en-US" sz="1400">
                <a:solidFill>
                  <a:schemeClr val="tx2"/>
                </a:solidFill>
                <a:latin typeface="Calibri" pitchFamily="34" charset="0"/>
              </a:rPr>
              <a:t>Originator</a:t>
            </a:r>
          </a:p>
          <a:p>
            <a:r>
              <a:rPr lang="en-US" sz="1400">
                <a:solidFill>
                  <a:schemeClr val="tx2"/>
                </a:solidFill>
                <a:latin typeface="Calibri" pitchFamily="34" charset="0"/>
              </a:rPr>
              <a:t>…</a:t>
            </a:r>
          </a:p>
          <a:p>
            <a:endParaRPr lang="en-US" sz="1400">
              <a:solidFill>
                <a:schemeClr val="tx2"/>
              </a:solidFill>
              <a:latin typeface="Calibri" pitchFamily="34" charset="0"/>
            </a:endParaRPr>
          </a:p>
        </p:txBody>
      </p:sp>
      <p:sp>
        <p:nvSpPr>
          <p:cNvPr id="65540" name="Line 4"/>
          <p:cNvSpPr>
            <a:spLocks noChangeShapeType="1"/>
          </p:cNvSpPr>
          <p:nvPr/>
        </p:nvSpPr>
        <p:spPr bwMode="auto">
          <a:xfrm flipH="1">
            <a:off x="2705100" y="1536700"/>
            <a:ext cx="381000" cy="266700"/>
          </a:xfrm>
          <a:prstGeom prst="line">
            <a:avLst/>
          </a:prstGeom>
          <a:noFill/>
          <a:ln w="9525">
            <a:solidFill>
              <a:schemeClr val="tx1"/>
            </a:solidFill>
            <a:round/>
            <a:headEnd/>
            <a:tailEnd type="triangle" w="med" len="med"/>
          </a:ln>
          <a:effectLst/>
        </p:spPr>
        <p:txBody>
          <a:bodyPr/>
          <a:lstStyle/>
          <a:p>
            <a:endParaRPr lang="en-US" sz="2000">
              <a:latin typeface="Calibri" pitchFamily="34" charset="0"/>
            </a:endParaRPr>
          </a:p>
        </p:txBody>
      </p:sp>
      <p:sp>
        <p:nvSpPr>
          <p:cNvPr id="65541" name="Text Box 5"/>
          <p:cNvSpPr txBox="1">
            <a:spLocks noChangeArrowheads="1"/>
          </p:cNvSpPr>
          <p:nvPr/>
        </p:nvSpPr>
        <p:spPr bwMode="auto">
          <a:xfrm>
            <a:off x="3133725" y="1289050"/>
            <a:ext cx="1348959" cy="338554"/>
          </a:xfrm>
          <a:prstGeom prst="rect">
            <a:avLst/>
          </a:prstGeom>
          <a:noFill/>
          <a:ln w="9525" algn="ctr">
            <a:noFill/>
            <a:miter lim="800000"/>
            <a:headEnd/>
            <a:tailEnd/>
          </a:ln>
          <a:effectLst/>
        </p:spPr>
        <p:txBody>
          <a:bodyPr wrap="none">
            <a:spAutoFit/>
          </a:bodyPr>
          <a:lstStyle/>
          <a:p>
            <a:r>
              <a:rPr lang="en-US" sz="1600" dirty="0">
                <a:latin typeface="Calibri" pitchFamily="34" charset="0"/>
              </a:rPr>
              <a:t>ECN ItemType</a:t>
            </a:r>
            <a:endParaRPr lang="en-US" sz="1600" b="0" dirty="0">
              <a:latin typeface="Calibri" pitchFamily="34" charset="0"/>
            </a:endParaRPr>
          </a:p>
        </p:txBody>
      </p:sp>
      <p:sp>
        <p:nvSpPr>
          <p:cNvPr id="65542" name="AutoShape 6"/>
          <p:cNvSpPr>
            <a:spLocks noChangeArrowheads="1"/>
          </p:cNvSpPr>
          <p:nvPr/>
        </p:nvSpPr>
        <p:spPr bwMode="auto">
          <a:xfrm rot="16200000" flipV="1">
            <a:off x="5848350" y="4337050"/>
            <a:ext cx="2260600" cy="1968500"/>
          </a:xfrm>
          <a:prstGeom prst="foldedCorner">
            <a:avLst>
              <a:gd name="adj" fmla="val 12500"/>
            </a:avLst>
          </a:prstGeom>
          <a:noFill/>
          <a:ln w="9525">
            <a:solidFill>
              <a:schemeClr val="tx1"/>
            </a:solidFill>
            <a:round/>
            <a:headEnd/>
            <a:tailEnd/>
          </a:ln>
          <a:effectLst/>
        </p:spPr>
        <p:txBody>
          <a:bodyPr rot="10800000" vert="eaVert" wrap="none" anchorCtr="1"/>
          <a:lstStyle/>
          <a:p>
            <a:r>
              <a:rPr lang="en-US" sz="2000" dirty="0">
                <a:latin typeface="Calibri" pitchFamily="34" charset="0"/>
              </a:rPr>
              <a:t>PART XMR001</a:t>
            </a:r>
          </a:p>
          <a:p>
            <a:endParaRPr lang="en-US" sz="2000" dirty="0">
              <a:latin typeface="Calibri" pitchFamily="34" charset="0"/>
            </a:endParaRPr>
          </a:p>
          <a:p>
            <a:r>
              <a:rPr lang="en-US" sz="1400" dirty="0">
                <a:solidFill>
                  <a:schemeClr val="tx2"/>
                </a:solidFill>
                <a:latin typeface="Calibri" pitchFamily="34" charset="0"/>
              </a:rPr>
              <a:t>Description</a:t>
            </a:r>
          </a:p>
          <a:p>
            <a:r>
              <a:rPr lang="en-US" sz="1400" dirty="0">
                <a:solidFill>
                  <a:schemeClr val="tx2"/>
                </a:solidFill>
                <a:latin typeface="Calibri" pitchFamily="34" charset="0"/>
              </a:rPr>
              <a:t>Effectivity</a:t>
            </a:r>
          </a:p>
          <a:p>
            <a:r>
              <a:rPr lang="en-US" sz="1400" dirty="0">
                <a:solidFill>
                  <a:schemeClr val="tx2"/>
                </a:solidFill>
                <a:latin typeface="Calibri" pitchFamily="34" charset="0"/>
              </a:rPr>
              <a:t>Originator</a:t>
            </a:r>
          </a:p>
          <a:p>
            <a:r>
              <a:rPr lang="en-US" sz="1400" dirty="0">
                <a:solidFill>
                  <a:schemeClr val="tx2"/>
                </a:solidFill>
                <a:latin typeface="Calibri" pitchFamily="34" charset="0"/>
              </a:rPr>
              <a:t>…</a:t>
            </a:r>
          </a:p>
          <a:p>
            <a:r>
              <a:rPr lang="en-US" sz="1400" dirty="0" smtClean="0">
                <a:solidFill>
                  <a:schemeClr val="hlink"/>
                </a:solidFill>
                <a:latin typeface="Calibri" pitchFamily="34" charset="0"/>
              </a:rPr>
              <a:t>Generation</a:t>
            </a:r>
            <a:endParaRPr lang="en-US" sz="1400" dirty="0">
              <a:solidFill>
                <a:schemeClr val="hlink"/>
              </a:solidFill>
              <a:latin typeface="Calibri" pitchFamily="34" charset="0"/>
            </a:endParaRPr>
          </a:p>
          <a:p>
            <a:r>
              <a:rPr lang="en-US" sz="1400" dirty="0" err="1">
                <a:solidFill>
                  <a:schemeClr val="hlink"/>
                </a:solidFill>
                <a:latin typeface="Calibri" pitchFamily="34" charset="0"/>
              </a:rPr>
              <a:t>Major_Rev</a:t>
            </a:r>
            <a:endParaRPr lang="en-US" sz="1400" dirty="0">
              <a:solidFill>
                <a:schemeClr val="hlink"/>
              </a:solidFill>
              <a:latin typeface="Calibri" pitchFamily="34" charset="0"/>
            </a:endParaRPr>
          </a:p>
          <a:p>
            <a:r>
              <a:rPr lang="en-US" sz="1400" dirty="0" err="1">
                <a:solidFill>
                  <a:schemeClr val="hlink"/>
                </a:solidFill>
                <a:latin typeface="Calibri" pitchFamily="34" charset="0"/>
              </a:rPr>
              <a:t>Minor_Rev</a:t>
            </a:r>
            <a:endParaRPr lang="en-US" sz="1400" dirty="0">
              <a:solidFill>
                <a:schemeClr val="hlink"/>
              </a:solidFill>
              <a:latin typeface="Calibri" pitchFamily="34" charset="0"/>
            </a:endParaRPr>
          </a:p>
        </p:txBody>
      </p:sp>
      <p:sp>
        <p:nvSpPr>
          <p:cNvPr id="65543" name="Line 7"/>
          <p:cNvSpPr>
            <a:spLocks noChangeShapeType="1"/>
          </p:cNvSpPr>
          <p:nvPr/>
        </p:nvSpPr>
        <p:spPr bwMode="auto">
          <a:xfrm flipH="1">
            <a:off x="7467600" y="3683000"/>
            <a:ext cx="584200" cy="406400"/>
          </a:xfrm>
          <a:prstGeom prst="line">
            <a:avLst/>
          </a:prstGeom>
          <a:noFill/>
          <a:ln w="9525">
            <a:solidFill>
              <a:schemeClr val="tx1"/>
            </a:solidFill>
            <a:round/>
            <a:headEnd/>
            <a:tailEnd type="triangle" w="med" len="med"/>
          </a:ln>
          <a:effectLst/>
        </p:spPr>
        <p:txBody>
          <a:bodyPr/>
          <a:lstStyle/>
          <a:p>
            <a:endParaRPr lang="en-US" sz="2000">
              <a:latin typeface="Calibri" pitchFamily="34" charset="0"/>
            </a:endParaRPr>
          </a:p>
        </p:txBody>
      </p:sp>
      <p:sp>
        <p:nvSpPr>
          <p:cNvPr id="65544" name="Text Box 8"/>
          <p:cNvSpPr txBox="1">
            <a:spLocks noChangeArrowheads="1"/>
          </p:cNvSpPr>
          <p:nvPr/>
        </p:nvSpPr>
        <p:spPr bwMode="auto">
          <a:xfrm>
            <a:off x="7477125" y="3422650"/>
            <a:ext cx="1427250" cy="338554"/>
          </a:xfrm>
          <a:prstGeom prst="rect">
            <a:avLst/>
          </a:prstGeom>
          <a:noFill/>
          <a:ln w="9525" algn="ctr">
            <a:noFill/>
            <a:miter lim="800000"/>
            <a:headEnd/>
            <a:tailEnd/>
          </a:ln>
          <a:effectLst/>
        </p:spPr>
        <p:txBody>
          <a:bodyPr wrap="none">
            <a:spAutoFit/>
          </a:bodyPr>
          <a:lstStyle/>
          <a:p>
            <a:r>
              <a:rPr lang="en-US" sz="1600" dirty="0">
                <a:latin typeface="Calibri" pitchFamily="34" charset="0"/>
              </a:rPr>
              <a:t>PART ItemType</a:t>
            </a:r>
            <a:endParaRPr lang="en-US" sz="1600" b="0" dirty="0">
              <a:latin typeface="Calibri" pitchFamily="34" charset="0"/>
            </a:endParaRPr>
          </a:p>
        </p:txBody>
      </p:sp>
      <p:sp>
        <p:nvSpPr>
          <p:cNvPr id="65545" name="AutoShape 9"/>
          <p:cNvSpPr>
            <a:spLocks noChangeArrowheads="1"/>
          </p:cNvSpPr>
          <p:nvPr/>
        </p:nvSpPr>
        <p:spPr bwMode="auto">
          <a:xfrm rot="16200000" flipV="1">
            <a:off x="2965450" y="3778250"/>
            <a:ext cx="1841500" cy="1320800"/>
          </a:xfrm>
          <a:prstGeom prst="foldedCorner">
            <a:avLst>
              <a:gd name="adj" fmla="val 12500"/>
            </a:avLst>
          </a:prstGeom>
          <a:noFill/>
          <a:ln w="9525">
            <a:solidFill>
              <a:schemeClr val="tx1"/>
            </a:solidFill>
            <a:round/>
            <a:headEnd/>
            <a:tailEnd/>
          </a:ln>
          <a:effectLst/>
        </p:spPr>
        <p:txBody>
          <a:bodyPr rot="10800000" vert="eaVert" wrap="none" anchorCtr="1"/>
          <a:lstStyle/>
          <a:p>
            <a:endParaRPr lang="en-US" sz="1400" dirty="0">
              <a:solidFill>
                <a:schemeClr val="tx2"/>
              </a:solidFill>
              <a:latin typeface="Calibri" pitchFamily="34" charset="0"/>
            </a:endParaRPr>
          </a:p>
          <a:p>
            <a:r>
              <a:rPr lang="en-US" sz="1400" dirty="0">
                <a:solidFill>
                  <a:schemeClr val="tx2"/>
                </a:solidFill>
                <a:latin typeface="Calibri" pitchFamily="34" charset="0"/>
              </a:rPr>
              <a:t>  </a:t>
            </a:r>
            <a:r>
              <a:rPr lang="en-US" sz="1400" dirty="0" smtClean="0">
                <a:solidFill>
                  <a:schemeClr val="tx2"/>
                </a:solidFill>
                <a:latin typeface="Calibri" pitchFamily="34" charset="0"/>
              </a:rPr>
              <a:t>  Field</a:t>
            </a:r>
            <a:endParaRPr lang="en-US" sz="1400" dirty="0">
              <a:solidFill>
                <a:schemeClr val="tx2"/>
              </a:solidFill>
              <a:latin typeface="Calibri" pitchFamily="34" charset="0"/>
            </a:endParaRPr>
          </a:p>
          <a:p>
            <a:r>
              <a:rPr lang="en-US" sz="1400" dirty="0">
                <a:solidFill>
                  <a:schemeClr val="tx2"/>
                </a:solidFill>
                <a:latin typeface="Calibri" pitchFamily="34" charset="0"/>
              </a:rPr>
              <a:t> </a:t>
            </a:r>
            <a:r>
              <a:rPr lang="en-US" sz="1400" dirty="0" smtClean="0">
                <a:solidFill>
                  <a:schemeClr val="tx2"/>
                </a:solidFill>
                <a:latin typeface="Calibri" pitchFamily="34" charset="0"/>
              </a:rPr>
              <a:t>   </a:t>
            </a:r>
            <a:r>
              <a:rPr lang="en-US" sz="1400" dirty="0">
                <a:solidFill>
                  <a:schemeClr val="tx2"/>
                </a:solidFill>
                <a:latin typeface="Calibri" pitchFamily="34" charset="0"/>
              </a:rPr>
              <a:t>Fin Goods</a:t>
            </a:r>
          </a:p>
          <a:p>
            <a:pPr>
              <a:buFont typeface="Wingdings" pitchFamily="2" charset="2"/>
              <a:buChar char="ü"/>
            </a:pPr>
            <a:r>
              <a:rPr lang="en-US" sz="1400" dirty="0">
                <a:solidFill>
                  <a:schemeClr val="tx2"/>
                </a:solidFill>
                <a:latin typeface="Calibri" pitchFamily="34" charset="0"/>
              </a:rPr>
              <a:t>Raw</a:t>
            </a:r>
          </a:p>
          <a:p>
            <a:pPr>
              <a:buFont typeface="Wingdings" pitchFamily="2" charset="2"/>
              <a:buChar char="ü"/>
            </a:pPr>
            <a:r>
              <a:rPr lang="en-US" sz="1400" dirty="0">
                <a:solidFill>
                  <a:schemeClr val="tx2"/>
                </a:solidFill>
                <a:latin typeface="Calibri" pitchFamily="34" charset="0"/>
              </a:rPr>
              <a:t>WIP</a:t>
            </a:r>
          </a:p>
          <a:p>
            <a:pPr>
              <a:buFont typeface="Wingdings" pitchFamily="2" charset="2"/>
              <a:buChar char="ü"/>
            </a:pPr>
            <a:endParaRPr lang="en-US" sz="1400" dirty="0">
              <a:solidFill>
                <a:schemeClr val="tx2"/>
              </a:solidFill>
              <a:latin typeface="Calibri" pitchFamily="34" charset="0"/>
            </a:endParaRPr>
          </a:p>
          <a:p>
            <a:pPr>
              <a:buFont typeface="Wingdings" pitchFamily="2" charset="2"/>
              <a:buNone/>
            </a:pPr>
            <a:r>
              <a:rPr lang="en-US" sz="1400" dirty="0">
                <a:solidFill>
                  <a:schemeClr val="hlink"/>
                </a:solidFill>
                <a:latin typeface="Calibri" pitchFamily="34" charset="0"/>
              </a:rPr>
              <a:t>Fix / Float</a:t>
            </a:r>
          </a:p>
        </p:txBody>
      </p:sp>
      <p:cxnSp>
        <p:nvCxnSpPr>
          <p:cNvPr id="65546" name="AutoShape 10"/>
          <p:cNvCxnSpPr>
            <a:cxnSpLocks noChangeShapeType="1"/>
            <a:stCxn id="65539" idx="1"/>
            <a:endCxn id="65545" idx="2"/>
          </p:cNvCxnSpPr>
          <p:nvPr/>
        </p:nvCxnSpPr>
        <p:spPr bwMode="auto">
          <a:xfrm rot="16200000" flipH="1">
            <a:off x="1911350" y="3124200"/>
            <a:ext cx="1060450" cy="1568450"/>
          </a:xfrm>
          <a:prstGeom prst="bentConnector2">
            <a:avLst/>
          </a:prstGeom>
          <a:noFill/>
          <a:ln w="28575">
            <a:solidFill>
              <a:schemeClr val="tx2"/>
            </a:solidFill>
            <a:miter lim="800000"/>
            <a:headEnd/>
            <a:tailEnd type="triangle" w="med" len="med"/>
          </a:ln>
          <a:effectLst/>
        </p:spPr>
      </p:cxnSp>
      <p:cxnSp>
        <p:nvCxnSpPr>
          <p:cNvPr id="65547" name="AutoShape 11"/>
          <p:cNvCxnSpPr>
            <a:cxnSpLocks noChangeShapeType="1"/>
            <a:stCxn id="65545" idx="0"/>
            <a:endCxn id="65542" idx="2"/>
          </p:cNvCxnSpPr>
          <p:nvPr/>
        </p:nvCxnSpPr>
        <p:spPr bwMode="auto">
          <a:xfrm>
            <a:off x="4546600" y="4438650"/>
            <a:ext cx="1447800" cy="882650"/>
          </a:xfrm>
          <a:prstGeom prst="bentConnector3">
            <a:avLst>
              <a:gd name="adj1" fmla="val 50000"/>
            </a:avLst>
          </a:prstGeom>
          <a:noFill/>
          <a:ln w="28575">
            <a:solidFill>
              <a:schemeClr val="tx2"/>
            </a:solidFill>
            <a:miter lim="800000"/>
            <a:headEnd/>
            <a:tailEnd type="triangle" w="med" len="med"/>
          </a:ln>
          <a:effectLst/>
        </p:spPr>
      </p:cxnSp>
      <p:sp>
        <p:nvSpPr>
          <p:cNvPr id="65548" name="Text Box 12"/>
          <p:cNvSpPr txBox="1">
            <a:spLocks noChangeArrowheads="1"/>
          </p:cNvSpPr>
          <p:nvPr/>
        </p:nvSpPr>
        <p:spPr bwMode="auto">
          <a:xfrm>
            <a:off x="4306053" y="2724150"/>
            <a:ext cx="2410660" cy="584775"/>
          </a:xfrm>
          <a:prstGeom prst="rect">
            <a:avLst/>
          </a:prstGeom>
          <a:noFill/>
          <a:ln w="9525" algn="ctr">
            <a:noFill/>
            <a:miter lim="800000"/>
            <a:headEnd/>
            <a:tailEnd/>
          </a:ln>
          <a:effectLst/>
        </p:spPr>
        <p:txBody>
          <a:bodyPr wrap="none">
            <a:spAutoFit/>
          </a:bodyPr>
          <a:lstStyle/>
          <a:p>
            <a:pPr algn="r"/>
            <a:r>
              <a:rPr lang="en-US" sz="1600" dirty="0">
                <a:latin typeface="Calibri" pitchFamily="34" charset="0"/>
              </a:rPr>
              <a:t>AFFECTED PARTS ItemType</a:t>
            </a:r>
          </a:p>
          <a:p>
            <a:pPr algn="r"/>
            <a:r>
              <a:rPr lang="en-US" sz="1600" dirty="0">
                <a:latin typeface="Calibri" pitchFamily="34" charset="0"/>
              </a:rPr>
              <a:t>RelationshipType</a:t>
            </a:r>
            <a:endParaRPr lang="en-US" sz="1600" b="0" dirty="0">
              <a:latin typeface="Calibri" pitchFamily="34" charset="0"/>
            </a:endParaRPr>
          </a:p>
        </p:txBody>
      </p:sp>
      <p:sp>
        <p:nvSpPr>
          <p:cNvPr id="65549" name="Line 13"/>
          <p:cNvSpPr>
            <a:spLocks noChangeShapeType="1"/>
          </p:cNvSpPr>
          <p:nvPr/>
        </p:nvSpPr>
        <p:spPr bwMode="auto">
          <a:xfrm flipH="1">
            <a:off x="4432300" y="3022600"/>
            <a:ext cx="584200" cy="406400"/>
          </a:xfrm>
          <a:prstGeom prst="line">
            <a:avLst/>
          </a:prstGeom>
          <a:noFill/>
          <a:ln w="9525">
            <a:solidFill>
              <a:schemeClr val="tx1"/>
            </a:solidFill>
            <a:round/>
            <a:headEnd/>
            <a:tailEnd type="triangle" w="med" len="med"/>
          </a:ln>
          <a:effectLst/>
        </p:spPr>
        <p:txBody>
          <a:bodyPr/>
          <a:lstStyle/>
          <a:p>
            <a:endParaRPr lang="en-US" sz="2000">
              <a:latin typeface="Calibri" pitchFamily="34" charset="0"/>
            </a:endParaRPr>
          </a:p>
        </p:txBody>
      </p:sp>
      <p:sp>
        <p:nvSpPr>
          <p:cNvPr id="15"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35</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0"/>
            <a:ext cx="7231063" cy="1038225"/>
          </a:xfrm>
        </p:spPr>
        <p:txBody>
          <a:bodyPr/>
          <a:lstStyle/>
          <a:p>
            <a:r>
              <a:rPr lang="en-US" sz="3200" b="1" dirty="0" smtClean="0">
                <a:latin typeface="Calibri" pitchFamily="34" charset="0"/>
              </a:rPr>
              <a:t>Aras Innovator®</a:t>
            </a:r>
            <a:r>
              <a:rPr lang="en-US" sz="3200" b="1" baseline="100000" dirty="0" smtClean="0">
                <a:latin typeface="Calibri" pitchFamily="34" charset="0"/>
              </a:rPr>
              <a:t> </a:t>
            </a:r>
            <a:r>
              <a:rPr lang="en-US" sz="3200" b="1" dirty="0" smtClean="0">
                <a:latin typeface="Calibri" pitchFamily="34" charset="0"/>
              </a:rPr>
              <a:t>Basics</a:t>
            </a:r>
            <a:br>
              <a:rPr lang="en-US" sz="3200" b="1" dirty="0" smtClean="0">
                <a:latin typeface="Calibri" pitchFamily="34" charset="0"/>
              </a:rPr>
            </a:br>
            <a:r>
              <a:rPr lang="en-US" sz="3200" b="1" dirty="0" smtClean="0">
                <a:latin typeface="Calibri" pitchFamily="34" charset="0"/>
              </a:rPr>
              <a:t>Identity Membership Management</a:t>
            </a:r>
          </a:p>
        </p:txBody>
      </p:sp>
      <p:grpSp>
        <p:nvGrpSpPr>
          <p:cNvPr id="2" name="Group 3"/>
          <p:cNvGrpSpPr>
            <a:grpSpLocks/>
          </p:cNvGrpSpPr>
          <p:nvPr/>
        </p:nvGrpSpPr>
        <p:grpSpPr bwMode="auto">
          <a:xfrm>
            <a:off x="3170238" y="1441450"/>
            <a:ext cx="5503862" cy="3394075"/>
            <a:chOff x="1091" y="1220"/>
            <a:chExt cx="3601" cy="2138"/>
          </a:xfrm>
        </p:grpSpPr>
        <p:sp>
          <p:nvSpPr>
            <p:cNvPr id="68612" name="AutoShape 4"/>
            <p:cNvSpPr>
              <a:spLocks noChangeAspect="1" noChangeArrowheads="1"/>
            </p:cNvSpPr>
            <p:nvPr/>
          </p:nvSpPr>
          <p:spPr bwMode="auto">
            <a:xfrm>
              <a:off x="1091" y="1220"/>
              <a:ext cx="3601" cy="2138"/>
            </a:xfrm>
            <a:prstGeom prst="rect">
              <a:avLst/>
            </a:prstGeom>
            <a:noFill/>
            <a:ln w="9525">
              <a:noFill/>
              <a:miter lim="800000"/>
              <a:headEnd/>
              <a:tailEnd/>
            </a:ln>
          </p:spPr>
          <p:txBody>
            <a:bodyPr/>
            <a:lstStyle/>
            <a:p>
              <a:endParaRPr lang="en-US" sz="2000">
                <a:latin typeface="Calibri" pitchFamily="34" charset="0"/>
              </a:endParaRPr>
            </a:p>
          </p:txBody>
        </p:sp>
        <p:sp>
          <p:nvSpPr>
            <p:cNvPr id="68613" name="Rectangle 5"/>
            <p:cNvSpPr>
              <a:spLocks noChangeArrowheads="1"/>
            </p:cNvSpPr>
            <p:nvPr/>
          </p:nvSpPr>
          <p:spPr bwMode="auto">
            <a:xfrm>
              <a:off x="1932" y="1882"/>
              <a:ext cx="989" cy="253"/>
            </a:xfrm>
            <a:prstGeom prst="rect">
              <a:avLst/>
            </a:prstGeom>
            <a:solidFill>
              <a:srgbClr val="FFFFFF"/>
            </a:solidFill>
            <a:ln w="9525">
              <a:solidFill>
                <a:srgbClr val="000000"/>
              </a:solidFill>
              <a:miter lim="800000"/>
              <a:headEnd/>
              <a:tailEnd/>
            </a:ln>
          </p:spPr>
          <p:txBody>
            <a:bodyPr anchor="ctr"/>
            <a:lstStyle/>
            <a:p>
              <a:pPr algn="ctr" eaLnBrk="0" hangingPunct="0"/>
              <a:r>
                <a:rPr lang="en-US" sz="1400" u="sng">
                  <a:solidFill>
                    <a:schemeClr val="tx2"/>
                  </a:solidFill>
                  <a:latin typeface="Calibri" pitchFamily="34" charset="0"/>
                </a:rPr>
                <a:t>Group Identity1</a:t>
              </a:r>
              <a:endParaRPr lang="en-US" sz="1600">
                <a:solidFill>
                  <a:schemeClr val="tx2"/>
                </a:solidFill>
                <a:latin typeface="Calibri" pitchFamily="34" charset="0"/>
              </a:endParaRPr>
            </a:p>
          </p:txBody>
        </p:sp>
        <p:sp>
          <p:nvSpPr>
            <p:cNvPr id="68614" name="Rectangle 6"/>
            <p:cNvSpPr>
              <a:spLocks noChangeArrowheads="1"/>
            </p:cNvSpPr>
            <p:nvPr/>
          </p:nvSpPr>
          <p:spPr bwMode="auto">
            <a:xfrm>
              <a:off x="2740" y="2493"/>
              <a:ext cx="883" cy="255"/>
            </a:xfrm>
            <a:prstGeom prst="rect">
              <a:avLst/>
            </a:prstGeom>
            <a:solidFill>
              <a:srgbClr val="FFFFFF"/>
            </a:solidFill>
            <a:ln w="9525">
              <a:solidFill>
                <a:schemeClr val="tx1"/>
              </a:solidFill>
              <a:miter lim="800000"/>
              <a:headEnd/>
              <a:tailEnd/>
            </a:ln>
          </p:spPr>
          <p:txBody>
            <a:bodyPr anchor="ctr"/>
            <a:lstStyle/>
            <a:p>
              <a:pPr algn="ctr" eaLnBrk="0" hangingPunct="0"/>
              <a:r>
                <a:rPr lang="en-US" sz="1400" u="sng">
                  <a:solidFill>
                    <a:srgbClr val="810511"/>
                  </a:solidFill>
                  <a:latin typeface="Calibri" pitchFamily="34" charset="0"/>
                </a:rPr>
                <a:t>User Identity</a:t>
              </a:r>
              <a:endParaRPr lang="en-US" sz="1600">
                <a:solidFill>
                  <a:srgbClr val="810511"/>
                </a:solidFill>
                <a:latin typeface="Calibri" pitchFamily="34" charset="0"/>
              </a:endParaRPr>
            </a:p>
          </p:txBody>
        </p:sp>
        <p:sp>
          <p:nvSpPr>
            <p:cNvPr id="68615" name="Rectangle 7"/>
            <p:cNvSpPr>
              <a:spLocks noChangeArrowheads="1"/>
            </p:cNvSpPr>
            <p:nvPr/>
          </p:nvSpPr>
          <p:spPr bwMode="auto">
            <a:xfrm>
              <a:off x="3550" y="3103"/>
              <a:ext cx="854" cy="255"/>
            </a:xfrm>
            <a:prstGeom prst="rect">
              <a:avLst/>
            </a:prstGeom>
            <a:solidFill>
              <a:schemeClr val="accent2"/>
            </a:solidFill>
            <a:ln w="9525">
              <a:solidFill>
                <a:srgbClr val="000000"/>
              </a:solidFill>
              <a:miter lim="800000"/>
              <a:headEnd/>
              <a:tailEnd/>
            </a:ln>
          </p:spPr>
          <p:txBody>
            <a:bodyPr anchor="ctr"/>
            <a:lstStyle/>
            <a:p>
              <a:pPr algn="ctr" eaLnBrk="0" hangingPunct="0"/>
              <a:r>
                <a:rPr lang="en-US" sz="1600" u="sng">
                  <a:solidFill>
                    <a:srgbClr val="333333"/>
                  </a:solidFill>
                  <a:latin typeface="Calibri" pitchFamily="34" charset="0"/>
                </a:rPr>
                <a:t>Logon User</a:t>
              </a:r>
              <a:endParaRPr lang="en-US" sz="2000">
                <a:solidFill>
                  <a:srgbClr val="333333"/>
                </a:solidFill>
                <a:latin typeface="Calibri" pitchFamily="34" charset="0"/>
              </a:endParaRPr>
            </a:p>
          </p:txBody>
        </p:sp>
        <p:sp>
          <p:nvSpPr>
            <p:cNvPr id="68616" name="Rectangle 8"/>
            <p:cNvSpPr>
              <a:spLocks noChangeArrowheads="1"/>
            </p:cNvSpPr>
            <p:nvPr/>
          </p:nvSpPr>
          <p:spPr bwMode="auto">
            <a:xfrm>
              <a:off x="1091" y="1220"/>
              <a:ext cx="1041" cy="271"/>
            </a:xfrm>
            <a:prstGeom prst="rect">
              <a:avLst/>
            </a:prstGeom>
            <a:solidFill>
              <a:srgbClr val="FFFFFF"/>
            </a:solidFill>
            <a:ln w="9525">
              <a:solidFill>
                <a:srgbClr val="000000"/>
              </a:solidFill>
              <a:miter lim="800000"/>
              <a:headEnd/>
              <a:tailEnd/>
            </a:ln>
          </p:spPr>
          <p:txBody>
            <a:bodyPr anchor="ctr"/>
            <a:lstStyle/>
            <a:p>
              <a:pPr algn="ctr" eaLnBrk="0" hangingPunct="0"/>
              <a:r>
                <a:rPr lang="en-US" sz="1400" u="sng">
                  <a:solidFill>
                    <a:schemeClr val="tx2"/>
                  </a:solidFill>
                  <a:latin typeface="Calibri" pitchFamily="34" charset="0"/>
                </a:rPr>
                <a:t>Group Identity2</a:t>
              </a:r>
              <a:endParaRPr lang="en-US" sz="1600">
                <a:solidFill>
                  <a:schemeClr val="tx2"/>
                </a:solidFill>
                <a:latin typeface="Calibri" pitchFamily="34" charset="0"/>
              </a:endParaRPr>
            </a:p>
          </p:txBody>
        </p:sp>
        <p:cxnSp>
          <p:nvCxnSpPr>
            <p:cNvPr id="68617" name="AutoShape 9"/>
            <p:cNvCxnSpPr>
              <a:cxnSpLocks noChangeShapeType="1"/>
              <a:stCxn id="68614" idx="2"/>
              <a:endCxn id="68615" idx="1"/>
            </p:cNvCxnSpPr>
            <p:nvPr/>
          </p:nvCxnSpPr>
          <p:spPr bwMode="auto">
            <a:xfrm rot="16200000" flipH="1">
              <a:off x="3124" y="2806"/>
              <a:ext cx="483" cy="368"/>
            </a:xfrm>
            <a:prstGeom prst="bentConnector2">
              <a:avLst/>
            </a:prstGeom>
            <a:noFill/>
            <a:ln w="9525">
              <a:solidFill>
                <a:srgbClr val="000000"/>
              </a:solidFill>
              <a:miter lim="800000"/>
              <a:headEnd type="triangle" w="med" len="med"/>
              <a:tailEnd/>
            </a:ln>
          </p:spPr>
        </p:cxnSp>
        <p:cxnSp>
          <p:nvCxnSpPr>
            <p:cNvPr id="68618" name="AutoShape 10"/>
            <p:cNvCxnSpPr>
              <a:cxnSpLocks noChangeShapeType="1"/>
              <a:stCxn id="68613" idx="2"/>
              <a:endCxn id="68614" idx="1"/>
            </p:cNvCxnSpPr>
            <p:nvPr/>
          </p:nvCxnSpPr>
          <p:spPr bwMode="auto">
            <a:xfrm rot="16200000" flipH="1">
              <a:off x="2340" y="2221"/>
              <a:ext cx="486" cy="314"/>
            </a:xfrm>
            <a:prstGeom prst="bentConnector2">
              <a:avLst/>
            </a:prstGeom>
            <a:noFill/>
            <a:ln w="9525">
              <a:solidFill>
                <a:srgbClr val="000000"/>
              </a:solidFill>
              <a:miter lim="800000"/>
              <a:headEnd type="triangle" w="med" len="med"/>
              <a:tailEnd/>
            </a:ln>
          </p:spPr>
        </p:cxnSp>
        <p:cxnSp>
          <p:nvCxnSpPr>
            <p:cNvPr id="68619" name="AutoShape 11"/>
            <p:cNvCxnSpPr>
              <a:cxnSpLocks noChangeShapeType="1"/>
              <a:stCxn id="68616" idx="2"/>
              <a:endCxn id="68613" idx="1"/>
            </p:cNvCxnSpPr>
            <p:nvPr/>
          </p:nvCxnSpPr>
          <p:spPr bwMode="auto">
            <a:xfrm rot="16200000" flipH="1">
              <a:off x="1513" y="1590"/>
              <a:ext cx="517" cy="320"/>
            </a:xfrm>
            <a:prstGeom prst="bentConnector2">
              <a:avLst/>
            </a:prstGeom>
            <a:noFill/>
            <a:ln w="9525">
              <a:solidFill>
                <a:srgbClr val="000000"/>
              </a:solidFill>
              <a:miter lim="800000"/>
              <a:headEnd type="triangle" w="med" len="med"/>
              <a:tailEnd/>
            </a:ln>
          </p:spPr>
        </p:cxnSp>
        <p:sp>
          <p:nvSpPr>
            <p:cNvPr id="68620" name="Text Box 12"/>
            <p:cNvSpPr txBox="1">
              <a:spLocks noChangeArrowheads="1"/>
            </p:cNvSpPr>
            <p:nvPr/>
          </p:nvSpPr>
          <p:spPr bwMode="auto">
            <a:xfrm>
              <a:off x="2183" y="2242"/>
              <a:ext cx="554" cy="190"/>
            </a:xfrm>
            <a:prstGeom prst="rect">
              <a:avLst/>
            </a:prstGeom>
            <a:solidFill>
              <a:srgbClr val="FFFFFF"/>
            </a:solidFill>
            <a:ln w="9525">
              <a:noFill/>
              <a:miter lim="800000"/>
              <a:headEnd/>
              <a:tailEnd/>
            </a:ln>
          </p:spPr>
          <p:txBody>
            <a:bodyPr/>
            <a:lstStyle/>
            <a:p>
              <a:pPr algn="ctr" eaLnBrk="0" hangingPunct="0"/>
              <a:r>
                <a:rPr lang="en-US" sz="1400">
                  <a:solidFill>
                    <a:srgbClr val="000000"/>
                  </a:solidFill>
                  <a:latin typeface="Calibri" pitchFamily="34" charset="0"/>
                </a:rPr>
                <a:t>Member</a:t>
              </a:r>
              <a:endParaRPr lang="en-US" sz="2400" b="0">
                <a:latin typeface="Calibri" pitchFamily="34" charset="0"/>
              </a:endParaRPr>
            </a:p>
          </p:txBody>
        </p:sp>
        <p:sp>
          <p:nvSpPr>
            <p:cNvPr id="68621" name="Text Box 13"/>
            <p:cNvSpPr txBox="1">
              <a:spLocks noChangeArrowheads="1"/>
            </p:cNvSpPr>
            <p:nvPr/>
          </p:nvSpPr>
          <p:spPr bwMode="auto">
            <a:xfrm>
              <a:off x="1350" y="1611"/>
              <a:ext cx="550" cy="191"/>
            </a:xfrm>
            <a:prstGeom prst="rect">
              <a:avLst/>
            </a:prstGeom>
            <a:solidFill>
              <a:srgbClr val="FFFFFF"/>
            </a:solidFill>
            <a:ln w="9525">
              <a:noFill/>
              <a:miter lim="800000"/>
              <a:headEnd/>
              <a:tailEnd/>
            </a:ln>
          </p:spPr>
          <p:txBody>
            <a:bodyPr/>
            <a:lstStyle/>
            <a:p>
              <a:pPr algn="ctr" eaLnBrk="0" hangingPunct="0"/>
              <a:r>
                <a:rPr lang="en-US" sz="1400">
                  <a:solidFill>
                    <a:srgbClr val="000000"/>
                  </a:solidFill>
                  <a:latin typeface="Calibri" pitchFamily="34" charset="0"/>
                </a:rPr>
                <a:t>Member</a:t>
              </a:r>
              <a:endParaRPr lang="en-US" sz="2400" b="0">
                <a:latin typeface="Calibri" pitchFamily="34" charset="0"/>
              </a:endParaRPr>
            </a:p>
          </p:txBody>
        </p:sp>
        <p:sp>
          <p:nvSpPr>
            <p:cNvPr id="68622" name="Text Box 14"/>
            <p:cNvSpPr txBox="1">
              <a:spLocks noChangeArrowheads="1"/>
            </p:cNvSpPr>
            <p:nvPr/>
          </p:nvSpPr>
          <p:spPr bwMode="auto">
            <a:xfrm>
              <a:off x="2962" y="2871"/>
              <a:ext cx="428" cy="191"/>
            </a:xfrm>
            <a:prstGeom prst="rect">
              <a:avLst/>
            </a:prstGeom>
            <a:solidFill>
              <a:srgbClr val="FFFFFF"/>
            </a:solidFill>
            <a:ln w="9525">
              <a:noFill/>
              <a:miter lim="800000"/>
              <a:headEnd/>
              <a:tailEnd/>
            </a:ln>
          </p:spPr>
          <p:txBody>
            <a:bodyPr/>
            <a:lstStyle/>
            <a:p>
              <a:pPr algn="ctr" eaLnBrk="0" hangingPunct="0"/>
              <a:r>
                <a:rPr lang="en-US" sz="1400">
                  <a:solidFill>
                    <a:srgbClr val="000000"/>
                  </a:solidFill>
                  <a:latin typeface="Calibri" pitchFamily="34" charset="0"/>
                </a:rPr>
                <a:t>Alias</a:t>
              </a:r>
              <a:endParaRPr lang="en-US" sz="2400" b="0">
                <a:latin typeface="Calibri" pitchFamily="34" charset="0"/>
              </a:endParaRPr>
            </a:p>
          </p:txBody>
        </p:sp>
      </p:grpSp>
      <p:grpSp>
        <p:nvGrpSpPr>
          <p:cNvPr id="3" name="Group 15"/>
          <p:cNvGrpSpPr>
            <a:grpSpLocks/>
          </p:cNvGrpSpPr>
          <p:nvPr/>
        </p:nvGrpSpPr>
        <p:grpSpPr bwMode="auto">
          <a:xfrm>
            <a:off x="482600" y="3060700"/>
            <a:ext cx="4470400" cy="3473450"/>
            <a:chOff x="304" y="1928"/>
            <a:chExt cx="2680" cy="2008"/>
          </a:xfrm>
        </p:grpSpPr>
        <p:sp>
          <p:nvSpPr>
            <p:cNvPr id="68624" name="AutoShape 16"/>
            <p:cNvSpPr>
              <a:spLocks noChangeArrowheads="1"/>
            </p:cNvSpPr>
            <p:nvPr/>
          </p:nvSpPr>
          <p:spPr bwMode="auto">
            <a:xfrm rot="16200000" flipV="1">
              <a:off x="256" y="1976"/>
              <a:ext cx="1056" cy="960"/>
            </a:xfrm>
            <a:prstGeom prst="foldedCorner">
              <a:avLst>
                <a:gd name="adj" fmla="val 12500"/>
              </a:avLst>
            </a:prstGeom>
            <a:noFill/>
            <a:ln w="9525">
              <a:solidFill>
                <a:schemeClr val="tx1"/>
              </a:solidFill>
              <a:round/>
              <a:headEnd/>
              <a:tailEnd/>
            </a:ln>
            <a:effectLst/>
          </p:spPr>
          <p:txBody>
            <a:bodyPr rot="10800000" vert="eaVert" wrap="none" anchorCtr="1"/>
            <a:lstStyle/>
            <a:p>
              <a:pPr algn="ctr"/>
              <a:r>
                <a:rPr lang="en-US" b="1" dirty="0">
                  <a:latin typeface="Calibri" pitchFamily="34" charset="0"/>
                </a:rPr>
                <a:t>Business Item</a:t>
              </a:r>
            </a:p>
            <a:p>
              <a:pPr algn="ctr"/>
              <a:endParaRPr lang="en-US" sz="1600" dirty="0">
                <a:latin typeface="Calibri" pitchFamily="34" charset="0"/>
              </a:endParaRPr>
            </a:p>
            <a:p>
              <a:pPr algn="ctr"/>
              <a:endParaRPr lang="en-US" sz="1400" dirty="0">
                <a:latin typeface="Calibri" pitchFamily="34" charset="0"/>
              </a:endParaRPr>
            </a:p>
            <a:p>
              <a:pPr algn="ctr"/>
              <a:endParaRPr lang="en-US" sz="1400" dirty="0">
                <a:latin typeface="Calibri" pitchFamily="34" charset="0"/>
              </a:endParaRPr>
            </a:p>
            <a:p>
              <a:pPr algn="ctr"/>
              <a:r>
                <a:rPr lang="en-US" sz="1400" dirty="0">
                  <a:solidFill>
                    <a:schemeClr val="tx2"/>
                  </a:solidFill>
                  <a:latin typeface="Calibri" pitchFamily="34" charset="0"/>
                </a:rPr>
                <a:t>Part 123</a:t>
              </a:r>
            </a:p>
          </p:txBody>
        </p:sp>
        <p:sp>
          <p:nvSpPr>
            <p:cNvPr id="68625" name="AutoShape 17"/>
            <p:cNvSpPr>
              <a:spLocks noChangeArrowheads="1"/>
            </p:cNvSpPr>
            <p:nvPr/>
          </p:nvSpPr>
          <p:spPr bwMode="auto">
            <a:xfrm>
              <a:off x="1672" y="2960"/>
              <a:ext cx="1312" cy="976"/>
            </a:xfrm>
            <a:prstGeom prst="roundRect">
              <a:avLst>
                <a:gd name="adj" fmla="val 16667"/>
              </a:avLst>
            </a:prstGeom>
            <a:noFill/>
            <a:ln w="9525" algn="ctr">
              <a:solidFill>
                <a:schemeClr val="tx1"/>
              </a:solidFill>
              <a:round/>
              <a:headEnd/>
              <a:tailEnd/>
            </a:ln>
            <a:effectLst/>
          </p:spPr>
          <p:txBody>
            <a:bodyPr wrap="none" anchorCtr="1"/>
            <a:lstStyle/>
            <a:p>
              <a:r>
                <a:rPr lang="en-US" b="1" dirty="0">
                  <a:latin typeface="Calibri" pitchFamily="34" charset="0"/>
                </a:rPr>
                <a:t>Permissions</a:t>
              </a:r>
              <a:endParaRPr lang="en-US" sz="1600" b="1" dirty="0">
                <a:latin typeface="Calibri" pitchFamily="34" charset="0"/>
              </a:endParaRPr>
            </a:p>
            <a:p>
              <a:r>
                <a:rPr lang="en-US" sz="1400" dirty="0">
                  <a:solidFill>
                    <a:schemeClr val="tx2"/>
                  </a:solidFill>
                  <a:latin typeface="Calibri" pitchFamily="34" charset="0"/>
                </a:rPr>
                <a:t>Engineers    –</a:t>
              </a:r>
              <a:r>
                <a:rPr lang="en-US" sz="1400" dirty="0">
                  <a:latin typeface="Calibri" pitchFamily="34" charset="0"/>
                </a:rPr>
                <a:t> </a:t>
              </a:r>
              <a:r>
                <a:rPr lang="en-US" sz="1400" dirty="0">
                  <a:solidFill>
                    <a:schemeClr val="tx2"/>
                  </a:solidFill>
                  <a:latin typeface="Calibri" pitchFamily="34" charset="0"/>
                </a:rPr>
                <a:t>G,U</a:t>
              </a:r>
            </a:p>
            <a:p>
              <a:r>
                <a:rPr lang="en-US" sz="1400" dirty="0">
                  <a:solidFill>
                    <a:schemeClr val="tx2"/>
                  </a:solidFill>
                  <a:latin typeface="Calibri" pitchFamily="34" charset="0"/>
                </a:rPr>
                <a:t>Purchasing  – G     </a:t>
              </a:r>
            </a:p>
            <a:p>
              <a:r>
                <a:rPr lang="en-US" sz="1400" dirty="0">
                  <a:solidFill>
                    <a:schemeClr val="tx2"/>
                  </a:solidFill>
                  <a:latin typeface="Calibri" pitchFamily="34" charset="0"/>
                </a:rPr>
                <a:t>Ron Regan  –</a:t>
              </a:r>
              <a:r>
                <a:rPr lang="en-US" sz="1400" dirty="0">
                  <a:latin typeface="Calibri" pitchFamily="34" charset="0"/>
                </a:rPr>
                <a:t> </a:t>
              </a:r>
              <a:r>
                <a:rPr lang="en-US" sz="1400" dirty="0">
                  <a:solidFill>
                    <a:schemeClr val="tx2"/>
                  </a:solidFill>
                  <a:latin typeface="Calibri" pitchFamily="34" charset="0"/>
                </a:rPr>
                <a:t>G,U,D</a:t>
              </a:r>
            </a:p>
            <a:p>
              <a:r>
                <a:rPr lang="en-US" sz="1400" dirty="0">
                  <a:solidFill>
                    <a:schemeClr val="hlink"/>
                  </a:solidFill>
                  <a:latin typeface="Calibri" pitchFamily="34" charset="0"/>
                </a:rPr>
                <a:t>Creator </a:t>
              </a:r>
              <a:r>
                <a:rPr lang="en-US" sz="1400" dirty="0">
                  <a:solidFill>
                    <a:schemeClr val="tx2"/>
                  </a:solidFill>
                  <a:latin typeface="Calibri" pitchFamily="34" charset="0"/>
                </a:rPr>
                <a:t>       – G,U,D,C</a:t>
              </a:r>
            </a:p>
            <a:p>
              <a:r>
                <a:rPr lang="en-US" sz="1400" dirty="0">
                  <a:solidFill>
                    <a:schemeClr val="hlink"/>
                  </a:solidFill>
                  <a:latin typeface="Calibri" pitchFamily="34" charset="0"/>
                </a:rPr>
                <a:t>Owner</a:t>
              </a:r>
              <a:r>
                <a:rPr lang="en-US" sz="1400" dirty="0">
                  <a:solidFill>
                    <a:schemeClr val="tx2"/>
                  </a:solidFill>
                  <a:latin typeface="Calibri" pitchFamily="34" charset="0"/>
                </a:rPr>
                <a:t>         – G,U</a:t>
              </a:r>
            </a:p>
            <a:p>
              <a:r>
                <a:rPr lang="en-US" sz="1400" dirty="0">
                  <a:solidFill>
                    <a:schemeClr val="hlink"/>
                  </a:solidFill>
                  <a:latin typeface="Calibri" pitchFamily="34" charset="0"/>
                </a:rPr>
                <a:t>Manager</a:t>
              </a:r>
              <a:r>
                <a:rPr lang="en-US" sz="1400" dirty="0">
                  <a:solidFill>
                    <a:schemeClr val="tx2"/>
                  </a:solidFill>
                  <a:latin typeface="Calibri" pitchFamily="34" charset="0"/>
                </a:rPr>
                <a:t>      – G,U,C</a:t>
              </a:r>
            </a:p>
          </p:txBody>
        </p:sp>
        <p:cxnSp>
          <p:nvCxnSpPr>
            <p:cNvPr id="68626" name="AutoShape 18"/>
            <p:cNvCxnSpPr>
              <a:cxnSpLocks noChangeShapeType="1"/>
              <a:stCxn id="68624" idx="0"/>
              <a:endCxn id="68625" idx="0"/>
            </p:cNvCxnSpPr>
            <p:nvPr/>
          </p:nvCxnSpPr>
          <p:spPr bwMode="auto">
            <a:xfrm>
              <a:off x="1264" y="2456"/>
              <a:ext cx="1064" cy="504"/>
            </a:xfrm>
            <a:prstGeom prst="bentConnector2">
              <a:avLst/>
            </a:prstGeom>
            <a:noFill/>
            <a:ln w="38100">
              <a:solidFill>
                <a:schemeClr val="tx1"/>
              </a:solidFill>
              <a:miter lim="800000"/>
              <a:headEnd/>
              <a:tailEnd type="triangle" w="med" len="med"/>
            </a:ln>
            <a:effectLst/>
          </p:spPr>
        </p:cxnSp>
        <p:sp>
          <p:nvSpPr>
            <p:cNvPr id="68627" name="Text Box 19"/>
            <p:cNvSpPr txBox="1">
              <a:spLocks noChangeArrowheads="1"/>
            </p:cNvSpPr>
            <p:nvPr/>
          </p:nvSpPr>
          <p:spPr bwMode="auto">
            <a:xfrm>
              <a:off x="1341" y="2284"/>
              <a:ext cx="882" cy="417"/>
            </a:xfrm>
            <a:prstGeom prst="rect">
              <a:avLst/>
            </a:prstGeom>
            <a:noFill/>
            <a:ln w="9525" algn="ctr">
              <a:noFill/>
              <a:miter lim="800000"/>
              <a:headEnd/>
              <a:tailEnd/>
            </a:ln>
            <a:effectLst/>
          </p:spPr>
          <p:txBody>
            <a:bodyPr wrap="none">
              <a:spAutoFit/>
            </a:bodyPr>
            <a:lstStyle/>
            <a:p>
              <a:pPr algn="ctr"/>
              <a:r>
                <a:rPr lang="en-US" sz="1400">
                  <a:latin typeface="Calibri" pitchFamily="34" charset="0"/>
                </a:rPr>
                <a:t>“Need-to-Know”</a:t>
              </a:r>
            </a:p>
            <a:p>
              <a:pPr algn="ctr"/>
              <a:endParaRPr lang="en-US" sz="900">
                <a:latin typeface="Calibri" pitchFamily="34" charset="0"/>
              </a:endParaRPr>
            </a:p>
            <a:p>
              <a:pPr algn="ctr"/>
              <a:r>
                <a:rPr lang="en-US" sz="1400">
                  <a:latin typeface="Calibri" pitchFamily="34" charset="0"/>
                </a:rPr>
                <a:t>List</a:t>
              </a:r>
            </a:p>
          </p:txBody>
        </p:sp>
      </p:grpSp>
      <p:sp>
        <p:nvSpPr>
          <p:cNvPr id="21"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36</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0"/>
            <a:ext cx="7231063" cy="892175"/>
          </a:xfrm>
          <a:noFill/>
          <a:ln/>
        </p:spPr>
        <p:txBody>
          <a:bodyPr/>
          <a:lstStyle/>
          <a:p>
            <a:r>
              <a:rPr lang="en-US" sz="3200" b="1" dirty="0" smtClean="0">
                <a:latin typeface="Calibri" pitchFamily="34" charset="0"/>
              </a:rPr>
              <a:t>Aras Innovator® Basics</a:t>
            </a:r>
            <a:br>
              <a:rPr lang="en-US" sz="3200" b="1" dirty="0" smtClean="0">
                <a:latin typeface="Calibri" pitchFamily="34" charset="0"/>
              </a:rPr>
            </a:br>
            <a:r>
              <a:rPr lang="en-US" sz="3200" b="1" dirty="0" smtClean="0">
                <a:latin typeface="Calibri" pitchFamily="34" charset="0"/>
              </a:rPr>
              <a:t>AML</a:t>
            </a:r>
          </a:p>
        </p:txBody>
      </p:sp>
      <p:sp>
        <p:nvSpPr>
          <p:cNvPr id="70660" name="Rectangle 4"/>
          <p:cNvSpPr>
            <a:spLocks noGrp="1" noChangeArrowheads="1"/>
          </p:cNvSpPr>
          <p:nvPr>
            <p:ph type="body" idx="1"/>
          </p:nvPr>
        </p:nvSpPr>
        <p:spPr>
          <a:xfrm>
            <a:off x="190500" y="1276350"/>
            <a:ext cx="8763000" cy="5276850"/>
          </a:xfrm>
        </p:spPr>
        <p:txBody>
          <a:bodyPr/>
          <a:lstStyle/>
          <a:p>
            <a:pPr>
              <a:spcBef>
                <a:spcPct val="100000"/>
              </a:spcBef>
              <a:spcAft>
                <a:spcPct val="0"/>
              </a:spcAft>
              <a:buFont typeface="Wingdings" pitchFamily="2" charset="2"/>
              <a:buChar char="§"/>
            </a:pPr>
            <a:r>
              <a:rPr lang="en-US" sz="3200" dirty="0" smtClean="0">
                <a:latin typeface="Calibri" pitchFamily="34" charset="0"/>
              </a:rPr>
              <a:t>Data and Transactions coded similarly</a:t>
            </a:r>
          </a:p>
          <a:p>
            <a:pPr>
              <a:spcBef>
                <a:spcPct val="100000"/>
              </a:spcBef>
              <a:spcAft>
                <a:spcPct val="0"/>
              </a:spcAft>
              <a:buFont typeface="Wingdings" pitchFamily="2" charset="2"/>
              <a:buChar char="§"/>
            </a:pPr>
            <a:r>
              <a:rPr lang="en-US" sz="3200" dirty="0" smtClean="0">
                <a:latin typeface="Calibri" pitchFamily="34" charset="0"/>
              </a:rPr>
              <a:t>Simple syntax </a:t>
            </a:r>
          </a:p>
          <a:p>
            <a:pPr>
              <a:spcBef>
                <a:spcPct val="100000"/>
              </a:spcBef>
              <a:spcAft>
                <a:spcPct val="0"/>
              </a:spcAft>
              <a:buFont typeface="Wingdings" pitchFamily="2" charset="2"/>
              <a:buChar char="§"/>
            </a:pPr>
            <a:r>
              <a:rPr lang="en-US" sz="3200" dirty="0" smtClean="0">
                <a:latin typeface="Calibri" pitchFamily="34" charset="0"/>
              </a:rPr>
              <a:t>100% of the Client </a:t>
            </a:r>
            <a:r>
              <a:rPr lang="en-US" sz="3200" dirty="0" smtClean="0">
                <a:latin typeface="Calibri" pitchFamily="34" charset="0"/>
                <a:sym typeface="Wingdings" pitchFamily="2" charset="2"/>
              </a:rPr>
              <a:t>  Server traffic is AML</a:t>
            </a:r>
          </a:p>
          <a:p>
            <a:pPr>
              <a:spcBef>
                <a:spcPct val="100000"/>
              </a:spcBef>
              <a:spcAft>
                <a:spcPct val="0"/>
              </a:spcAft>
              <a:buFont typeface="Wingdings" pitchFamily="2" charset="2"/>
              <a:buChar char="§"/>
            </a:pPr>
            <a:r>
              <a:rPr lang="en-US" sz="3200" dirty="0" smtClean="0">
                <a:latin typeface="Calibri" pitchFamily="34" charset="0"/>
                <a:sym typeface="Wingdings" pitchFamily="2" charset="2"/>
              </a:rPr>
              <a:t>100% of all transactions, interfaces, or actions can be expressed in AML</a:t>
            </a:r>
            <a:endParaRPr lang="en-US" sz="3200" dirty="0" smtClean="0">
              <a:latin typeface="Calibri" pitchFamily="34" charset="0"/>
            </a:endParaRPr>
          </a:p>
        </p:txBody>
      </p:sp>
      <p:sp>
        <p:nvSpPr>
          <p:cNvPr id="5"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37</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0"/>
            <a:ext cx="6259513" cy="1066800"/>
          </a:xfrm>
        </p:spPr>
        <p:txBody>
          <a:bodyPr/>
          <a:lstStyle/>
          <a:p>
            <a:r>
              <a:rPr lang="en-US" sz="3200" b="1" dirty="0" smtClean="0">
                <a:latin typeface="Calibri" pitchFamily="34" charset="0"/>
              </a:rPr>
              <a:t>Aras Innovator®</a:t>
            </a:r>
            <a:r>
              <a:rPr lang="en-US" sz="3200" b="1" baseline="100000" dirty="0" smtClean="0">
                <a:latin typeface="Calibri" pitchFamily="34" charset="0"/>
              </a:rPr>
              <a:t> </a:t>
            </a:r>
            <a:r>
              <a:rPr lang="en-US" sz="3200" b="1" dirty="0" smtClean="0">
                <a:latin typeface="Calibri" pitchFamily="34" charset="0"/>
              </a:rPr>
              <a:t>Basics</a:t>
            </a:r>
            <a:br>
              <a:rPr lang="en-US" sz="3200" b="1" dirty="0" smtClean="0">
                <a:latin typeface="Calibri" pitchFamily="34" charset="0"/>
              </a:rPr>
            </a:br>
            <a:r>
              <a:rPr lang="en-US" sz="3200" b="1" dirty="0" smtClean="0">
                <a:latin typeface="Calibri" pitchFamily="34" charset="0"/>
              </a:rPr>
              <a:t>Mapping Model to AML</a:t>
            </a:r>
          </a:p>
        </p:txBody>
      </p:sp>
      <p:sp>
        <p:nvSpPr>
          <p:cNvPr id="71683" name="AutoShape 3"/>
          <p:cNvSpPr>
            <a:spLocks noChangeArrowheads="1"/>
          </p:cNvSpPr>
          <p:nvPr/>
        </p:nvSpPr>
        <p:spPr bwMode="auto">
          <a:xfrm rot="16200000" flipV="1">
            <a:off x="673100" y="1435100"/>
            <a:ext cx="1968500" cy="1917700"/>
          </a:xfrm>
          <a:prstGeom prst="foldedCorner">
            <a:avLst>
              <a:gd name="adj" fmla="val 12500"/>
            </a:avLst>
          </a:prstGeom>
          <a:noFill/>
          <a:ln w="9525">
            <a:solidFill>
              <a:schemeClr val="tx1"/>
            </a:solidFill>
            <a:round/>
            <a:headEnd/>
            <a:tailEnd/>
          </a:ln>
          <a:effectLst/>
        </p:spPr>
        <p:txBody>
          <a:bodyPr rot="10800000" vert="eaVert" wrap="none" anchorCtr="1"/>
          <a:lstStyle/>
          <a:p>
            <a:r>
              <a:rPr lang="en-US" sz="1800">
                <a:latin typeface="Calibri" pitchFamily="34" charset="0"/>
              </a:rPr>
              <a:t>ECN 123456</a:t>
            </a:r>
          </a:p>
          <a:p>
            <a:endParaRPr lang="en-US" sz="1800">
              <a:latin typeface="Calibri" pitchFamily="34" charset="0"/>
            </a:endParaRPr>
          </a:p>
          <a:p>
            <a:endParaRPr lang="en-US" sz="1200">
              <a:latin typeface="Calibri" pitchFamily="34" charset="0"/>
            </a:endParaRPr>
          </a:p>
          <a:p>
            <a:r>
              <a:rPr lang="en-US" sz="1200">
                <a:solidFill>
                  <a:schemeClr val="tx2"/>
                </a:solidFill>
                <a:latin typeface="Calibri" pitchFamily="34" charset="0"/>
              </a:rPr>
              <a:t>Description</a:t>
            </a:r>
          </a:p>
          <a:p>
            <a:r>
              <a:rPr lang="en-US" sz="1200">
                <a:solidFill>
                  <a:schemeClr val="tx2"/>
                </a:solidFill>
                <a:latin typeface="Calibri" pitchFamily="34" charset="0"/>
              </a:rPr>
              <a:t>Effectivity</a:t>
            </a:r>
          </a:p>
          <a:p>
            <a:r>
              <a:rPr lang="en-US" sz="1200">
                <a:solidFill>
                  <a:schemeClr val="tx2"/>
                </a:solidFill>
                <a:latin typeface="Calibri" pitchFamily="34" charset="0"/>
              </a:rPr>
              <a:t>Originator</a:t>
            </a:r>
          </a:p>
          <a:p>
            <a:r>
              <a:rPr lang="en-US" sz="1200">
                <a:solidFill>
                  <a:schemeClr val="tx2"/>
                </a:solidFill>
                <a:latin typeface="Calibri" pitchFamily="34" charset="0"/>
              </a:rPr>
              <a:t>…</a:t>
            </a:r>
          </a:p>
          <a:p>
            <a:endParaRPr lang="en-US" sz="1200">
              <a:solidFill>
                <a:schemeClr val="tx2"/>
              </a:solidFill>
              <a:latin typeface="Calibri" pitchFamily="34" charset="0"/>
            </a:endParaRPr>
          </a:p>
        </p:txBody>
      </p:sp>
      <p:sp>
        <p:nvSpPr>
          <p:cNvPr id="71684" name="Line 4"/>
          <p:cNvSpPr>
            <a:spLocks noChangeShapeType="1"/>
          </p:cNvSpPr>
          <p:nvPr/>
        </p:nvSpPr>
        <p:spPr bwMode="auto">
          <a:xfrm flipH="1">
            <a:off x="2705100" y="1536700"/>
            <a:ext cx="381000" cy="266700"/>
          </a:xfrm>
          <a:prstGeom prst="line">
            <a:avLst/>
          </a:prstGeom>
          <a:noFill/>
          <a:ln w="9525">
            <a:solidFill>
              <a:schemeClr val="tx1"/>
            </a:solidFill>
            <a:round/>
            <a:headEnd/>
            <a:tailEnd type="triangle" w="med" len="med"/>
          </a:ln>
          <a:effectLst/>
        </p:spPr>
        <p:txBody>
          <a:bodyPr/>
          <a:lstStyle/>
          <a:p>
            <a:endParaRPr lang="en-US">
              <a:latin typeface="Calibri" pitchFamily="34" charset="0"/>
            </a:endParaRPr>
          </a:p>
        </p:txBody>
      </p:sp>
      <p:sp>
        <p:nvSpPr>
          <p:cNvPr id="71685" name="Text Box 5"/>
          <p:cNvSpPr txBox="1">
            <a:spLocks noChangeArrowheads="1"/>
          </p:cNvSpPr>
          <p:nvPr/>
        </p:nvSpPr>
        <p:spPr bwMode="auto">
          <a:xfrm>
            <a:off x="3133725" y="1289050"/>
            <a:ext cx="1204817" cy="307777"/>
          </a:xfrm>
          <a:prstGeom prst="rect">
            <a:avLst/>
          </a:prstGeom>
          <a:noFill/>
          <a:ln w="9525" algn="ctr">
            <a:noFill/>
            <a:miter lim="800000"/>
            <a:headEnd/>
            <a:tailEnd/>
          </a:ln>
          <a:effectLst/>
        </p:spPr>
        <p:txBody>
          <a:bodyPr wrap="none">
            <a:spAutoFit/>
          </a:bodyPr>
          <a:lstStyle/>
          <a:p>
            <a:r>
              <a:rPr lang="en-US" sz="1400" dirty="0">
                <a:latin typeface="Calibri" pitchFamily="34" charset="0"/>
              </a:rPr>
              <a:t>ECN ItemType</a:t>
            </a:r>
            <a:endParaRPr lang="en-US" sz="1400" b="0" dirty="0">
              <a:latin typeface="Calibri" pitchFamily="34" charset="0"/>
            </a:endParaRPr>
          </a:p>
        </p:txBody>
      </p:sp>
      <p:sp>
        <p:nvSpPr>
          <p:cNvPr id="71686" name="AutoShape 6"/>
          <p:cNvSpPr>
            <a:spLocks noChangeArrowheads="1"/>
          </p:cNvSpPr>
          <p:nvPr/>
        </p:nvSpPr>
        <p:spPr bwMode="auto">
          <a:xfrm rot="16200000" flipV="1">
            <a:off x="5848350" y="4337050"/>
            <a:ext cx="2260600" cy="1968500"/>
          </a:xfrm>
          <a:prstGeom prst="foldedCorner">
            <a:avLst>
              <a:gd name="adj" fmla="val 12500"/>
            </a:avLst>
          </a:prstGeom>
          <a:noFill/>
          <a:ln w="9525">
            <a:solidFill>
              <a:schemeClr val="tx1"/>
            </a:solidFill>
            <a:round/>
            <a:headEnd/>
            <a:tailEnd/>
          </a:ln>
          <a:effectLst/>
        </p:spPr>
        <p:txBody>
          <a:bodyPr rot="10800000" vert="eaVert" wrap="none" anchorCtr="1"/>
          <a:lstStyle/>
          <a:p>
            <a:r>
              <a:rPr lang="en-US" sz="1800">
                <a:latin typeface="Calibri" pitchFamily="34" charset="0"/>
              </a:rPr>
              <a:t>PART 909011</a:t>
            </a:r>
          </a:p>
          <a:p>
            <a:endParaRPr lang="en-US" sz="1800">
              <a:latin typeface="Calibri" pitchFamily="34" charset="0"/>
            </a:endParaRPr>
          </a:p>
          <a:p>
            <a:r>
              <a:rPr lang="en-US" sz="1200">
                <a:solidFill>
                  <a:schemeClr val="tx2"/>
                </a:solidFill>
                <a:latin typeface="Calibri" pitchFamily="34" charset="0"/>
              </a:rPr>
              <a:t>Description</a:t>
            </a:r>
          </a:p>
          <a:p>
            <a:r>
              <a:rPr lang="en-US" sz="1200">
                <a:solidFill>
                  <a:schemeClr val="tx2"/>
                </a:solidFill>
                <a:latin typeface="Calibri" pitchFamily="34" charset="0"/>
              </a:rPr>
              <a:t>Effectivity</a:t>
            </a:r>
          </a:p>
          <a:p>
            <a:r>
              <a:rPr lang="en-US" sz="1200">
                <a:solidFill>
                  <a:schemeClr val="tx2"/>
                </a:solidFill>
                <a:latin typeface="Calibri" pitchFamily="34" charset="0"/>
              </a:rPr>
              <a:t>Originator</a:t>
            </a:r>
          </a:p>
          <a:p>
            <a:r>
              <a:rPr lang="en-US" sz="1200">
                <a:solidFill>
                  <a:schemeClr val="tx2"/>
                </a:solidFill>
                <a:latin typeface="Calibri" pitchFamily="34" charset="0"/>
              </a:rPr>
              <a:t>…</a:t>
            </a:r>
          </a:p>
          <a:p>
            <a:endParaRPr lang="en-US" sz="1200">
              <a:solidFill>
                <a:schemeClr val="tx2"/>
              </a:solidFill>
              <a:latin typeface="Calibri" pitchFamily="34" charset="0"/>
            </a:endParaRPr>
          </a:p>
          <a:p>
            <a:r>
              <a:rPr lang="en-US" sz="1200">
                <a:solidFill>
                  <a:schemeClr val="hlink"/>
                </a:solidFill>
                <a:latin typeface="Calibri" pitchFamily="34" charset="0"/>
              </a:rPr>
              <a:t>Generation</a:t>
            </a:r>
          </a:p>
          <a:p>
            <a:r>
              <a:rPr lang="en-US" sz="1200">
                <a:solidFill>
                  <a:schemeClr val="hlink"/>
                </a:solidFill>
                <a:latin typeface="Calibri" pitchFamily="34" charset="0"/>
              </a:rPr>
              <a:t>Major_Rev</a:t>
            </a:r>
          </a:p>
          <a:p>
            <a:r>
              <a:rPr lang="en-US" sz="1200">
                <a:solidFill>
                  <a:schemeClr val="hlink"/>
                </a:solidFill>
                <a:latin typeface="Calibri" pitchFamily="34" charset="0"/>
              </a:rPr>
              <a:t>Minor_Rev</a:t>
            </a:r>
          </a:p>
        </p:txBody>
      </p:sp>
      <p:sp>
        <p:nvSpPr>
          <p:cNvPr id="71687" name="Line 7"/>
          <p:cNvSpPr>
            <a:spLocks noChangeShapeType="1"/>
          </p:cNvSpPr>
          <p:nvPr/>
        </p:nvSpPr>
        <p:spPr bwMode="auto">
          <a:xfrm flipH="1">
            <a:off x="7467600" y="3683000"/>
            <a:ext cx="584200" cy="406400"/>
          </a:xfrm>
          <a:prstGeom prst="line">
            <a:avLst/>
          </a:prstGeom>
          <a:noFill/>
          <a:ln w="9525">
            <a:solidFill>
              <a:schemeClr val="tx1"/>
            </a:solidFill>
            <a:round/>
            <a:headEnd/>
            <a:tailEnd type="triangle" w="med" len="med"/>
          </a:ln>
          <a:effectLst/>
        </p:spPr>
        <p:txBody>
          <a:bodyPr/>
          <a:lstStyle/>
          <a:p>
            <a:endParaRPr lang="en-US">
              <a:latin typeface="Calibri" pitchFamily="34" charset="0"/>
            </a:endParaRPr>
          </a:p>
        </p:txBody>
      </p:sp>
      <p:sp>
        <p:nvSpPr>
          <p:cNvPr id="71688" name="Text Box 8"/>
          <p:cNvSpPr txBox="1">
            <a:spLocks noChangeArrowheads="1"/>
          </p:cNvSpPr>
          <p:nvPr/>
        </p:nvSpPr>
        <p:spPr bwMode="auto">
          <a:xfrm>
            <a:off x="7477125" y="3422650"/>
            <a:ext cx="1275349" cy="307777"/>
          </a:xfrm>
          <a:prstGeom prst="rect">
            <a:avLst/>
          </a:prstGeom>
          <a:noFill/>
          <a:ln w="9525" algn="ctr">
            <a:noFill/>
            <a:miter lim="800000"/>
            <a:headEnd/>
            <a:tailEnd/>
          </a:ln>
          <a:effectLst/>
        </p:spPr>
        <p:txBody>
          <a:bodyPr wrap="none">
            <a:spAutoFit/>
          </a:bodyPr>
          <a:lstStyle/>
          <a:p>
            <a:r>
              <a:rPr lang="en-US" sz="1400" dirty="0">
                <a:latin typeface="Calibri" pitchFamily="34" charset="0"/>
              </a:rPr>
              <a:t>PART ItemType</a:t>
            </a:r>
            <a:endParaRPr lang="en-US" sz="1400" b="0" dirty="0">
              <a:latin typeface="Calibri" pitchFamily="34" charset="0"/>
            </a:endParaRPr>
          </a:p>
        </p:txBody>
      </p:sp>
      <p:sp>
        <p:nvSpPr>
          <p:cNvPr id="71689" name="AutoShape 9"/>
          <p:cNvSpPr>
            <a:spLocks noChangeArrowheads="1"/>
          </p:cNvSpPr>
          <p:nvPr/>
        </p:nvSpPr>
        <p:spPr bwMode="auto">
          <a:xfrm rot="16200000" flipV="1">
            <a:off x="2965450" y="3778250"/>
            <a:ext cx="1841500" cy="1320800"/>
          </a:xfrm>
          <a:prstGeom prst="foldedCorner">
            <a:avLst>
              <a:gd name="adj" fmla="val 12500"/>
            </a:avLst>
          </a:prstGeom>
          <a:noFill/>
          <a:ln w="9525">
            <a:solidFill>
              <a:schemeClr val="tx1"/>
            </a:solidFill>
            <a:round/>
            <a:headEnd/>
            <a:tailEnd/>
          </a:ln>
          <a:effectLst/>
        </p:spPr>
        <p:txBody>
          <a:bodyPr rot="10800000" vert="eaVert" wrap="none" anchorCtr="1"/>
          <a:lstStyle/>
          <a:p>
            <a:endParaRPr lang="en-US" sz="1200" dirty="0">
              <a:solidFill>
                <a:schemeClr val="tx2"/>
              </a:solidFill>
              <a:latin typeface="Calibri" pitchFamily="34" charset="0"/>
            </a:endParaRPr>
          </a:p>
          <a:p>
            <a:r>
              <a:rPr lang="en-US" sz="1200" dirty="0" smtClean="0">
                <a:solidFill>
                  <a:schemeClr val="tx2"/>
                </a:solidFill>
                <a:latin typeface="Calibri" pitchFamily="34" charset="0"/>
              </a:rPr>
              <a:t>    </a:t>
            </a:r>
            <a:r>
              <a:rPr lang="en-US" sz="1200" dirty="0">
                <a:solidFill>
                  <a:schemeClr val="tx2"/>
                </a:solidFill>
                <a:latin typeface="Calibri" pitchFamily="34" charset="0"/>
              </a:rPr>
              <a:t>Field</a:t>
            </a:r>
          </a:p>
          <a:p>
            <a:r>
              <a:rPr lang="en-US" sz="1200" dirty="0">
                <a:solidFill>
                  <a:schemeClr val="tx2"/>
                </a:solidFill>
                <a:latin typeface="Calibri" pitchFamily="34" charset="0"/>
              </a:rPr>
              <a:t>  </a:t>
            </a:r>
            <a:r>
              <a:rPr lang="en-US" sz="1200" dirty="0" smtClean="0">
                <a:solidFill>
                  <a:schemeClr val="tx2"/>
                </a:solidFill>
                <a:latin typeface="Calibri" pitchFamily="34" charset="0"/>
              </a:rPr>
              <a:t>  Fin </a:t>
            </a:r>
            <a:r>
              <a:rPr lang="en-US" sz="1200" dirty="0">
                <a:solidFill>
                  <a:schemeClr val="tx2"/>
                </a:solidFill>
                <a:latin typeface="Calibri" pitchFamily="34" charset="0"/>
              </a:rPr>
              <a:t>Goods</a:t>
            </a:r>
          </a:p>
          <a:p>
            <a:pPr>
              <a:buFont typeface="Wingdings" pitchFamily="2" charset="2"/>
              <a:buChar char="ü"/>
            </a:pPr>
            <a:r>
              <a:rPr lang="en-US" sz="1200" dirty="0">
                <a:solidFill>
                  <a:schemeClr val="tx2"/>
                </a:solidFill>
                <a:latin typeface="Calibri" pitchFamily="34" charset="0"/>
              </a:rPr>
              <a:t>Raw</a:t>
            </a:r>
          </a:p>
          <a:p>
            <a:pPr>
              <a:buFont typeface="Wingdings" pitchFamily="2" charset="2"/>
              <a:buChar char="ü"/>
            </a:pPr>
            <a:r>
              <a:rPr lang="en-US" sz="1200" dirty="0">
                <a:solidFill>
                  <a:schemeClr val="tx2"/>
                </a:solidFill>
                <a:latin typeface="Calibri" pitchFamily="34" charset="0"/>
              </a:rPr>
              <a:t>WIP</a:t>
            </a:r>
          </a:p>
          <a:p>
            <a:pPr>
              <a:buFont typeface="Wingdings" pitchFamily="2" charset="2"/>
              <a:buChar char="ü"/>
            </a:pPr>
            <a:endParaRPr lang="en-US" sz="1200" dirty="0">
              <a:solidFill>
                <a:schemeClr val="tx2"/>
              </a:solidFill>
              <a:latin typeface="Calibri" pitchFamily="34" charset="0"/>
            </a:endParaRPr>
          </a:p>
          <a:p>
            <a:pPr>
              <a:buFont typeface="Wingdings" pitchFamily="2" charset="2"/>
              <a:buNone/>
            </a:pPr>
            <a:r>
              <a:rPr lang="en-US" sz="1200" dirty="0">
                <a:solidFill>
                  <a:schemeClr val="hlink"/>
                </a:solidFill>
                <a:latin typeface="Calibri" pitchFamily="34" charset="0"/>
              </a:rPr>
              <a:t>Fix / Float</a:t>
            </a:r>
          </a:p>
        </p:txBody>
      </p:sp>
      <p:cxnSp>
        <p:nvCxnSpPr>
          <p:cNvPr id="71690" name="AutoShape 10"/>
          <p:cNvCxnSpPr>
            <a:cxnSpLocks noChangeShapeType="1"/>
            <a:stCxn id="71683" idx="1"/>
            <a:endCxn id="71689" idx="2"/>
          </p:cNvCxnSpPr>
          <p:nvPr/>
        </p:nvCxnSpPr>
        <p:spPr bwMode="auto">
          <a:xfrm rot="16200000" flipH="1">
            <a:off x="1911350" y="3124200"/>
            <a:ext cx="1060450" cy="1568450"/>
          </a:xfrm>
          <a:prstGeom prst="bentConnector2">
            <a:avLst/>
          </a:prstGeom>
          <a:noFill/>
          <a:ln w="28575">
            <a:solidFill>
              <a:schemeClr val="tx2"/>
            </a:solidFill>
            <a:miter lim="800000"/>
            <a:headEnd/>
            <a:tailEnd type="triangle" w="med" len="med"/>
          </a:ln>
          <a:effectLst/>
        </p:spPr>
      </p:cxnSp>
      <p:cxnSp>
        <p:nvCxnSpPr>
          <p:cNvPr id="71691" name="AutoShape 11"/>
          <p:cNvCxnSpPr>
            <a:cxnSpLocks noChangeShapeType="1"/>
            <a:stCxn id="71689" idx="0"/>
            <a:endCxn id="71686" idx="2"/>
          </p:cNvCxnSpPr>
          <p:nvPr/>
        </p:nvCxnSpPr>
        <p:spPr bwMode="auto">
          <a:xfrm>
            <a:off x="4546600" y="4438650"/>
            <a:ext cx="1447800" cy="882650"/>
          </a:xfrm>
          <a:prstGeom prst="bentConnector3">
            <a:avLst>
              <a:gd name="adj1" fmla="val 50000"/>
            </a:avLst>
          </a:prstGeom>
          <a:noFill/>
          <a:ln w="28575">
            <a:solidFill>
              <a:schemeClr val="tx2"/>
            </a:solidFill>
            <a:miter lim="800000"/>
            <a:headEnd/>
            <a:tailEnd type="triangle" w="med" len="med"/>
          </a:ln>
          <a:effectLst/>
        </p:spPr>
      </p:cxnSp>
      <p:sp>
        <p:nvSpPr>
          <p:cNvPr id="71692" name="Text Box 12"/>
          <p:cNvSpPr txBox="1">
            <a:spLocks noChangeArrowheads="1"/>
          </p:cNvSpPr>
          <p:nvPr/>
        </p:nvSpPr>
        <p:spPr bwMode="auto">
          <a:xfrm>
            <a:off x="4582667" y="2724150"/>
            <a:ext cx="2134046" cy="523220"/>
          </a:xfrm>
          <a:prstGeom prst="rect">
            <a:avLst/>
          </a:prstGeom>
          <a:noFill/>
          <a:ln w="9525" algn="ctr">
            <a:noFill/>
            <a:miter lim="800000"/>
            <a:headEnd/>
            <a:tailEnd/>
          </a:ln>
          <a:effectLst/>
        </p:spPr>
        <p:txBody>
          <a:bodyPr wrap="none">
            <a:spAutoFit/>
          </a:bodyPr>
          <a:lstStyle/>
          <a:p>
            <a:pPr algn="r"/>
            <a:r>
              <a:rPr lang="en-US" sz="1400" dirty="0">
                <a:latin typeface="Calibri" pitchFamily="34" charset="0"/>
              </a:rPr>
              <a:t>AFFECTED PARTS ItemType</a:t>
            </a:r>
          </a:p>
          <a:p>
            <a:pPr algn="r"/>
            <a:r>
              <a:rPr lang="en-US" sz="1400" dirty="0">
                <a:latin typeface="Calibri" pitchFamily="34" charset="0"/>
              </a:rPr>
              <a:t>RelationshipType</a:t>
            </a:r>
            <a:endParaRPr lang="en-US" sz="1400" b="0" dirty="0">
              <a:latin typeface="Calibri" pitchFamily="34" charset="0"/>
            </a:endParaRPr>
          </a:p>
        </p:txBody>
      </p:sp>
      <p:sp>
        <p:nvSpPr>
          <p:cNvPr id="71693" name="Line 13"/>
          <p:cNvSpPr>
            <a:spLocks noChangeShapeType="1"/>
          </p:cNvSpPr>
          <p:nvPr/>
        </p:nvSpPr>
        <p:spPr bwMode="auto">
          <a:xfrm flipH="1">
            <a:off x="4432300" y="3022600"/>
            <a:ext cx="584200" cy="406400"/>
          </a:xfrm>
          <a:prstGeom prst="line">
            <a:avLst/>
          </a:prstGeom>
          <a:noFill/>
          <a:ln w="9525">
            <a:solidFill>
              <a:schemeClr val="tx1"/>
            </a:solidFill>
            <a:round/>
            <a:headEnd/>
            <a:tailEnd type="triangle" w="med" len="med"/>
          </a:ln>
          <a:effectLst/>
        </p:spPr>
        <p:txBody>
          <a:bodyPr/>
          <a:lstStyle/>
          <a:p>
            <a:endParaRPr lang="en-US">
              <a:latin typeface="Calibri" pitchFamily="34" charset="0"/>
            </a:endParaRPr>
          </a:p>
        </p:txBody>
      </p:sp>
      <p:sp>
        <p:nvSpPr>
          <p:cNvPr id="15"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38</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776288" y="1568450"/>
            <a:ext cx="7007225" cy="4648200"/>
          </a:xfrm>
        </p:spPr>
        <p:txBody>
          <a:bodyPr/>
          <a:lstStyle/>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&lt;Item type=‘ECN’ action=‘get’ levels=‘1’&gt;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a:t>
            </a:r>
            <a:r>
              <a:rPr lang="en-US" sz="2000" dirty="0" err="1" smtClean="0">
                <a:latin typeface="Calibri" pitchFamily="34" charset="0"/>
              </a:rPr>
              <a:t>item_number</a:t>
            </a:r>
            <a:r>
              <a:rPr lang="en-US" sz="2000" dirty="0" smtClean="0">
                <a:latin typeface="Calibri" pitchFamily="34" charset="0"/>
              </a:rPr>
              <a:t>&gt;ECN-10001&lt;/</a:t>
            </a:r>
            <a:r>
              <a:rPr lang="en-US" sz="2000" dirty="0" err="1" smtClean="0">
                <a:latin typeface="Calibri" pitchFamily="34" charset="0"/>
              </a:rPr>
              <a:t>item_number</a:t>
            </a:r>
            <a:r>
              <a:rPr lang="en-US" sz="2000" dirty="0" smtClean="0">
                <a:latin typeface="Calibri" pitchFamily="34" charset="0"/>
              </a:rPr>
              <a:t>&gt;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&lt;/Item&gt;</a:t>
            </a:r>
          </a:p>
          <a:p>
            <a:pPr marL="0" indent="0">
              <a:lnSpc>
                <a:spcPct val="90000"/>
              </a:lnSpc>
              <a:spcBef>
                <a:spcPct val="0"/>
              </a:spcBef>
              <a:buFont typeface="Wingdings" pitchFamily="2" charset="2"/>
              <a:buNone/>
              <a:tabLst>
                <a:tab pos="457200" algn="l"/>
                <a:tab pos="914400" algn="l"/>
                <a:tab pos="1371600" algn="l"/>
              </a:tabLst>
            </a:pPr>
            <a:endParaRPr lang="en-US" sz="2000" dirty="0" smtClean="0">
              <a:latin typeface="Calibri" pitchFamily="34" charset="0"/>
            </a:endParaRPr>
          </a:p>
          <a:p>
            <a:pPr marL="0" indent="0">
              <a:lnSpc>
                <a:spcPct val="90000"/>
              </a:lnSpc>
              <a:spcBef>
                <a:spcPct val="0"/>
              </a:spcBef>
              <a:buFont typeface="Wingdings" pitchFamily="2" charset="2"/>
              <a:buNone/>
              <a:tabLst>
                <a:tab pos="457200" algn="l"/>
                <a:tab pos="914400" algn="l"/>
                <a:tab pos="1371600" algn="l"/>
              </a:tabLst>
            </a:pPr>
            <a:endParaRPr lang="en-US" sz="2000" dirty="0" smtClean="0">
              <a:latin typeface="Calibri" pitchFamily="34" charset="0"/>
            </a:endParaRP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&lt;Item type=‘ECN’ id=‘A0019BF5D’&gt;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a:t>
            </a:r>
            <a:r>
              <a:rPr lang="en-US" sz="2000" dirty="0" err="1" smtClean="0">
                <a:latin typeface="Calibri" pitchFamily="34" charset="0"/>
              </a:rPr>
              <a:t>item_number</a:t>
            </a:r>
            <a:r>
              <a:rPr lang="en-US" sz="2000" dirty="0" smtClean="0">
                <a:latin typeface="Calibri" pitchFamily="34" charset="0"/>
              </a:rPr>
              <a:t>&gt;ECN-100001&lt;/</a:t>
            </a:r>
            <a:r>
              <a:rPr lang="en-US" sz="2000" dirty="0" err="1" smtClean="0">
                <a:latin typeface="Calibri" pitchFamily="34" charset="0"/>
              </a:rPr>
              <a:t>item_number</a:t>
            </a:r>
            <a:r>
              <a:rPr lang="en-US" sz="2000" dirty="0" smtClean="0">
                <a:latin typeface="Calibri" pitchFamily="34" charset="0"/>
              </a:rPr>
              <a:t>&gt;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&lt;description&gt;This is an ECN&lt;/description&gt;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&lt;Relationships&gt;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&lt;Item type=‘Affected Parts’&gt;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a:t>
            </a:r>
            <a:r>
              <a:rPr lang="en-US" sz="2000" dirty="0" err="1" smtClean="0">
                <a:latin typeface="Calibri" pitchFamily="34" charset="0"/>
              </a:rPr>
              <a:t>related_id</a:t>
            </a:r>
            <a:r>
              <a:rPr lang="en-US" sz="2000" dirty="0" smtClean="0">
                <a:latin typeface="Calibri" pitchFamily="34" charset="0"/>
              </a:rPr>
              <a:t>&gt;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&lt;Item type=‘Part’ id=‘9810AB89DE’&gt;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a:t>
            </a:r>
            <a:r>
              <a:rPr lang="en-US" sz="2000" dirty="0" err="1" smtClean="0">
                <a:latin typeface="Calibri" pitchFamily="34" charset="0"/>
              </a:rPr>
              <a:t>item_number</a:t>
            </a:r>
            <a:r>
              <a:rPr lang="en-US" sz="2000" dirty="0" smtClean="0">
                <a:latin typeface="Calibri" pitchFamily="34" charset="0"/>
              </a:rPr>
              <a:t>&gt;XMR-001&lt;/</a:t>
            </a:r>
            <a:r>
              <a:rPr lang="en-US" sz="2000" dirty="0" err="1" smtClean="0">
                <a:latin typeface="Calibri" pitchFamily="34" charset="0"/>
              </a:rPr>
              <a:t>item_number</a:t>
            </a:r>
            <a:r>
              <a:rPr lang="en-US" sz="2000" dirty="0" smtClean="0">
                <a:latin typeface="Calibri" pitchFamily="34" charset="0"/>
              </a:rPr>
              <a:t>&gt;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&lt;/Item&gt;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a:t>
            </a:r>
            <a:r>
              <a:rPr lang="en-US" sz="2000" dirty="0" err="1" smtClean="0">
                <a:latin typeface="Calibri" pitchFamily="34" charset="0"/>
              </a:rPr>
              <a:t>related_id</a:t>
            </a:r>
            <a:r>
              <a:rPr lang="en-US" sz="2000" dirty="0" smtClean="0">
                <a:latin typeface="Calibri" pitchFamily="34" charset="0"/>
              </a:rPr>
              <a:t>&gt;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&lt;/Item&gt;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	&lt;/Relationships&gt;</a:t>
            </a:r>
          </a:p>
          <a:p>
            <a:pPr marL="0" indent="0">
              <a:lnSpc>
                <a:spcPct val="90000"/>
              </a:lnSpc>
              <a:spcBef>
                <a:spcPct val="0"/>
              </a:spcBef>
              <a:spcAft>
                <a:spcPct val="0"/>
              </a:spcAft>
              <a:buFont typeface="Wingdings" pitchFamily="2" charset="2"/>
              <a:buNone/>
              <a:tabLst>
                <a:tab pos="457200" algn="l"/>
                <a:tab pos="914400" algn="l"/>
                <a:tab pos="1371600" algn="l"/>
              </a:tabLst>
            </a:pPr>
            <a:r>
              <a:rPr lang="en-US" sz="2000" dirty="0" smtClean="0">
                <a:latin typeface="Calibri" pitchFamily="34" charset="0"/>
              </a:rPr>
              <a:t>&lt;/Item&gt;</a:t>
            </a:r>
          </a:p>
        </p:txBody>
      </p:sp>
      <p:sp>
        <p:nvSpPr>
          <p:cNvPr id="73731" name="Text Box 3"/>
          <p:cNvSpPr txBox="1">
            <a:spLocks noChangeArrowheads="1"/>
          </p:cNvSpPr>
          <p:nvPr/>
        </p:nvSpPr>
        <p:spPr bwMode="auto">
          <a:xfrm>
            <a:off x="771525" y="1093788"/>
            <a:ext cx="2478755" cy="523220"/>
          </a:xfrm>
          <a:prstGeom prst="rect">
            <a:avLst/>
          </a:prstGeom>
          <a:noFill/>
          <a:ln w="9525">
            <a:noFill/>
            <a:miter lim="800000"/>
            <a:headEnd/>
            <a:tailEnd/>
          </a:ln>
          <a:effectLst/>
        </p:spPr>
        <p:txBody>
          <a:bodyPr wrap="none">
            <a:spAutoFit/>
          </a:bodyPr>
          <a:lstStyle/>
          <a:p>
            <a:r>
              <a:rPr lang="en-US" sz="2800" b="1" dirty="0">
                <a:solidFill>
                  <a:schemeClr val="tx2"/>
                </a:solidFill>
                <a:latin typeface="Calibri" pitchFamily="34" charset="0"/>
              </a:rPr>
              <a:t>Client Requests</a:t>
            </a:r>
          </a:p>
        </p:txBody>
      </p:sp>
      <p:sp>
        <p:nvSpPr>
          <p:cNvPr id="73732" name="Text Box 4"/>
          <p:cNvSpPr txBox="1">
            <a:spLocks noChangeArrowheads="1"/>
          </p:cNvSpPr>
          <p:nvPr/>
        </p:nvSpPr>
        <p:spPr bwMode="auto">
          <a:xfrm>
            <a:off x="809625" y="2557463"/>
            <a:ext cx="2646237" cy="523220"/>
          </a:xfrm>
          <a:prstGeom prst="rect">
            <a:avLst/>
          </a:prstGeom>
          <a:noFill/>
          <a:ln w="9525">
            <a:noFill/>
            <a:miter lim="800000"/>
            <a:headEnd/>
            <a:tailEnd/>
          </a:ln>
          <a:effectLst/>
        </p:spPr>
        <p:txBody>
          <a:bodyPr wrap="none">
            <a:spAutoFit/>
          </a:bodyPr>
          <a:lstStyle/>
          <a:p>
            <a:r>
              <a:rPr lang="en-US" sz="2800" b="1" dirty="0">
                <a:solidFill>
                  <a:schemeClr val="tx2"/>
                </a:solidFill>
                <a:latin typeface="Calibri" pitchFamily="34" charset="0"/>
              </a:rPr>
              <a:t>Server Response</a:t>
            </a:r>
          </a:p>
        </p:txBody>
      </p:sp>
      <p:sp>
        <p:nvSpPr>
          <p:cNvPr id="73734" name="Rectangle 6"/>
          <p:cNvSpPr>
            <a:spLocks noGrp="1" noChangeArrowheads="1"/>
          </p:cNvSpPr>
          <p:nvPr>
            <p:ph type="title"/>
          </p:nvPr>
        </p:nvSpPr>
        <p:spPr>
          <a:xfrm>
            <a:off x="0" y="0"/>
            <a:ext cx="6259513" cy="981075"/>
          </a:xfrm>
          <a:noFill/>
          <a:ln/>
        </p:spPr>
        <p:txBody>
          <a:bodyPr/>
          <a:lstStyle/>
          <a:p>
            <a:r>
              <a:rPr lang="en-US" sz="3200" b="1" dirty="0" smtClean="0">
                <a:latin typeface="Calibri" pitchFamily="34" charset="0"/>
              </a:rPr>
              <a:t>Aras Innovator® Basics</a:t>
            </a:r>
            <a:br>
              <a:rPr lang="en-US" sz="3200" b="1" dirty="0" smtClean="0">
                <a:latin typeface="Calibri" pitchFamily="34" charset="0"/>
              </a:rPr>
            </a:br>
            <a:r>
              <a:rPr lang="en-US" sz="3200" b="1" dirty="0" smtClean="0">
                <a:latin typeface="Calibri" pitchFamily="34" charset="0"/>
              </a:rPr>
              <a:t>Mapping Model to AML</a:t>
            </a:r>
          </a:p>
        </p:txBody>
      </p:sp>
      <p:sp>
        <p:nvSpPr>
          <p:cNvPr id="7"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39</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4C5104D1-5734-4949-A28E-DEABB5CE8FF4}" type="slidenum">
              <a:rPr lang="en-US"/>
              <a:pPr/>
              <a:t>4</a:t>
            </a:fld>
            <a:r>
              <a:rPr lang="en-US"/>
              <a:t>	</a:t>
            </a:r>
          </a:p>
        </p:txBody>
      </p:sp>
      <p:sp>
        <p:nvSpPr>
          <p:cNvPr id="162818" name="Title 1"/>
          <p:cNvSpPr>
            <a:spLocks noGrp="1"/>
          </p:cNvSpPr>
          <p:nvPr>
            <p:ph type="title" idx="4294967295"/>
          </p:nvPr>
        </p:nvSpPr>
        <p:spPr>
          <a:xfrm>
            <a:off x="0" y="0"/>
            <a:ext cx="6318250" cy="927100"/>
          </a:xfrm>
          <a:ln/>
        </p:spPr>
        <p:txBody>
          <a:bodyPr/>
          <a:lstStyle/>
          <a:p>
            <a:r>
              <a:rPr lang="en-US" sz="3600" b="1" dirty="0">
                <a:latin typeface="Calibri" pitchFamily="34" charset="0"/>
              </a:rPr>
              <a:t>PLM &amp; PDM </a:t>
            </a:r>
            <a:r>
              <a:rPr lang="en-US" sz="3600" b="1" dirty="0" smtClean="0">
                <a:latin typeface="Calibri" pitchFamily="34" charset="0"/>
              </a:rPr>
              <a:t>Market Issues</a:t>
            </a:r>
            <a:endParaRPr lang="en-US" sz="3600" b="1" dirty="0">
              <a:latin typeface="Calibri" pitchFamily="34" charset="0"/>
            </a:endParaRPr>
          </a:p>
        </p:txBody>
      </p:sp>
      <p:sp>
        <p:nvSpPr>
          <p:cNvPr id="162819" name="Content Placeholder 2"/>
          <p:cNvSpPr>
            <a:spLocks noGrp="1"/>
          </p:cNvSpPr>
          <p:nvPr>
            <p:ph idx="4294967295"/>
          </p:nvPr>
        </p:nvSpPr>
        <p:spPr>
          <a:xfrm>
            <a:off x="142875" y="1009650"/>
            <a:ext cx="9001125" cy="5621338"/>
          </a:xfrm>
          <a:ln/>
        </p:spPr>
        <p:txBody>
          <a:bodyPr/>
          <a:lstStyle/>
          <a:p>
            <a:pPr>
              <a:spcBef>
                <a:spcPts val="600"/>
              </a:spcBef>
              <a:spcAft>
                <a:spcPts val="1200"/>
              </a:spcAft>
            </a:pPr>
            <a:r>
              <a:rPr lang="en-US" sz="2400" b="1" u="sng" dirty="0">
                <a:latin typeface="Calibri" pitchFamily="34" charset="0"/>
              </a:rPr>
              <a:t>Licensing model is wrong</a:t>
            </a:r>
            <a:r>
              <a:rPr lang="en-US" sz="2400" b="1" dirty="0">
                <a:latin typeface="Calibri" pitchFamily="34" charset="0"/>
              </a:rPr>
              <a:t> for the enterprise</a:t>
            </a:r>
          </a:p>
          <a:p>
            <a:pPr>
              <a:spcBef>
                <a:spcPts val="600"/>
              </a:spcBef>
              <a:spcAft>
                <a:spcPts val="300"/>
              </a:spcAft>
            </a:pPr>
            <a:r>
              <a:rPr lang="en-US" sz="2400" b="1" dirty="0">
                <a:latin typeface="Calibri" pitchFamily="34" charset="0"/>
              </a:rPr>
              <a:t>Too expensive to achieve enterprise-wide collaboration</a:t>
            </a:r>
          </a:p>
          <a:p>
            <a:pPr lvl="1">
              <a:spcBef>
                <a:spcPts val="600"/>
              </a:spcBef>
              <a:spcAft>
                <a:spcPct val="40000"/>
              </a:spcAft>
              <a:buFont typeface="Wingdings" pitchFamily="2" charset="2"/>
              <a:buChar char="§"/>
            </a:pPr>
            <a:r>
              <a:rPr lang="en-US" sz="2000" dirty="0">
                <a:latin typeface="Calibri" pitchFamily="34" charset="0"/>
              </a:rPr>
              <a:t>Lots of people need access, not just engineering</a:t>
            </a:r>
          </a:p>
          <a:p>
            <a:pPr marL="1027113" lvl="2">
              <a:lnSpc>
                <a:spcPct val="85000"/>
              </a:lnSpc>
              <a:spcBef>
                <a:spcPct val="0"/>
              </a:spcBef>
              <a:spcAft>
                <a:spcPts val="700"/>
              </a:spcAft>
              <a:buFont typeface="Wingdings" pitchFamily="2" charset="2"/>
              <a:buNone/>
            </a:pPr>
            <a:r>
              <a:rPr lang="en-US" sz="1800" dirty="0">
                <a:latin typeface="Calibri" pitchFamily="34" charset="0"/>
              </a:rPr>
              <a:t>Product Management, Quality, Operations, Sourcing, Procurement</a:t>
            </a:r>
          </a:p>
          <a:p>
            <a:pPr marL="1027113" lvl="2">
              <a:lnSpc>
                <a:spcPct val="85000"/>
              </a:lnSpc>
              <a:spcBef>
                <a:spcPct val="0"/>
              </a:spcBef>
              <a:spcAft>
                <a:spcPts val="700"/>
              </a:spcAft>
              <a:buFont typeface="Wingdings" pitchFamily="2" charset="2"/>
              <a:buNone/>
            </a:pPr>
            <a:r>
              <a:rPr lang="en-US" sz="1800" dirty="0">
                <a:latin typeface="Calibri" pitchFamily="34" charset="0"/>
              </a:rPr>
              <a:t>Suppliers, Outsourced Manufacturing, Outside Design &amp; Engineering</a:t>
            </a:r>
          </a:p>
          <a:p>
            <a:pPr>
              <a:lnSpc>
                <a:spcPct val="95000"/>
              </a:lnSpc>
              <a:spcBef>
                <a:spcPct val="75000"/>
              </a:spcBef>
              <a:spcAft>
                <a:spcPts val="1200"/>
              </a:spcAft>
            </a:pPr>
            <a:r>
              <a:rPr lang="en-US" sz="2400" b="1" u="sng" dirty="0">
                <a:latin typeface="Calibri" pitchFamily="34" charset="0"/>
              </a:rPr>
              <a:t>Systems are difficult to use</a:t>
            </a:r>
          </a:p>
          <a:p>
            <a:pPr>
              <a:lnSpc>
                <a:spcPct val="95000"/>
              </a:lnSpc>
              <a:spcBef>
                <a:spcPct val="75000"/>
              </a:spcBef>
              <a:spcAft>
                <a:spcPts val="1200"/>
              </a:spcAft>
            </a:pPr>
            <a:r>
              <a:rPr lang="en-US" sz="2400" b="1" u="sng" dirty="0">
                <a:latin typeface="Calibri" pitchFamily="34" charset="0"/>
              </a:rPr>
              <a:t>Not flexible</a:t>
            </a:r>
            <a:r>
              <a:rPr lang="en-US" sz="2400" b="1" dirty="0">
                <a:latin typeface="Calibri" pitchFamily="34" charset="0"/>
              </a:rPr>
              <a:t> to model division-specific processes</a:t>
            </a:r>
          </a:p>
          <a:p>
            <a:pPr>
              <a:lnSpc>
                <a:spcPct val="95000"/>
              </a:lnSpc>
              <a:spcBef>
                <a:spcPct val="75000"/>
              </a:spcBef>
              <a:spcAft>
                <a:spcPts val="1200"/>
              </a:spcAft>
            </a:pPr>
            <a:r>
              <a:rPr lang="en-US" sz="2400" b="1" dirty="0">
                <a:latin typeface="Calibri" pitchFamily="34" charset="0"/>
              </a:rPr>
              <a:t>Executives lack visibility</a:t>
            </a:r>
          </a:p>
          <a:p>
            <a:pPr>
              <a:lnSpc>
                <a:spcPct val="95000"/>
              </a:lnSpc>
              <a:spcBef>
                <a:spcPct val="75000"/>
              </a:spcBef>
              <a:spcAft>
                <a:spcPts val="1200"/>
              </a:spcAft>
            </a:pPr>
            <a:r>
              <a:rPr lang="en-US" sz="2400" b="1" dirty="0">
                <a:latin typeface="Calibri" pitchFamily="34" charset="0"/>
              </a:rPr>
              <a:t>No Product Intelligence for business decisions</a:t>
            </a:r>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0" y="0"/>
            <a:ext cx="6497638" cy="962025"/>
          </a:xfrm>
        </p:spPr>
        <p:txBody>
          <a:bodyPr/>
          <a:lstStyle/>
          <a:p>
            <a:r>
              <a:rPr lang="en-US" sz="3200" b="1" dirty="0" smtClean="0">
                <a:latin typeface="Calibri" pitchFamily="34" charset="0"/>
              </a:rPr>
              <a:t>Project - Workflow - Lifecycle</a:t>
            </a:r>
          </a:p>
        </p:txBody>
      </p:sp>
      <p:sp>
        <p:nvSpPr>
          <p:cNvPr id="86020" name="AutoShape 4"/>
          <p:cNvSpPr>
            <a:spLocks noChangeArrowheads="1"/>
          </p:cNvSpPr>
          <p:nvPr/>
        </p:nvSpPr>
        <p:spPr bwMode="auto">
          <a:xfrm rot="16200000" flipV="1">
            <a:off x="339725" y="3435350"/>
            <a:ext cx="1644650" cy="1574800"/>
          </a:xfrm>
          <a:prstGeom prst="foldedCorner">
            <a:avLst>
              <a:gd name="adj" fmla="val 12500"/>
            </a:avLst>
          </a:prstGeom>
          <a:noFill/>
          <a:ln w="9525">
            <a:solidFill>
              <a:schemeClr val="tx1"/>
            </a:solidFill>
            <a:round/>
            <a:headEnd/>
            <a:tailEnd/>
          </a:ln>
          <a:effectLst/>
        </p:spPr>
        <p:txBody>
          <a:bodyPr rot="10800000" vert="eaVert" wrap="none" anchorCtr="1"/>
          <a:lstStyle/>
          <a:p>
            <a:r>
              <a:rPr lang="en-US">
                <a:latin typeface="Calibri" pitchFamily="34" charset="0"/>
              </a:rPr>
              <a:t>ECN 123456</a:t>
            </a:r>
          </a:p>
          <a:p>
            <a:endParaRPr lang="en-US">
              <a:latin typeface="Calibri" pitchFamily="34" charset="0"/>
            </a:endParaRPr>
          </a:p>
          <a:p>
            <a:endParaRPr lang="en-US" sz="1200">
              <a:latin typeface="Calibri" pitchFamily="34" charset="0"/>
            </a:endParaRPr>
          </a:p>
          <a:p>
            <a:r>
              <a:rPr lang="en-US" sz="1200">
                <a:solidFill>
                  <a:schemeClr val="tx2"/>
                </a:solidFill>
                <a:latin typeface="Calibri" pitchFamily="34" charset="0"/>
              </a:rPr>
              <a:t>Description</a:t>
            </a:r>
          </a:p>
          <a:p>
            <a:r>
              <a:rPr lang="en-US" sz="1200">
                <a:solidFill>
                  <a:schemeClr val="tx2"/>
                </a:solidFill>
                <a:latin typeface="Calibri" pitchFamily="34" charset="0"/>
              </a:rPr>
              <a:t>Effectivity</a:t>
            </a:r>
          </a:p>
          <a:p>
            <a:r>
              <a:rPr lang="en-US" sz="1200">
                <a:solidFill>
                  <a:schemeClr val="tx2"/>
                </a:solidFill>
                <a:latin typeface="Calibri" pitchFamily="34" charset="0"/>
              </a:rPr>
              <a:t>Originator</a:t>
            </a:r>
          </a:p>
          <a:p>
            <a:r>
              <a:rPr lang="en-US" sz="1200">
                <a:solidFill>
                  <a:schemeClr val="tx2"/>
                </a:solidFill>
                <a:latin typeface="Calibri" pitchFamily="34" charset="0"/>
              </a:rPr>
              <a:t>…</a:t>
            </a:r>
          </a:p>
          <a:p>
            <a:endParaRPr lang="en-US" sz="1200">
              <a:solidFill>
                <a:schemeClr val="tx2"/>
              </a:solidFill>
              <a:latin typeface="Calibri" pitchFamily="34" charset="0"/>
            </a:endParaRPr>
          </a:p>
        </p:txBody>
      </p:sp>
      <p:grpSp>
        <p:nvGrpSpPr>
          <p:cNvPr id="2" name="Group 5"/>
          <p:cNvGrpSpPr>
            <a:grpSpLocks/>
          </p:cNvGrpSpPr>
          <p:nvPr/>
        </p:nvGrpSpPr>
        <p:grpSpPr bwMode="auto">
          <a:xfrm>
            <a:off x="2085975" y="4467225"/>
            <a:ext cx="6662738" cy="2005013"/>
            <a:chOff x="1314" y="2814"/>
            <a:chExt cx="4197" cy="1263"/>
          </a:xfrm>
        </p:grpSpPr>
        <p:pic>
          <p:nvPicPr>
            <p:cNvPr id="86022" name="Picture 6"/>
            <p:cNvPicPr>
              <a:picLocks noChangeAspect="1" noChangeArrowheads="1"/>
            </p:cNvPicPr>
            <p:nvPr/>
          </p:nvPicPr>
          <p:blipFill>
            <a:blip r:embed="rId2" cstate="print"/>
            <a:srcRect/>
            <a:stretch>
              <a:fillRect/>
            </a:stretch>
          </p:blipFill>
          <p:spPr bwMode="auto">
            <a:xfrm>
              <a:off x="2085" y="3003"/>
              <a:ext cx="3426" cy="1074"/>
            </a:xfrm>
            <a:prstGeom prst="rect">
              <a:avLst/>
            </a:prstGeom>
            <a:noFill/>
          </p:spPr>
        </p:pic>
        <p:sp>
          <p:nvSpPr>
            <p:cNvPr id="86023" name="Text Box 7"/>
            <p:cNvSpPr txBox="1">
              <a:spLocks noChangeArrowheads="1"/>
            </p:cNvSpPr>
            <p:nvPr/>
          </p:nvSpPr>
          <p:spPr bwMode="auto">
            <a:xfrm>
              <a:off x="3164" y="2830"/>
              <a:ext cx="1300" cy="291"/>
            </a:xfrm>
            <a:prstGeom prst="rect">
              <a:avLst/>
            </a:prstGeom>
            <a:noFill/>
            <a:ln w="9525">
              <a:noFill/>
              <a:miter lim="800000"/>
              <a:headEnd/>
              <a:tailEnd/>
            </a:ln>
            <a:effectLst/>
          </p:spPr>
          <p:txBody>
            <a:bodyPr wrap="none">
              <a:spAutoFit/>
            </a:bodyPr>
            <a:lstStyle/>
            <a:p>
              <a:r>
                <a:rPr lang="en-US" sz="2400" b="1" dirty="0">
                  <a:latin typeface="Calibri" pitchFamily="34" charset="0"/>
                </a:rPr>
                <a:t>Lifecycle State </a:t>
              </a:r>
            </a:p>
          </p:txBody>
        </p:sp>
        <p:sp>
          <p:nvSpPr>
            <p:cNvPr id="86024" name="Line 8"/>
            <p:cNvSpPr>
              <a:spLocks noChangeShapeType="1"/>
            </p:cNvSpPr>
            <p:nvPr/>
          </p:nvSpPr>
          <p:spPr bwMode="auto">
            <a:xfrm>
              <a:off x="1314" y="2814"/>
              <a:ext cx="822" cy="324"/>
            </a:xfrm>
            <a:prstGeom prst="line">
              <a:avLst/>
            </a:prstGeom>
            <a:noFill/>
            <a:ln w="38100" cmpd="dbl">
              <a:solidFill>
                <a:schemeClr val="hlink"/>
              </a:solidFill>
              <a:round/>
              <a:headEnd/>
              <a:tailEnd type="triangle" w="med" len="med"/>
            </a:ln>
            <a:effectLst/>
          </p:spPr>
          <p:txBody>
            <a:bodyPr anchor="ctr"/>
            <a:lstStyle/>
            <a:p>
              <a:endParaRPr lang="en-US">
                <a:latin typeface="Calibri" pitchFamily="34" charset="0"/>
              </a:endParaRPr>
            </a:p>
          </p:txBody>
        </p:sp>
      </p:grpSp>
      <p:grpSp>
        <p:nvGrpSpPr>
          <p:cNvPr id="3" name="Group 9"/>
          <p:cNvGrpSpPr>
            <a:grpSpLocks/>
          </p:cNvGrpSpPr>
          <p:nvPr/>
        </p:nvGrpSpPr>
        <p:grpSpPr bwMode="auto">
          <a:xfrm>
            <a:off x="2152650" y="930275"/>
            <a:ext cx="9504363" cy="2860675"/>
            <a:chOff x="1356" y="586"/>
            <a:chExt cx="5987" cy="1802"/>
          </a:xfrm>
        </p:grpSpPr>
        <p:pic>
          <p:nvPicPr>
            <p:cNvPr id="86026" name="Picture 10"/>
            <p:cNvPicPr>
              <a:picLocks noChangeAspect="1" noChangeArrowheads="1"/>
            </p:cNvPicPr>
            <p:nvPr/>
          </p:nvPicPr>
          <p:blipFill>
            <a:blip r:embed="rId3" cstate="print"/>
            <a:srcRect/>
            <a:stretch>
              <a:fillRect/>
            </a:stretch>
          </p:blipFill>
          <p:spPr bwMode="auto">
            <a:xfrm>
              <a:off x="1662" y="915"/>
              <a:ext cx="5681" cy="1446"/>
            </a:xfrm>
            <a:prstGeom prst="rect">
              <a:avLst/>
            </a:prstGeom>
            <a:noFill/>
          </p:spPr>
        </p:pic>
        <p:sp>
          <p:nvSpPr>
            <p:cNvPr id="86027" name="Text Box 11"/>
            <p:cNvSpPr txBox="1">
              <a:spLocks noChangeArrowheads="1"/>
            </p:cNvSpPr>
            <p:nvPr/>
          </p:nvSpPr>
          <p:spPr bwMode="auto">
            <a:xfrm>
              <a:off x="2618" y="586"/>
              <a:ext cx="1606" cy="291"/>
            </a:xfrm>
            <a:prstGeom prst="rect">
              <a:avLst/>
            </a:prstGeom>
            <a:noFill/>
            <a:ln w="9525">
              <a:noFill/>
              <a:miter lim="800000"/>
              <a:headEnd/>
              <a:tailEnd/>
            </a:ln>
            <a:effectLst/>
          </p:spPr>
          <p:txBody>
            <a:bodyPr wrap="none">
              <a:spAutoFit/>
            </a:bodyPr>
            <a:lstStyle/>
            <a:p>
              <a:r>
                <a:rPr lang="en-US" sz="2400" b="1" dirty="0">
                  <a:latin typeface="Calibri" pitchFamily="34" charset="0"/>
                </a:rPr>
                <a:t>Workflow Activity </a:t>
              </a:r>
            </a:p>
          </p:txBody>
        </p:sp>
        <p:sp>
          <p:nvSpPr>
            <p:cNvPr id="86028" name="Line 12"/>
            <p:cNvSpPr>
              <a:spLocks noChangeShapeType="1"/>
            </p:cNvSpPr>
            <p:nvPr/>
          </p:nvSpPr>
          <p:spPr bwMode="auto">
            <a:xfrm flipH="1">
              <a:off x="1356" y="1764"/>
              <a:ext cx="606" cy="432"/>
            </a:xfrm>
            <a:prstGeom prst="line">
              <a:avLst/>
            </a:prstGeom>
            <a:noFill/>
            <a:ln w="38100" cmpd="dbl">
              <a:solidFill>
                <a:schemeClr val="hlink"/>
              </a:solidFill>
              <a:round/>
              <a:headEnd/>
              <a:tailEnd type="triangle" w="med" len="med"/>
            </a:ln>
            <a:effectLst/>
          </p:spPr>
          <p:txBody>
            <a:bodyPr anchor="ctr"/>
            <a:lstStyle/>
            <a:p>
              <a:endParaRPr lang="en-US">
                <a:latin typeface="Calibri" pitchFamily="34" charset="0"/>
              </a:endParaRPr>
            </a:p>
          </p:txBody>
        </p:sp>
        <p:sp>
          <p:nvSpPr>
            <p:cNvPr id="86029" name="Line 13"/>
            <p:cNvSpPr>
              <a:spLocks noChangeShapeType="1"/>
            </p:cNvSpPr>
            <p:nvPr/>
          </p:nvSpPr>
          <p:spPr bwMode="auto">
            <a:xfrm flipH="1">
              <a:off x="1452" y="1860"/>
              <a:ext cx="606" cy="432"/>
            </a:xfrm>
            <a:prstGeom prst="line">
              <a:avLst/>
            </a:prstGeom>
            <a:noFill/>
            <a:ln w="38100" cmpd="dbl">
              <a:solidFill>
                <a:schemeClr val="hlink"/>
              </a:solidFill>
              <a:round/>
              <a:headEnd/>
              <a:tailEnd type="triangle" w="med" len="med"/>
            </a:ln>
            <a:effectLst/>
          </p:spPr>
          <p:txBody>
            <a:bodyPr anchor="ctr"/>
            <a:lstStyle/>
            <a:p>
              <a:endParaRPr lang="en-US">
                <a:latin typeface="Calibri" pitchFamily="34" charset="0"/>
              </a:endParaRPr>
            </a:p>
          </p:txBody>
        </p:sp>
        <p:sp>
          <p:nvSpPr>
            <p:cNvPr id="86030" name="Line 14"/>
            <p:cNvSpPr>
              <a:spLocks noChangeShapeType="1"/>
            </p:cNvSpPr>
            <p:nvPr/>
          </p:nvSpPr>
          <p:spPr bwMode="auto">
            <a:xfrm flipH="1">
              <a:off x="1548" y="1956"/>
              <a:ext cx="606" cy="432"/>
            </a:xfrm>
            <a:prstGeom prst="line">
              <a:avLst/>
            </a:prstGeom>
            <a:noFill/>
            <a:ln w="38100" cmpd="dbl">
              <a:solidFill>
                <a:schemeClr val="hlink"/>
              </a:solidFill>
              <a:round/>
              <a:headEnd/>
              <a:tailEnd type="triangle" w="med" len="med"/>
            </a:ln>
            <a:effectLst/>
          </p:spPr>
          <p:txBody>
            <a:bodyPr anchor="ctr"/>
            <a:lstStyle/>
            <a:p>
              <a:endParaRPr lang="en-US">
                <a:latin typeface="Calibri" pitchFamily="34" charset="0"/>
              </a:endParaRPr>
            </a:p>
          </p:txBody>
        </p:sp>
      </p:grpSp>
      <p:sp>
        <p:nvSpPr>
          <p:cNvPr id="86031" name="Text Box 15"/>
          <p:cNvSpPr txBox="1">
            <a:spLocks noChangeArrowheads="1"/>
          </p:cNvSpPr>
          <p:nvPr/>
        </p:nvSpPr>
        <p:spPr bwMode="auto">
          <a:xfrm>
            <a:off x="1108075" y="5386388"/>
            <a:ext cx="2170402" cy="1200329"/>
          </a:xfrm>
          <a:prstGeom prst="rect">
            <a:avLst/>
          </a:prstGeom>
          <a:noFill/>
          <a:ln w="9525">
            <a:noFill/>
            <a:miter lim="800000"/>
            <a:headEnd/>
            <a:tailEnd/>
          </a:ln>
          <a:effectLst/>
        </p:spPr>
        <p:txBody>
          <a:bodyPr wrap="none">
            <a:spAutoFit/>
          </a:bodyPr>
          <a:lstStyle/>
          <a:p>
            <a:pPr marL="285750" indent="-285750">
              <a:buClr>
                <a:schemeClr val="tx2"/>
              </a:buClr>
              <a:buSzPct val="150000"/>
              <a:buFont typeface="Wingdings" pitchFamily="2" charset="2"/>
              <a:buChar char="ü"/>
            </a:pPr>
            <a:r>
              <a:rPr lang="en-US" dirty="0">
                <a:latin typeface="Calibri" pitchFamily="34" charset="0"/>
              </a:rPr>
              <a:t>Permissions</a:t>
            </a:r>
          </a:p>
          <a:p>
            <a:pPr marL="285750" indent="-285750">
              <a:buClr>
                <a:schemeClr val="tx2"/>
              </a:buClr>
              <a:buSzPct val="150000"/>
              <a:buFont typeface="Wingdings" pitchFamily="2" charset="2"/>
              <a:buChar char="ü"/>
            </a:pPr>
            <a:r>
              <a:rPr lang="en-US" dirty="0">
                <a:latin typeface="Calibri" pitchFamily="34" charset="0"/>
              </a:rPr>
              <a:t>Integration Events</a:t>
            </a:r>
          </a:p>
          <a:p>
            <a:pPr marL="285750" indent="-285750">
              <a:buClr>
                <a:schemeClr val="tx2"/>
              </a:buClr>
              <a:buSzPct val="150000"/>
              <a:buFont typeface="Wingdings" pitchFamily="2" charset="2"/>
              <a:buChar char="ü"/>
            </a:pPr>
            <a:r>
              <a:rPr lang="en-US" dirty="0">
                <a:latin typeface="Calibri" pitchFamily="34" charset="0"/>
              </a:rPr>
              <a:t>CM Behaviors</a:t>
            </a:r>
          </a:p>
          <a:p>
            <a:pPr marL="285750" indent="-285750">
              <a:buClr>
                <a:schemeClr val="tx2"/>
              </a:buClr>
              <a:buSzPct val="150000"/>
              <a:buFont typeface="Wingdings" pitchFamily="2" charset="2"/>
              <a:buChar char="ü"/>
            </a:pPr>
            <a:r>
              <a:rPr lang="en-US" dirty="0">
                <a:latin typeface="Calibri" pitchFamily="34" charset="0"/>
              </a:rPr>
              <a:t>Email Notification</a:t>
            </a:r>
          </a:p>
        </p:txBody>
      </p:sp>
      <p:sp>
        <p:nvSpPr>
          <p:cNvPr id="86032" name="Text Box 16"/>
          <p:cNvSpPr txBox="1">
            <a:spLocks noChangeArrowheads="1"/>
          </p:cNvSpPr>
          <p:nvPr/>
        </p:nvSpPr>
        <p:spPr bwMode="auto">
          <a:xfrm>
            <a:off x="155575" y="1519238"/>
            <a:ext cx="2230867" cy="1200329"/>
          </a:xfrm>
          <a:prstGeom prst="rect">
            <a:avLst/>
          </a:prstGeom>
          <a:noFill/>
          <a:ln w="9525">
            <a:noFill/>
            <a:miter lim="800000"/>
            <a:headEnd/>
            <a:tailEnd/>
          </a:ln>
          <a:effectLst/>
        </p:spPr>
        <p:txBody>
          <a:bodyPr wrap="none">
            <a:spAutoFit/>
          </a:bodyPr>
          <a:lstStyle/>
          <a:p>
            <a:pPr marL="285750" indent="-285750">
              <a:buClr>
                <a:schemeClr val="tx2"/>
              </a:buClr>
              <a:buSzPct val="150000"/>
              <a:buFont typeface="Wingdings" pitchFamily="2" charset="2"/>
              <a:buChar char="ü"/>
            </a:pPr>
            <a:r>
              <a:rPr lang="en-US" dirty="0">
                <a:latin typeface="Calibri" pitchFamily="34" charset="0"/>
              </a:rPr>
              <a:t>People</a:t>
            </a:r>
          </a:p>
          <a:p>
            <a:pPr marL="285750" indent="-285750">
              <a:buClr>
                <a:schemeClr val="tx2"/>
              </a:buClr>
              <a:buSzPct val="150000"/>
              <a:buFont typeface="Wingdings" pitchFamily="2" charset="2"/>
              <a:buChar char="ü"/>
            </a:pPr>
            <a:r>
              <a:rPr lang="en-US" dirty="0" smtClean="0">
                <a:latin typeface="Calibri" pitchFamily="34" charset="0"/>
              </a:rPr>
              <a:t>Closed Loop</a:t>
            </a:r>
          </a:p>
          <a:p>
            <a:pPr marL="285750" indent="-285750">
              <a:buClr>
                <a:schemeClr val="tx2"/>
              </a:buClr>
              <a:buSzPct val="150000"/>
              <a:buFont typeface="Wingdings" pitchFamily="2" charset="2"/>
              <a:buChar char="ü"/>
            </a:pPr>
            <a:r>
              <a:rPr lang="en-US" dirty="0" smtClean="0">
                <a:latin typeface="Calibri" pitchFamily="34" charset="0"/>
              </a:rPr>
              <a:t>“Short” </a:t>
            </a:r>
            <a:r>
              <a:rPr lang="en-US" dirty="0">
                <a:latin typeface="Calibri" pitchFamily="34" charset="0"/>
              </a:rPr>
              <a:t>Activities</a:t>
            </a:r>
          </a:p>
          <a:p>
            <a:pPr marL="285750" indent="-285750">
              <a:buClr>
                <a:schemeClr val="tx2"/>
              </a:buClr>
              <a:buSzPct val="150000"/>
              <a:buFont typeface="Wingdings" pitchFamily="2" charset="2"/>
              <a:buChar char="ü"/>
            </a:pPr>
            <a:r>
              <a:rPr lang="en-US" dirty="0">
                <a:latin typeface="Calibri" pitchFamily="34" charset="0"/>
              </a:rPr>
              <a:t>Email Notifications</a:t>
            </a:r>
          </a:p>
        </p:txBody>
      </p:sp>
      <p:sp>
        <p:nvSpPr>
          <p:cNvPr id="17"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Calibri" pitchFamily="34" charset="0"/>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Calibri"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40</a:t>
            </a:fld>
            <a:r>
              <a:rPr kumimoji="0" lang="en-US" sz="1050" b="0" i="0" u="none" strike="noStrike" kern="1200" cap="none" spc="0" normalizeH="0" baseline="0" noProof="0" dirty="0" smtClean="0">
                <a:ln>
                  <a:noFill/>
                </a:ln>
                <a:solidFill>
                  <a:schemeClr val="bg1"/>
                </a:solidFill>
                <a:effectLst/>
                <a:uLnTx/>
                <a:uFillTx/>
                <a:latin typeface="Calibri" pitchFamily="34" charset="0"/>
              </a:rPr>
              <a:t>	</a:t>
            </a:r>
            <a:endParaRPr kumimoji="0" lang="en-US" sz="1050" b="0" i="0" u="none" strike="noStrike" kern="1200" cap="none" spc="0" normalizeH="0" baseline="0" noProof="0" dirty="0">
              <a:ln>
                <a:noFill/>
              </a:ln>
              <a:solidFill>
                <a:schemeClr val="bg1"/>
              </a:solidFill>
              <a:effectLst/>
              <a:uLnTx/>
              <a:uFillTx/>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6031"/>
                                        </p:tgtEl>
                                        <p:attrNameLst>
                                          <p:attrName>style.visibility</p:attrName>
                                        </p:attrNameLst>
                                      </p:cBhvr>
                                      <p:to>
                                        <p:strVal val="visible"/>
                                      </p:to>
                                    </p:set>
                                    <p:anim calcmode="lin" valueType="num">
                                      <p:cBhvr additive="base">
                                        <p:cTn id="12" dur="500" fill="hold"/>
                                        <p:tgtEl>
                                          <p:spTgt spid="86031"/>
                                        </p:tgtEl>
                                        <p:attrNameLst>
                                          <p:attrName>ppt_x</p:attrName>
                                        </p:attrNameLst>
                                      </p:cBhvr>
                                      <p:tavLst>
                                        <p:tav tm="0">
                                          <p:val>
                                            <p:strVal val="#ppt_x"/>
                                          </p:val>
                                        </p:tav>
                                        <p:tav tm="100000">
                                          <p:val>
                                            <p:strVal val="#ppt_x"/>
                                          </p:val>
                                        </p:tav>
                                      </p:tavLst>
                                    </p:anim>
                                    <p:anim calcmode="lin" valueType="num">
                                      <p:cBhvr additive="base">
                                        <p:cTn id="13" dur="500" fill="hold"/>
                                        <p:tgtEl>
                                          <p:spTgt spid="860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86032"/>
                                        </p:tgtEl>
                                        <p:attrNameLst>
                                          <p:attrName>style.visibility</p:attrName>
                                        </p:attrNameLst>
                                      </p:cBhvr>
                                      <p:to>
                                        <p:strVal val="visible"/>
                                      </p:to>
                                    </p:set>
                                    <p:animEffect transition="in" filter="checkerboard(across)">
                                      <p:cBhvr>
                                        <p:cTn id="23" dur="500"/>
                                        <p:tgtEl>
                                          <p:spTgt spid="86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1" grpId="0"/>
      <p:bldP spid="86032"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0" y="0"/>
            <a:ext cx="6497638" cy="854075"/>
          </a:xfrm>
        </p:spPr>
        <p:txBody>
          <a:bodyPr/>
          <a:lstStyle/>
          <a:p>
            <a:r>
              <a:rPr lang="en-US" sz="3200" b="1" dirty="0" smtClean="0">
                <a:latin typeface="Calibri" pitchFamily="34" charset="0"/>
              </a:rPr>
              <a:t>Project - Workflow - Lifecycle</a:t>
            </a:r>
          </a:p>
        </p:txBody>
      </p:sp>
      <p:grpSp>
        <p:nvGrpSpPr>
          <p:cNvPr id="2" name="Group 4"/>
          <p:cNvGrpSpPr>
            <a:grpSpLocks/>
          </p:cNvGrpSpPr>
          <p:nvPr/>
        </p:nvGrpSpPr>
        <p:grpSpPr bwMode="auto">
          <a:xfrm>
            <a:off x="803275" y="3559177"/>
            <a:ext cx="10310813" cy="3054351"/>
            <a:chOff x="500" y="2242"/>
            <a:chExt cx="6495" cy="1924"/>
          </a:xfrm>
        </p:grpSpPr>
        <p:grpSp>
          <p:nvGrpSpPr>
            <p:cNvPr id="3" name="Group 5"/>
            <p:cNvGrpSpPr>
              <a:grpSpLocks/>
            </p:cNvGrpSpPr>
            <p:nvPr/>
          </p:nvGrpSpPr>
          <p:grpSpPr bwMode="auto">
            <a:xfrm>
              <a:off x="2115" y="3374"/>
              <a:ext cx="2853" cy="792"/>
              <a:chOff x="1314" y="2671"/>
              <a:chExt cx="4197" cy="1406"/>
            </a:xfrm>
          </p:grpSpPr>
          <p:pic>
            <p:nvPicPr>
              <p:cNvPr id="87046" name="Picture 6"/>
              <p:cNvPicPr>
                <a:picLocks noChangeAspect="1" noChangeArrowheads="1"/>
              </p:cNvPicPr>
              <p:nvPr/>
            </p:nvPicPr>
            <p:blipFill>
              <a:blip r:embed="rId2" cstate="print"/>
              <a:srcRect/>
              <a:stretch>
                <a:fillRect/>
              </a:stretch>
            </p:blipFill>
            <p:spPr bwMode="auto">
              <a:xfrm>
                <a:off x="2085" y="3003"/>
                <a:ext cx="3426" cy="1074"/>
              </a:xfrm>
              <a:prstGeom prst="rect">
                <a:avLst/>
              </a:prstGeom>
              <a:noFill/>
            </p:spPr>
          </p:pic>
          <p:sp>
            <p:nvSpPr>
              <p:cNvPr id="87047" name="Text Box 7"/>
              <p:cNvSpPr txBox="1">
                <a:spLocks noChangeArrowheads="1"/>
              </p:cNvSpPr>
              <p:nvPr/>
            </p:nvSpPr>
            <p:spPr bwMode="auto">
              <a:xfrm>
                <a:off x="3145" y="2671"/>
                <a:ext cx="1623" cy="448"/>
              </a:xfrm>
              <a:prstGeom prst="rect">
                <a:avLst/>
              </a:prstGeom>
              <a:noFill/>
              <a:ln w="9525">
                <a:noFill/>
                <a:miter lim="800000"/>
                <a:headEnd/>
                <a:tailEnd/>
              </a:ln>
              <a:effectLst/>
            </p:spPr>
            <p:txBody>
              <a:bodyPr wrap="none">
                <a:spAutoFit/>
              </a:bodyPr>
              <a:lstStyle/>
              <a:p>
                <a:r>
                  <a:rPr lang="en-US" sz="2000" b="1" dirty="0">
                    <a:latin typeface="Calibri" pitchFamily="34" charset="0"/>
                  </a:rPr>
                  <a:t>Lifecycle State </a:t>
                </a:r>
              </a:p>
            </p:txBody>
          </p:sp>
          <p:sp>
            <p:nvSpPr>
              <p:cNvPr id="87048" name="Line 8"/>
              <p:cNvSpPr>
                <a:spLocks noChangeShapeType="1"/>
              </p:cNvSpPr>
              <p:nvPr/>
            </p:nvSpPr>
            <p:spPr bwMode="auto">
              <a:xfrm>
                <a:off x="1314" y="2814"/>
                <a:ext cx="822" cy="324"/>
              </a:xfrm>
              <a:prstGeom prst="line">
                <a:avLst/>
              </a:prstGeom>
              <a:noFill/>
              <a:ln w="38100" cmpd="dbl">
                <a:solidFill>
                  <a:schemeClr val="hlink"/>
                </a:solidFill>
                <a:round/>
                <a:headEnd/>
                <a:tailEnd type="triangle" w="med" len="med"/>
              </a:ln>
              <a:effectLst/>
            </p:spPr>
            <p:txBody>
              <a:bodyPr anchor="ctr"/>
              <a:lstStyle/>
              <a:p>
                <a:endParaRPr lang="en-US">
                  <a:latin typeface="Calibri" pitchFamily="34" charset="0"/>
                </a:endParaRPr>
              </a:p>
            </p:txBody>
          </p:sp>
        </p:grpSp>
        <p:grpSp>
          <p:nvGrpSpPr>
            <p:cNvPr id="4" name="Group 9"/>
            <p:cNvGrpSpPr>
              <a:grpSpLocks/>
            </p:cNvGrpSpPr>
            <p:nvPr/>
          </p:nvGrpSpPr>
          <p:grpSpPr bwMode="auto">
            <a:xfrm>
              <a:off x="1668" y="2242"/>
              <a:ext cx="5327" cy="1049"/>
              <a:chOff x="1356" y="856"/>
              <a:chExt cx="5987" cy="1775"/>
            </a:xfrm>
          </p:grpSpPr>
          <p:pic>
            <p:nvPicPr>
              <p:cNvPr id="87050" name="Picture 10"/>
              <p:cNvPicPr>
                <a:picLocks noChangeAspect="1" noChangeArrowheads="1"/>
              </p:cNvPicPr>
              <p:nvPr/>
            </p:nvPicPr>
            <p:blipFill>
              <a:blip r:embed="rId3" cstate="print"/>
              <a:srcRect/>
              <a:stretch>
                <a:fillRect/>
              </a:stretch>
            </p:blipFill>
            <p:spPr bwMode="auto">
              <a:xfrm>
                <a:off x="1662" y="1185"/>
                <a:ext cx="5681" cy="1446"/>
              </a:xfrm>
              <a:prstGeom prst="rect">
                <a:avLst/>
              </a:prstGeom>
              <a:noFill/>
            </p:spPr>
          </p:pic>
          <p:sp>
            <p:nvSpPr>
              <p:cNvPr id="87051" name="Text Box 11"/>
              <p:cNvSpPr txBox="1">
                <a:spLocks noChangeArrowheads="1"/>
              </p:cNvSpPr>
              <p:nvPr/>
            </p:nvSpPr>
            <p:spPr bwMode="auto">
              <a:xfrm>
                <a:off x="2618" y="856"/>
                <a:ext cx="1526" cy="426"/>
              </a:xfrm>
              <a:prstGeom prst="rect">
                <a:avLst/>
              </a:prstGeom>
              <a:noFill/>
              <a:ln w="9525">
                <a:noFill/>
                <a:miter lim="800000"/>
                <a:headEnd/>
                <a:tailEnd/>
              </a:ln>
              <a:effectLst/>
            </p:spPr>
            <p:txBody>
              <a:bodyPr wrap="none">
                <a:spAutoFit/>
              </a:bodyPr>
              <a:lstStyle/>
              <a:p>
                <a:r>
                  <a:rPr lang="en-US" sz="2000" b="1" dirty="0">
                    <a:latin typeface="Calibri" pitchFamily="34" charset="0"/>
                  </a:rPr>
                  <a:t>Workflow Activity </a:t>
                </a:r>
              </a:p>
            </p:txBody>
          </p:sp>
          <p:sp>
            <p:nvSpPr>
              <p:cNvPr id="87052" name="Line 12"/>
              <p:cNvSpPr>
                <a:spLocks noChangeShapeType="1"/>
              </p:cNvSpPr>
              <p:nvPr/>
            </p:nvSpPr>
            <p:spPr bwMode="auto">
              <a:xfrm flipH="1">
                <a:off x="1356" y="1764"/>
                <a:ext cx="606" cy="432"/>
              </a:xfrm>
              <a:prstGeom prst="line">
                <a:avLst/>
              </a:prstGeom>
              <a:noFill/>
              <a:ln w="38100" cmpd="dbl">
                <a:solidFill>
                  <a:schemeClr val="hlink"/>
                </a:solidFill>
                <a:round/>
                <a:headEnd/>
                <a:tailEnd type="triangle" w="med" len="med"/>
              </a:ln>
              <a:effectLst/>
            </p:spPr>
            <p:txBody>
              <a:bodyPr anchor="ctr"/>
              <a:lstStyle/>
              <a:p>
                <a:endParaRPr lang="en-US">
                  <a:latin typeface="Calibri" pitchFamily="34" charset="0"/>
                </a:endParaRPr>
              </a:p>
            </p:txBody>
          </p:sp>
          <p:sp>
            <p:nvSpPr>
              <p:cNvPr id="87053" name="Line 13"/>
              <p:cNvSpPr>
                <a:spLocks noChangeShapeType="1"/>
              </p:cNvSpPr>
              <p:nvPr/>
            </p:nvSpPr>
            <p:spPr bwMode="auto">
              <a:xfrm flipH="1">
                <a:off x="1452" y="1860"/>
                <a:ext cx="606" cy="432"/>
              </a:xfrm>
              <a:prstGeom prst="line">
                <a:avLst/>
              </a:prstGeom>
              <a:noFill/>
              <a:ln w="38100" cmpd="dbl">
                <a:solidFill>
                  <a:schemeClr val="hlink"/>
                </a:solidFill>
                <a:round/>
                <a:headEnd/>
                <a:tailEnd type="triangle" w="med" len="med"/>
              </a:ln>
              <a:effectLst/>
            </p:spPr>
            <p:txBody>
              <a:bodyPr anchor="ctr"/>
              <a:lstStyle/>
              <a:p>
                <a:endParaRPr lang="en-US">
                  <a:latin typeface="Calibri" pitchFamily="34" charset="0"/>
                </a:endParaRPr>
              </a:p>
            </p:txBody>
          </p:sp>
          <p:sp>
            <p:nvSpPr>
              <p:cNvPr id="87054" name="Line 14"/>
              <p:cNvSpPr>
                <a:spLocks noChangeShapeType="1"/>
              </p:cNvSpPr>
              <p:nvPr/>
            </p:nvSpPr>
            <p:spPr bwMode="auto">
              <a:xfrm flipH="1">
                <a:off x="1548" y="1956"/>
                <a:ext cx="606" cy="432"/>
              </a:xfrm>
              <a:prstGeom prst="line">
                <a:avLst/>
              </a:prstGeom>
              <a:noFill/>
              <a:ln w="38100" cmpd="dbl">
                <a:solidFill>
                  <a:schemeClr val="hlink"/>
                </a:solidFill>
                <a:round/>
                <a:headEnd/>
                <a:tailEnd type="triangle" w="med" len="med"/>
              </a:ln>
              <a:effectLst/>
            </p:spPr>
            <p:txBody>
              <a:bodyPr anchor="ctr"/>
              <a:lstStyle/>
              <a:p>
                <a:endParaRPr lang="en-US">
                  <a:latin typeface="Calibri" pitchFamily="34" charset="0"/>
                </a:endParaRPr>
              </a:p>
            </p:txBody>
          </p:sp>
        </p:grpSp>
        <p:sp>
          <p:nvSpPr>
            <p:cNvPr id="87055" name="AutoShape 15"/>
            <p:cNvSpPr>
              <a:spLocks noChangeArrowheads="1"/>
            </p:cNvSpPr>
            <p:nvPr/>
          </p:nvSpPr>
          <p:spPr bwMode="auto">
            <a:xfrm rot="16200000" flipV="1">
              <a:off x="478" y="2524"/>
              <a:ext cx="1036" cy="992"/>
            </a:xfrm>
            <a:prstGeom prst="foldedCorner">
              <a:avLst>
                <a:gd name="adj" fmla="val 12500"/>
              </a:avLst>
            </a:prstGeom>
            <a:solidFill>
              <a:schemeClr val="bg1"/>
            </a:solidFill>
            <a:ln w="9525">
              <a:solidFill>
                <a:schemeClr val="tx1"/>
              </a:solidFill>
              <a:round/>
              <a:headEnd/>
              <a:tailEnd/>
            </a:ln>
            <a:effectLst/>
          </p:spPr>
          <p:txBody>
            <a:bodyPr rot="10800000" vert="eaVert" wrap="none" anchorCtr="1"/>
            <a:lstStyle/>
            <a:p>
              <a:r>
                <a:rPr lang="en-US">
                  <a:latin typeface="Calibri" pitchFamily="34" charset="0"/>
                </a:rPr>
                <a:t>ECN 13456</a:t>
              </a:r>
            </a:p>
            <a:p>
              <a:endParaRPr lang="en-US">
                <a:latin typeface="Calibri" pitchFamily="34" charset="0"/>
              </a:endParaRPr>
            </a:p>
            <a:p>
              <a:endParaRPr lang="en-US" sz="1200">
                <a:latin typeface="Calibri" pitchFamily="34" charset="0"/>
              </a:endParaRPr>
            </a:p>
            <a:p>
              <a:r>
                <a:rPr lang="en-US" sz="1200">
                  <a:solidFill>
                    <a:schemeClr val="tx2"/>
                  </a:solidFill>
                  <a:latin typeface="Calibri" pitchFamily="34" charset="0"/>
                </a:rPr>
                <a:t>Description</a:t>
              </a:r>
            </a:p>
            <a:p>
              <a:r>
                <a:rPr lang="en-US" sz="1200">
                  <a:solidFill>
                    <a:schemeClr val="tx2"/>
                  </a:solidFill>
                  <a:latin typeface="Calibri" pitchFamily="34" charset="0"/>
                </a:rPr>
                <a:t>Effectivity</a:t>
              </a:r>
            </a:p>
            <a:p>
              <a:r>
                <a:rPr lang="en-US" sz="1200">
                  <a:solidFill>
                    <a:schemeClr val="tx2"/>
                  </a:solidFill>
                  <a:latin typeface="Calibri" pitchFamily="34" charset="0"/>
                </a:rPr>
                <a:t>Originator</a:t>
              </a:r>
            </a:p>
            <a:p>
              <a:r>
                <a:rPr lang="en-US" sz="1200">
                  <a:solidFill>
                    <a:schemeClr val="tx2"/>
                  </a:solidFill>
                  <a:latin typeface="Calibri" pitchFamily="34" charset="0"/>
                </a:rPr>
                <a:t>…</a:t>
              </a:r>
            </a:p>
            <a:p>
              <a:endParaRPr lang="en-US" sz="1200">
                <a:solidFill>
                  <a:schemeClr val="tx2"/>
                </a:solidFill>
                <a:latin typeface="Calibri" pitchFamily="34" charset="0"/>
              </a:endParaRPr>
            </a:p>
          </p:txBody>
        </p:sp>
      </p:grpSp>
      <p:grpSp>
        <p:nvGrpSpPr>
          <p:cNvPr id="5" name="Group 16"/>
          <p:cNvGrpSpPr>
            <a:grpSpLocks/>
          </p:cNvGrpSpPr>
          <p:nvPr/>
        </p:nvGrpSpPr>
        <p:grpSpPr bwMode="auto">
          <a:xfrm>
            <a:off x="374650" y="711200"/>
            <a:ext cx="8740775" cy="4600575"/>
            <a:chOff x="236" y="394"/>
            <a:chExt cx="5506" cy="2898"/>
          </a:xfrm>
        </p:grpSpPr>
        <p:grpSp>
          <p:nvGrpSpPr>
            <p:cNvPr id="6" name="Group 17"/>
            <p:cNvGrpSpPr>
              <a:grpSpLocks/>
            </p:cNvGrpSpPr>
            <p:nvPr/>
          </p:nvGrpSpPr>
          <p:grpSpPr bwMode="auto">
            <a:xfrm>
              <a:off x="236" y="394"/>
              <a:ext cx="5506" cy="2898"/>
              <a:chOff x="236" y="394"/>
              <a:chExt cx="5506" cy="2898"/>
            </a:xfrm>
          </p:grpSpPr>
          <p:sp>
            <p:nvSpPr>
              <p:cNvPr id="87058" name="AutoShape 18"/>
              <p:cNvSpPr>
                <a:spLocks noChangeArrowheads="1"/>
              </p:cNvSpPr>
              <p:nvPr/>
            </p:nvSpPr>
            <p:spPr bwMode="auto">
              <a:xfrm rot="16200000" flipV="1">
                <a:off x="214" y="2056"/>
                <a:ext cx="1036" cy="992"/>
              </a:xfrm>
              <a:prstGeom prst="foldedCorner">
                <a:avLst>
                  <a:gd name="adj" fmla="val 12500"/>
                </a:avLst>
              </a:prstGeom>
              <a:noFill/>
              <a:ln w="9525">
                <a:solidFill>
                  <a:schemeClr val="tx1"/>
                </a:solidFill>
                <a:round/>
                <a:headEnd/>
                <a:tailEnd/>
              </a:ln>
              <a:effectLst/>
            </p:spPr>
            <p:txBody>
              <a:bodyPr rot="10800000" vert="eaVert" wrap="none" anchorCtr="1"/>
              <a:lstStyle/>
              <a:p>
                <a:r>
                  <a:rPr lang="en-US">
                    <a:latin typeface="Calibri" pitchFamily="34" charset="0"/>
                  </a:rPr>
                  <a:t>Part AAG</a:t>
                </a:r>
              </a:p>
              <a:p>
                <a:endParaRPr lang="en-US">
                  <a:latin typeface="Calibri" pitchFamily="34" charset="0"/>
                </a:endParaRPr>
              </a:p>
              <a:p>
                <a:endParaRPr lang="en-US" sz="1200">
                  <a:latin typeface="Calibri" pitchFamily="34" charset="0"/>
                </a:endParaRPr>
              </a:p>
              <a:p>
                <a:r>
                  <a:rPr lang="en-US" sz="1200">
                    <a:solidFill>
                      <a:schemeClr val="tx2"/>
                    </a:solidFill>
                    <a:latin typeface="Calibri" pitchFamily="34" charset="0"/>
                  </a:rPr>
                  <a:t>Description</a:t>
                </a:r>
              </a:p>
              <a:p>
                <a:r>
                  <a:rPr lang="en-US" sz="1200">
                    <a:solidFill>
                      <a:schemeClr val="tx2"/>
                    </a:solidFill>
                    <a:latin typeface="Calibri" pitchFamily="34" charset="0"/>
                  </a:rPr>
                  <a:t>Effectivity</a:t>
                </a:r>
              </a:p>
              <a:p>
                <a:r>
                  <a:rPr lang="en-US" sz="1200">
                    <a:solidFill>
                      <a:schemeClr val="tx2"/>
                    </a:solidFill>
                    <a:latin typeface="Calibri" pitchFamily="34" charset="0"/>
                  </a:rPr>
                  <a:t>Originator</a:t>
                </a:r>
              </a:p>
              <a:p>
                <a:r>
                  <a:rPr lang="en-US" sz="1200">
                    <a:solidFill>
                      <a:schemeClr val="tx2"/>
                    </a:solidFill>
                    <a:latin typeface="Calibri" pitchFamily="34" charset="0"/>
                  </a:rPr>
                  <a:t>…</a:t>
                </a:r>
              </a:p>
              <a:p>
                <a:endParaRPr lang="en-US" sz="1200">
                  <a:solidFill>
                    <a:schemeClr val="tx2"/>
                  </a:solidFill>
                  <a:latin typeface="Calibri" pitchFamily="34" charset="0"/>
                </a:endParaRPr>
              </a:p>
            </p:txBody>
          </p:sp>
          <p:sp>
            <p:nvSpPr>
              <p:cNvPr id="87059" name="AutoShape 19"/>
              <p:cNvSpPr>
                <a:spLocks noChangeArrowheads="1"/>
              </p:cNvSpPr>
              <p:nvPr/>
            </p:nvSpPr>
            <p:spPr bwMode="auto">
              <a:xfrm rot="16200000" flipV="1">
                <a:off x="376" y="2278"/>
                <a:ext cx="1036" cy="992"/>
              </a:xfrm>
              <a:prstGeom prst="foldedCorner">
                <a:avLst>
                  <a:gd name="adj" fmla="val 12500"/>
                </a:avLst>
              </a:prstGeom>
              <a:solidFill>
                <a:schemeClr val="bg1"/>
              </a:solidFill>
              <a:ln w="9525">
                <a:solidFill>
                  <a:schemeClr val="tx1"/>
                </a:solidFill>
                <a:round/>
                <a:headEnd/>
                <a:tailEnd/>
              </a:ln>
              <a:effectLst/>
            </p:spPr>
            <p:txBody>
              <a:bodyPr rot="10800000" vert="eaVert" wrap="none" anchorCtr="1"/>
              <a:lstStyle/>
              <a:p>
                <a:r>
                  <a:rPr lang="en-US">
                    <a:latin typeface="Calibri" pitchFamily="34" charset="0"/>
                  </a:rPr>
                  <a:t>CAPA 893</a:t>
                </a:r>
              </a:p>
              <a:p>
                <a:endParaRPr lang="en-US">
                  <a:latin typeface="Calibri" pitchFamily="34" charset="0"/>
                </a:endParaRPr>
              </a:p>
              <a:p>
                <a:endParaRPr lang="en-US" sz="1200">
                  <a:latin typeface="Calibri" pitchFamily="34" charset="0"/>
                </a:endParaRPr>
              </a:p>
              <a:p>
                <a:r>
                  <a:rPr lang="en-US" sz="1200">
                    <a:solidFill>
                      <a:schemeClr val="tx2"/>
                    </a:solidFill>
                    <a:latin typeface="Calibri" pitchFamily="34" charset="0"/>
                  </a:rPr>
                  <a:t>Description</a:t>
                </a:r>
              </a:p>
              <a:p>
                <a:r>
                  <a:rPr lang="en-US" sz="1200">
                    <a:solidFill>
                      <a:schemeClr val="tx2"/>
                    </a:solidFill>
                    <a:latin typeface="Calibri" pitchFamily="34" charset="0"/>
                  </a:rPr>
                  <a:t>Effectivity</a:t>
                </a:r>
              </a:p>
              <a:p>
                <a:r>
                  <a:rPr lang="en-US" sz="1200">
                    <a:solidFill>
                      <a:schemeClr val="tx2"/>
                    </a:solidFill>
                    <a:latin typeface="Calibri" pitchFamily="34" charset="0"/>
                  </a:rPr>
                  <a:t>Originator</a:t>
                </a:r>
              </a:p>
              <a:p>
                <a:r>
                  <a:rPr lang="en-US" sz="1200">
                    <a:solidFill>
                      <a:schemeClr val="tx2"/>
                    </a:solidFill>
                    <a:latin typeface="Calibri" pitchFamily="34" charset="0"/>
                  </a:rPr>
                  <a:t>…</a:t>
                </a:r>
              </a:p>
              <a:p>
                <a:endParaRPr lang="en-US" sz="1200">
                  <a:solidFill>
                    <a:schemeClr val="tx2"/>
                  </a:solidFill>
                  <a:latin typeface="Calibri" pitchFamily="34" charset="0"/>
                </a:endParaRPr>
              </a:p>
            </p:txBody>
          </p:sp>
          <p:pic>
            <p:nvPicPr>
              <p:cNvPr id="87060" name="Picture 20"/>
              <p:cNvPicPr>
                <a:picLocks noChangeAspect="1" noChangeArrowheads="1"/>
              </p:cNvPicPr>
              <p:nvPr/>
            </p:nvPicPr>
            <p:blipFill>
              <a:blip r:embed="rId4" cstate="print"/>
              <a:srcRect/>
              <a:stretch>
                <a:fillRect/>
              </a:stretch>
            </p:blipFill>
            <p:spPr bwMode="auto">
              <a:xfrm>
                <a:off x="1879" y="394"/>
                <a:ext cx="3863" cy="1748"/>
              </a:xfrm>
              <a:prstGeom prst="rect">
                <a:avLst/>
              </a:prstGeom>
              <a:noFill/>
            </p:spPr>
          </p:pic>
          <p:sp>
            <p:nvSpPr>
              <p:cNvPr id="87061" name="AutoShape 21"/>
              <p:cNvSpPr>
                <a:spLocks noChangeArrowheads="1"/>
              </p:cNvSpPr>
              <p:nvPr/>
            </p:nvSpPr>
            <p:spPr bwMode="auto">
              <a:xfrm rot="-2143644">
                <a:off x="1296" y="1578"/>
                <a:ext cx="534" cy="336"/>
              </a:xfrm>
              <a:prstGeom prst="leftArrow">
                <a:avLst>
                  <a:gd name="adj1" fmla="val 50000"/>
                  <a:gd name="adj2" fmla="val 39732"/>
                </a:avLst>
              </a:prstGeom>
              <a:solidFill>
                <a:schemeClr val="hlink"/>
              </a:solidFill>
              <a:ln w="9525">
                <a:solidFill>
                  <a:schemeClr val="hlink"/>
                </a:solidFill>
                <a:miter lim="800000"/>
                <a:headEnd/>
                <a:tailEnd/>
              </a:ln>
              <a:effectLst/>
            </p:spPr>
            <p:txBody>
              <a:bodyPr wrap="none" anchor="ctr"/>
              <a:lstStyle/>
              <a:p>
                <a:endParaRPr lang="en-US">
                  <a:latin typeface="Calibri" pitchFamily="34" charset="0"/>
                </a:endParaRPr>
              </a:p>
            </p:txBody>
          </p:sp>
        </p:grpSp>
        <p:sp>
          <p:nvSpPr>
            <p:cNvPr id="87062" name="Text Box 22"/>
            <p:cNvSpPr txBox="1">
              <a:spLocks noChangeArrowheads="1"/>
            </p:cNvSpPr>
            <p:nvPr/>
          </p:nvSpPr>
          <p:spPr bwMode="auto">
            <a:xfrm>
              <a:off x="254" y="795"/>
              <a:ext cx="1405" cy="931"/>
            </a:xfrm>
            <a:prstGeom prst="rect">
              <a:avLst/>
            </a:prstGeom>
            <a:noFill/>
            <a:ln w="9525">
              <a:noFill/>
              <a:miter lim="800000"/>
              <a:headEnd/>
              <a:tailEnd/>
            </a:ln>
            <a:effectLst/>
          </p:spPr>
          <p:txBody>
            <a:bodyPr wrap="none">
              <a:spAutoFit/>
            </a:bodyPr>
            <a:lstStyle/>
            <a:p>
              <a:pPr marL="285750" indent="-285750">
                <a:buClr>
                  <a:schemeClr val="tx2"/>
                </a:buClr>
                <a:buSzPct val="150000"/>
                <a:buFont typeface="Wingdings" pitchFamily="2" charset="2"/>
                <a:buChar char="ü"/>
              </a:pPr>
              <a:r>
                <a:rPr lang="en-US">
                  <a:latin typeface="Calibri" pitchFamily="34" charset="0"/>
                </a:rPr>
                <a:t>Resource Planning</a:t>
              </a:r>
            </a:p>
            <a:p>
              <a:pPr marL="285750" indent="-285750">
                <a:buClr>
                  <a:schemeClr val="tx2"/>
                </a:buClr>
                <a:buSzPct val="150000"/>
                <a:buFont typeface="Wingdings" pitchFamily="2" charset="2"/>
                <a:buChar char="ü"/>
              </a:pPr>
              <a:r>
                <a:rPr lang="en-US">
                  <a:latin typeface="Calibri" pitchFamily="34" charset="0"/>
                </a:rPr>
                <a:t>Long Activities</a:t>
              </a:r>
            </a:p>
            <a:p>
              <a:pPr marL="285750" indent="-285750">
                <a:buClr>
                  <a:schemeClr val="tx2"/>
                </a:buClr>
                <a:buSzPct val="150000"/>
                <a:buFont typeface="Wingdings" pitchFamily="2" charset="2"/>
                <a:buChar char="ü"/>
              </a:pPr>
              <a:r>
                <a:rPr lang="en-US">
                  <a:latin typeface="Calibri" pitchFamily="34" charset="0"/>
                </a:rPr>
                <a:t>Scheduling</a:t>
              </a:r>
            </a:p>
            <a:p>
              <a:pPr marL="285750" indent="-285750">
                <a:buClr>
                  <a:schemeClr val="tx2"/>
                </a:buClr>
                <a:buSzPct val="150000"/>
                <a:buFont typeface="Wingdings" pitchFamily="2" charset="2"/>
                <a:buChar char="ü"/>
              </a:pPr>
              <a:r>
                <a:rPr lang="en-US">
                  <a:latin typeface="Calibri" pitchFamily="34" charset="0"/>
                </a:rPr>
                <a:t>Many Deliverables</a:t>
              </a:r>
            </a:p>
            <a:p>
              <a:pPr marL="285750" indent="-285750">
                <a:buClr>
                  <a:schemeClr val="tx2"/>
                </a:buClr>
                <a:buSzPct val="150000"/>
                <a:buFont typeface="Wingdings" pitchFamily="2" charset="2"/>
                <a:buChar char="ü"/>
              </a:pPr>
              <a:r>
                <a:rPr lang="en-US">
                  <a:latin typeface="Calibri" pitchFamily="34" charset="0"/>
                </a:rPr>
                <a:t>Email Notifications</a:t>
              </a:r>
            </a:p>
          </p:txBody>
        </p:sp>
        <p:sp>
          <p:nvSpPr>
            <p:cNvPr id="87063" name="Text Box 23"/>
            <p:cNvSpPr txBox="1">
              <a:spLocks noChangeArrowheads="1"/>
            </p:cNvSpPr>
            <p:nvPr/>
          </p:nvSpPr>
          <p:spPr bwMode="auto">
            <a:xfrm>
              <a:off x="445" y="598"/>
              <a:ext cx="1106" cy="291"/>
            </a:xfrm>
            <a:prstGeom prst="rect">
              <a:avLst/>
            </a:prstGeom>
            <a:noFill/>
            <a:ln w="9525">
              <a:noFill/>
              <a:miter lim="800000"/>
              <a:headEnd/>
              <a:tailEnd/>
            </a:ln>
            <a:effectLst/>
          </p:spPr>
          <p:txBody>
            <a:bodyPr wrap="none">
              <a:spAutoFit/>
            </a:bodyPr>
            <a:lstStyle/>
            <a:p>
              <a:r>
                <a:rPr lang="en-US" sz="2400" b="1" dirty="0">
                  <a:latin typeface="Calibri" pitchFamily="34" charset="0"/>
                </a:rPr>
                <a:t>Project WBS</a:t>
              </a:r>
            </a:p>
          </p:txBody>
        </p:sp>
      </p:grpSp>
      <p:sp>
        <p:nvSpPr>
          <p:cNvPr id="24"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Calibri" pitchFamily="34" charset="0"/>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Calibri"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41</a:t>
            </a:fld>
            <a:r>
              <a:rPr kumimoji="0" lang="en-US" sz="1050" b="0" i="0" u="none" strike="noStrike" kern="1200" cap="none" spc="0" normalizeH="0" baseline="0" noProof="0" dirty="0" smtClean="0">
                <a:ln>
                  <a:noFill/>
                </a:ln>
                <a:solidFill>
                  <a:schemeClr val="bg1"/>
                </a:solidFill>
                <a:effectLst/>
                <a:uLnTx/>
                <a:uFillTx/>
                <a:latin typeface="Calibri" pitchFamily="34" charset="0"/>
              </a:rPr>
              <a:t>	</a:t>
            </a:r>
            <a:endParaRPr kumimoji="0" lang="en-US" sz="1050" b="0" i="0" u="none" strike="noStrike" kern="1200" cap="none" spc="0" normalizeH="0" baseline="0" noProof="0" dirty="0">
              <a:ln>
                <a:noFill/>
              </a:ln>
              <a:solidFill>
                <a:schemeClr val="bg1"/>
              </a:solidFill>
              <a:effectLst/>
              <a:uLnTx/>
              <a:uFillTx/>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0"/>
            <a:ext cx="6497638" cy="854075"/>
          </a:xfrm>
        </p:spPr>
        <p:txBody>
          <a:bodyPr/>
          <a:lstStyle/>
          <a:p>
            <a:r>
              <a:rPr lang="en-US" sz="3200" b="1" dirty="0" smtClean="0">
                <a:latin typeface="Calibri" pitchFamily="34" charset="0"/>
              </a:rPr>
              <a:t>Project - Workflow - Lifecycle</a:t>
            </a:r>
          </a:p>
        </p:txBody>
      </p:sp>
      <p:sp>
        <p:nvSpPr>
          <p:cNvPr id="88068" name="Text Box 4"/>
          <p:cNvSpPr txBox="1">
            <a:spLocks noChangeArrowheads="1"/>
          </p:cNvSpPr>
          <p:nvPr/>
        </p:nvSpPr>
        <p:spPr bwMode="auto">
          <a:xfrm>
            <a:off x="5362575" y="5697538"/>
            <a:ext cx="2063642" cy="461665"/>
          </a:xfrm>
          <a:prstGeom prst="rect">
            <a:avLst/>
          </a:prstGeom>
          <a:noFill/>
          <a:ln w="9525">
            <a:noFill/>
            <a:miter lim="800000"/>
            <a:headEnd/>
            <a:tailEnd/>
          </a:ln>
          <a:effectLst/>
        </p:spPr>
        <p:txBody>
          <a:bodyPr wrap="none">
            <a:spAutoFit/>
          </a:bodyPr>
          <a:lstStyle/>
          <a:p>
            <a:r>
              <a:rPr lang="en-US" sz="2400" b="1" dirty="0">
                <a:latin typeface="Calibri" pitchFamily="34" charset="0"/>
              </a:rPr>
              <a:t>Lifecycle State </a:t>
            </a:r>
          </a:p>
        </p:txBody>
      </p:sp>
      <p:sp>
        <p:nvSpPr>
          <p:cNvPr id="88069" name="Text Box 5"/>
          <p:cNvSpPr txBox="1">
            <a:spLocks noChangeArrowheads="1"/>
          </p:cNvSpPr>
          <p:nvPr/>
        </p:nvSpPr>
        <p:spPr bwMode="auto">
          <a:xfrm>
            <a:off x="3421063" y="2768600"/>
            <a:ext cx="2549288" cy="461665"/>
          </a:xfrm>
          <a:prstGeom prst="rect">
            <a:avLst/>
          </a:prstGeom>
          <a:noFill/>
          <a:ln w="9525">
            <a:noFill/>
            <a:miter lim="800000"/>
            <a:headEnd/>
            <a:tailEnd/>
          </a:ln>
          <a:effectLst/>
        </p:spPr>
        <p:txBody>
          <a:bodyPr wrap="none">
            <a:spAutoFit/>
          </a:bodyPr>
          <a:lstStyle/>
          <a:p>
            <a:r>
              <a:rPr lang="en-US" sz="2400" b="1">
                <a:latin typeface="Calibri" pitchFamily="34" charset="0"/>
              </a:rPr>
              <a:t>Workflow Activity </a:t>
            </a:r>
          </a:p>
        </p:txBody>
      </p:sp>
      <p:sp>
        <p:nvSpPr>
          <p:cNvPr id="88070" name="Text Box 6"/>
          <p:cNvSpPr txBox="1">
            <a:spLocks noChangeArrowheads="1"/>
          </p:cNvSpPr>
          <p:nvPr/>
        </p:nvSpPr>
        <p:spPr bwMode="auto">
          <a:xfrm>
            <a:off x="1068388" y="1358900"/>
            <a:ext cx="1755032" cy="461665"/>
          </a:xfrm>
          <a:prstGeom prst="rect">
            <a:avLst/>
          </a:prstGeom>
          <a:noFill/>
          <a:ln w="9525">
            <a:noFill/>
            <a:miter lim="800000"/>
            <a:headEnd/>
            <a:tailEnd/>
          </a:ln>
          <a:effectLst/>
        </p:spPr>
        <p:txBody>
          <a:bodyPr wrap="none">
            <a:spAutoFit/>
          </a:bodyPr>
          <a:lstStyle/>
          <a:p>
            <a:r>
              <a:rPr lang="en-US" sz="2400" b="1" dirty="0">
                <a:latin typeface="Calibri" pitchFamily="34" charset="0"/>
              </a:rPr>
              <a:t>Project WBS</a:t>
            </a:r>
          </a:p>
        </p:txBody>
      </p:sp>
      <p:sp>
        <p:nvSpPr>
          <p:cNvPr id="88071" name="Text Box 7"/>
          <p:cNvSpPr txBox="1">
            <a:spLocks noChangeArrowheads="1"/>
          </p:cNvSpPr>
          <p:nvPr/>
        </p:nvSpPr>
        <p:spPr bwMode="auto">
          <a:xfrm>
            <a:off x="5822950" y="6119813"/>
            <a:ext cx="3296031" cy="369332"/>
          </a:xfrm>
          <a:prstGeom prst="rect">
            <a:avLst/>
          </a:prstGeom>
          <a:noFill/>
          <a:ln w="9525">
            <a:noFill/>
            <a:miter lim="800000"/>
            <a:headEnd/>
            <a:tailEnd/>
          </a:ln>
          <a:effectLst/>
        </p:spPr>
        <p:txBody>
          <a:bodyPr wrap="none">
            <a:spAutoFit/>
          </a:bodyPr>
          <a:lstStyle/>
          <a:p>
            <a:r>
              <a:rPr lang="en-US" b="0" i="1" dirty="0">
                <a:latin typeface="Calibri" pitchFamily="34" charset="0"/>
              </a:rPr>
              <a:t>All Item </a:t>
            </a:r>
            <a:r>
              <a:rPr lang="en-US" b="0" i="1" dirty="0" smtClean="0">
                <a:latin typeface="Calibri" pitchFamily="34" charset="0"/>
              </a:rPr>
              <a:t>Instances </a:t>
            </a:r>
            <a:r>
              <a:rPr lang="en-US" b="0" i="1" dirty="0">
                <a:latin typeface="Calibri" pitchFamily="34" charset="0"/>
              </a:rPr>
              <a:t>Share </a:t>
            </a:r>
            <a:r>
              <a:rPr lang="en-US" b="0" i="1" dirty="0" smtClean="0">
                <a:latin typeface="Calibri" pitchFamily="34" charset="0"/>
              </a:rPr>
              <a:t>one Map</a:t>
            </a:r>
            <a:endParaRPr lang="en-US" b="0" i="1" dirty="0">
              <a:latin typeface="Calibri" pitchFamily="34" charset="0"/>
            </a:endParaRPr>
          </a:p>
        </p:txBody>
      </p:sp>
      <p:sp>
        <p:nvSpPr>
          <p:cNvPr id="88072" name="Text Box 8"/>
          <p:cNvSpPr txBox="1">
            <a:spLocks noChangeArrowheads="1"/>
          </p:cNvSpPr>
          <p:nvPr/>
        </p:nvSpPr>
        <p:spPr bwMode="auto">
          <a:xfrm>
            <a:off x="4013200" y="3233738"/>
            <a:ext cx="4938147" cy="646331"/>
          </a:xfrm>
          <a:prstGeom prst="rect">
            <a:avLst/>
          </a:prstGeom>
          <a:noFill/>
          <a:ln w="9525">
            <a:noFill/>
            <a:miter lim="800000"/>
            <a:headEnd/>
            <a:tailEnd/>
          </a:ln>
          <a:effectLst/>
        </p:spPr>
        <p:txBody>
          <a:bodyPr wrap="none">
            <a:spAutoFit/>
          </a:bodyPr>
          <a:lstStyle/>
          <a:p>
            <a:r>
              <a:rPr lang="en-US" b="0" i="1">
                <a:latin typeface="Calibri" pitchFamily="34" charset="0"/>
              </a:rPr>
              <a:t>Map is a template that is copied to create a unique</a:t>
            </a:r>
          </a:p>
          <a:p>
            <a:r>
              <a:rPr lang="en-US" b="0" i="1">
                <a:latin typeface="Calibri" pitchFamily="34" charset="0"/>
              </a:rPr>
              <a:t>Process instance per Item Instance</a:t>
            </a:r>
          </a:p>
        </p:txBody>
      </p:sp>
      <p:sp>
        <p:nvSpPr>
          <p:cNvPr id="88073" name="Text Box 9"/>
          <p:cNvSpPr txBox="1">
            <a:spLocks noChangeArrowheads="1"/>
          </p:cNvSpPr>
          <p:nvPr/>
        </p:nvSpPr>
        <p:spPr bwMode="auto">
          <a:xfrm>
            <a:off x="1460500" y="1728788"/>
            <a:ext cx="3710888" cy="646331"/>
          </a:xfrm>
          <a:prstGeom prst="rect">
            <a:avLst/>
          </a:prstGeom>
          <a:noFill/>
          <a:ln w="9525">
            <a:noFill/>
            <a:miter lim="800000"/>
            <a:headEnd/>
            <a:tailEnd/>
          </a:ln>
          <a:effectLst/>
        </p:spPr>
        <p:txBody>
          <a:bodyPr wrap="none">
            <a:spAutoFit/>
          </a:bodyPr>
          <a:lstStyle/>
          <a:p>
            <a:r>
              <a:rPr lang="en-US" b="0" i="1">
                <a:latin typeface="Calibri" pitchFamily="34" charset="0"/>
              </a:rPr>
              <a:t>Template  is copied to create a unique</a:t>
            </a:r>
          </a:p>
          <a:p>
            <a:r>
              <a:rPr lang="en-US" b="0" i="1">
                <a:latin typeface="Calibri" pitchFamily="34" charset="0"/>
              </a:rPr>
              <a:t>Project instance</a:t>
            </a:r>
          </a:p>
        </p:txBody>
      </p:sp>
      <p:sp>
        <p:nvSpPr>
          <p:cNvPr id="88074" name="Text Box 10"/>
          <p:cNvSpPr txBox="1">
            <a:spLocks noChangeArrowheads="1"/>
          </p:cNvSpPr>
          <p:nvPr/>
        </p:nvSpPr>
        <p:spPr bwMode="auto">
          <a:xfrm>
            <a:off x="0" y="4171950"/>
            <a:ext cx="6019801" cy="1031051"/>
          </a:xfrm>
          <a:prstGeom prst="rect">
            <a:avLst/>
          </a:prstGeom>
          <a:noFill/>
          <a:ln w="9525">
            <a:noFill/>
            <a:miter lim="800000"/>
            <a:headEnd/>
            <a:tailEnd/>
          </a:ln>
          <a:effectLst/>
        </p:spPr>
        <p:txBody>
          <a:bodyPr wrap="square">
            <a:spAutoFit/>
          </a:bodyPr>
          <a:lstStyle/>
          <a:p>
            <a:pPr>
              <a:spcBef>
                <a:spcPts val="600"/>
              </a:spcBef>
            </a:pPr>
            <a:r>
              <a:rPr lang="en-US" sz="2800" b="1" dirty="0">
                <a:latin typeface="Calibri" pitchFamily="34" charset="0"/>
              </a:rPr>
              <a:t>All three work together…</a:t>
            </a:r>
          </a:p>
          <a:p>
            <a:pPr>
              <a:spcBef>
                <a:spcPts val="600"/>
              </a:spcBef>
            </a:pPr>
            <a:r>
              <a:rPr lang="en-US" sz="2800" b="1" dirty="0">
                <a:latin typeface="Calibri" pitchFamily="34" charset="0"/>
              </a:rPr>
              <a:t>   … but it’s not a </a:t>
            </a:r>
            <a:r>
              <a:rPr lang="en-US" sz="2800" b="1" dirty="0" smtClean="0">
                <a:latin typeface="Calibri" pitchFamily="34" charset="0"/>
              </a:rPr>
              <a:t>hard-coded hierarchy</a:t>
            </a:r>
            <a:endParaRPr lang="en-US" sz="2800" b="1" dirty="0">
              <a:latin typeface="Calibri" pitchFamily="34" charset="0"/>
            </a:endParaRPr>
          </a:p>
        </p:txBody>
      </p:sp>
      <p:sp>
        <p:nvSpPr>
          <p:cNvPr id="11" name="Date Placeholder 1"/>
          <p:cNvSpPr txBox="1">
            <a:spLocks/>
          </p:cNvSpPr>
          <p:nvPr/>
        </p:nvSpPr>
        <p:spPr>
          <a:xfrm>
            <a:off x="4175125" y="6664325"/>
            <a:ext cx="1905000" cy="152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Slide </a:t>
            </a:r>
            <a:fld id="{E930664E-2ECC-46F9-8512-C21D11312E0B}" type="slidenum">
              <a:rPr kumimoji="0" lang="en-US" sz="1050" b="0" i="0" u="none" strike="noStrike" kern="1200" cap="none" spc="0" normalizeH="0" baseline="0" noProof="0" smtClean="0">
                <a:ln>
                  <a:noFill/>
                </a:ln>
                <a:solidFill>
                  <a:schemeClr val="bg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a:t>
            </a:fld>
            <a:r>
              <a:rPr kumimoji="0" lang="en-US" sz="1050" b="0" i="0" u="none" strike="noStrike" kern="1200" cap="none" spc="0" normalizeH="0" baseline="0" noProof="0" dirty="0" smtClean="0">
                <a:ln>
                  <a:noFill/>
                </a:ln>
                <a:solidFill>
                  <a:schemeClr val="bg1"/>
                </a:solidFill>
                <a:effectLst/>
                <a:uLnTx/>
                <a:uFillTx/>
                <a:latin typeface="Arial" pitchFamily="34" charset="0"/>
                <a:ea typeface="+mn-ea"/>
                <a:cs typeface="+mn-cs"/>
              </a:rPr>
              <a:t>	</a:t>
            </a:r>
            <a:endParaRPr kumimoji="0" lang="en-US" sz="1050" b="0" i="0" u="none" strike="noStrike" kern="1200" cap="none" spc="0" normalizeH="0" baseline="0" noProof="0" dirty="0">
              <a:ln>
                <a:noFill/>
              </a:ln>
              <a:solidFill>
                <a:schemeClr val="bg1"/>
              </a:solidFill>
              <a:effectLst/>
              <a:uLnTx/>
              <a:uFillTx/>
              <a:latin typeface="Arial" pitchFamily="34" charset="0"/>
              <a:ea typeface="+mn-ea"/>
              <a:cs typeface="+mn-cs"/>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0"/>
            <a:ext cx="7231063" cy="892175"/>
          </a:xfrm>
        </p:spPr>
        <p:txBody>
          <a:bodyPr/>
          <a:lstStyle/>
          <a:p>
            <a:pPr eaLnBrk="1" hangingPunct="1"/>
            <a:r>
              <a:rPr lang="en-US" sz="3200" b="1" dirty="0" smtClean="0">
                <a:latin typeface="Calibri" pitchFamily="34" charset="0"/>
              </a:rPr>
              <a:t>Agenda</a:t>
            </a:r>
          </a:p>
        </p:txBody>
      </p:sp>
      <p:sp>
        <p:nvSpPr>
          <p:cNvPr id="76803" name="Rectangle 3"/>
          <p:cNvSpPr>
            <a:spLocks noGrp="1" noChangeArrowheads="1"/>
          </p:cNvSpPr>
          <p:nvPr>
            <p:ph type="body" idx="4294967295"/>
          </p:nvPr>
        </p:nvSpPr>
        <p:spPr>
          <a:xfrm>
            <a:off x="171450" y="1058863"/>
            <a:ext cx="8829675" cy="5492750"/>
          </a:xfrm>
        </p:spPr>
        <p:txBody>
          <a:bodyPr/>
          <a:lstStyle/>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Company Overview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high-level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architectural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Platform and Configuration</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AML Concepts  (i.e. How Modeling Works…)</a:t>
            </a:r>
          </a:p>
          <a:p>
            <a:pPr marL="533400" indent="-533400" eaLnBrk="1" hangingPunct="1">
              <a:lnSpc>
                <a:spcPct val="90000"/>
              </a:lnSpc>
              <a:spcBef>
                <a:spcPct val="50000"/>
              </a:spcBef>
              <a:spcAft>
                <a:spcPct val="0"/>
              </a:spcAft>
              <a:buFont typeface="Wingdings" pitchFamily="2" charset="2"/>
              <a:buAutoNum type="arabicPeriod"/>
            </a:pPr>
            <a:r>
              <a:rPr lang="en-US" sz="3200" b="1" dirty="0" smtClean="0">
                <a:latin typeface="Calibri" pitchFamily="34" charset="0"/>
              </a:rPr>
              <a:t>Federation &amp; Integration</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Packaging</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Upgrades</a:t>
            </a:r>
          </a:p>
          <a:p>
            <a:pPr marL="533400" indent="-533400" eaLnBrk="1" hangingPunct="1">
              <a:lnSpc>
                <a:spcPct val="90000"/>
              </a:lnSpc>
              <a:spcBef>
                <a:spcPct val="50000"/>
              </a:spcBef>
              <a:spcAft>
                <a:spcPct val="0"/>
              </a:spcAft>
              <a:buNone/>
            </a:pPr>
            <a:endParaRPr lang="en-US" dirty="0" smtClean="0">
              <a:solidFill>
                <a:schemeClr val="accent1"/>
              </a:solidFill>
              <a:latin typeface="Calibri" pitchFamily="34" charset="0"/>
            </a:endParaRPr>
          </a:p>
        </p:txBody>
      </p:sp>
      <p:sp>
        <p:nvSpPr>
          <p:cNvPr id="4"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43</a:t>
            </a:fld>
            <a:r>
              <a:rPr lang="en-US" dirty="0"/>
              <a:t>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Slide </a:t>
            </a:r>
            <a:fld id="{51DA84AD-591F-460E-B383-F6883205C84F}" type="slidenum">
              <a:rPr lang="en-US" smtClean="0"/>
              <a:pPr/>
              <a:t>44</a:t>
            </a:fld>
            <a:r>
              <a:rPr lang="en-US" smtClean="0"/>
              <a:t>	</a:t>
            </a:r>
            <a:endParaRPr lang="en-US"/>
          </a:p>
        </p:txBody>
      </p:sp>
      <p:sp>
        <p:nvSpPr>
          <p:cNvPr id="5" name="Rectangle 2"/>
          <p:cNvSpPr txBox="1">
            <a:spLocks noChangeArrowheads="1"/>
          </p:cNvSpPr>
          <p:nvPr/>
        </p:nvSpPr>
        <p:spPr bwMode="auto">
          <a:xfrm>
            <a:off x="0" y="0"/>
            <a:ext cx="7231063" cy="892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90000"/>
              </a:lnSpc>
              <a:spcBef>
                <a:spcPct val="5000"/>
              </a:spcBef>
              <a:spcAft>
                <a:spcPct val="5000"/>
              </a:spcAft>
              <a:buClrTx/>
              <a:buSzTx/>
              <a:buFontTx/>
              <a:buNone/>
              <a:tabLst/>
              <a:defRPr/>
            </a:pPr>
            <a:r>
              <a:rPr kumimoji="0" lang="en-US" sz="3200" b="1" i="0" u="none" strike="noStrike" kern="0" cap="none" spc="0" normalizeH="0" baseline="0" noProof="0" dirty="0" smtClean="0">
                <a:ln>
                  <a:noFill/>
                </a:ln>
                <a:solidFill>
                  <a:schemeClr val="tx1"/>
                </a:solidFill>
                <a:effectLst/>
                <a:uLnTx/>
                <a:uFillTx/>
                <a:latin typeface="Calibri" pitchFamily="34" charset="0"/>
                <a:ea typeface="+mj-ea"/>
                <a:cs typeface="+mj-cs"/>
              </a:rPr>
              <a:t>Federation</a:t>
            </a:r>
          </a:p>
        </p:txBody>
      </p:sp>
      <p:pic>
        <p:nvPicPr>
          <p:cNvPr id="2052" name="Picture 4"/>
          <p:cNvPicPr>
            <a:picLocks noChangeAspect="1" noChangeArrowheads="1"/>
          </p:cNvPicPr>
          <p:nvPr/>
        </p:nvPicPr>
        <p:blipFill>
          <a:blip r:embed="rId2" cstate="print"/>
          <a:srcRect/>
          <a:stretch>
            <a:fillRect/>
          </a:stretch>
        </p:blipFill>
        <p:spPr bwMode="auto">
          <a:xfrm>
            <a:off x="1" y="971549"/>
            <a:ext cx="2495550" cy="2513503"/>
          </a:xfrm>
          <a:prstGeom prst="rect">
            <a:avLst/>
          </a:prstGeom>
          <a:noFill/>
          <a:ln w="9525">
            <a:solidFill>
              <a:schemeClr val="bg1">
                <a:lumMod val="50000"/>
              </a:schemeClr>
            </a:solidFill>
            <a:miter lim="800000"/>
            <a:headEnd/>
            <a:tailEnd/>
          </a:ln>
        </p:spPr>
      </p:pic>
      <p:sp>
        <p:nvSpPr>
          <p:cNvPr id="7" name="TextBox 6"/>
          <p:cNvSpPr txBox="1"/>
          <p:nvPr/>
        </p:nvSpPr>
        <p:spPr>
          <a:xfrm>
            <a:off x="2667000" y="847726"/>
            <a:ext cx="6477000" cy="5638802"/>
          </a:xfrm>
          <a:prstGeom prst="rect">
            <a:avLst/>
          </a:prstGeom>
          <a:noFill/>
        </p:spPr>
        <p:txBody>
          <a:bodyPr wrap="square" rtlCol="0">
            <a:normAutofit fontScale="92500"/>
          </a:bodyPr>
          <a:lstStyle/>
          <a:p>
            <a:pPr marL="171450" indent="-171450">
              <a:spcBef>
                <a:spcPts val="1200"/>
              </a:spcBef>
              <a:buFont typeface="Wingdings" pitchFamily="2" charset="2"/>
              <a:buChar char="§"/>
            </a:pPr>
            <a:r>
              <a:rPr lang="en-US" sz="2000" dirty="0" smtClean="0"/>
              <a:t>Federation is the process of connecting business objects in other systems,  such that those business objects can be included in workflows, configurations and business rules</a:t>
            </a:r>
          </a:p>
          <a:p>
            <a:pPr marL="171450" indent="-171450">
              <a:spcBef>
                <a:spcPts val="1200"/>
              </a:spcBef>
              <a:buFont typeface="Wingdings" pitchFamily="2" charset="2"/>
              <a:buChar char="§"/>
            </a:pPr>
            <a:r>
              <a:rPr lang="en-US" sz="2000" dirty="0" smtClean="0"/>
              <a:t>Federation is at “Lowest Level” of Architecture</a:t>
            </a:r>
          </a:p>
          <a:p>
            <a:pPr marL="171450" indent="-171450">
              <a:spcBef>
                <a:spcPts val="1800"/>
              </a:spcBef>
              <a:buFont typeface="Wingdings" pitchFamily="2" charset="2"/>
              <a:buChar char="§"/>
            </a:pPr>
            <a:r>
              <a:rPr lang="en-US" sz="2000" dirty="0" smtClean="0"/>
              <a:t>Federate a complete ItemType,  or just some Properties</a:t>
            </a:r>
          </a:p>
          <a:p>
            <a:pPr marL="171450" indent="-171450">
              <a:spcBef>
                <a:spcPts val="1800"/>
              </a:spcBef>
              <a:buFont typeface="Wingdings" pitchFamily="2" charset="2"/>
              <a:buChar char="§"/>
            </a:pPr>
            <a:r>
              <a:rPr lang="en-US" sz="2000" dirty="0" smtClean="0"/>
              <a:t>Use an ItemType or Property to model the “foreign” data</a:t>
            </a:r>
          </a:p>
          <a:p>
            <a:pPr marL="171450" indent="-171450">
              <a:spcBef>
                <a:spcPts val="1800"/>
              </a:spcBef>
              <a:buFont typeface="Wingdings" pitchFamily="2" charset="2"/>
              <a:buChar char="§"/>
            </a:pPr>
            <a:r>
              <a:rPr lang="en-US" sz="2000" dirty="0" smtClean="0"/>
              <a:t>All other Services and the Client will work with Federated data --  same as local data</a:t>
            </a:r>
          </a:p>
          <a:p>
            <a:pPr marL="171450" indent="-171450">
              <a:spcBef>
                <a:spcPts val="1800"/>
              </a:spcBef>
              <a:buFont typeface="Wingdings" pitchFamily="2" charset="2"/>
              <a:buChar char="§"/>
            </a:pPr>
            <a:r>
              <a:rPr lang="en-US" sz="2000" dirty="0" smtClean="0"/>
              <a:t>Federation integration code normally in Methods     </a:t>
            </a:r>
          </a:p>
          <a:p>
            <a:pPr marL="1085850" lvl="2" indent="-171450">
              <a:spcBef>
                <a:spcPts val="600"/>
              </a:spcBef>
              <a:buFont typeface="Courier New" pitchFamily="49" charset="0"/>
              <a:buChar char="o"/>
            </a:pPr>
            <a:r>
              <a:rPr lang="en-US" sz="2000" dirty="0" smtClean="0"/>
              <a:t>Web Services</a:t>
            </a:r>
          </a:p>
          <a:p>
            <a:pPr marL="1085850" lvl="2" indent="-171450">
              <a:spcBef>
                <a:spcPts val="600"/>
              </a:spcBef>
              <a:buFont typeface="Courier New" pitchFamily="49" charset="0"/>
              <a:buChar char="o"/>
            </a:pPr>
            <a:r>
              <a:rPr lang="en-US" sz="2000" dirty="0" smtClean="0"/>
              <a:t>SQL (ODBC)</a:t>
            </a:r>
          </a:p>
          <a:p>
            <a:pPr marL="1085850" lvl="2" indent="-171450">
              <a:spcBef>
                <a:spcPts val="600"/>
              </a:spcBef>
              <a:buFont typeface="Courier New" pitchFamily="49" charset="0"/>
              <a:buChar char="o"/>
            </a:pPr>
            <a:r>
              <a:rPr lang="en-US" sz="2000" dirty="0" smtClean="0"/>
              <a:t>Flat File exchange</a:t>
            </a:r>
          </a:p>
          <a:p>
            <a:pPr marL="1085850" lvl="2" indent="-171450">
              <a:spcBef>
                <a:spcPts val="600"/>
              </a:spcBef>
              <a:buFont typeface="Courier New" pitchFamily="49" charset="0"/>
              <a:buChar char="o"/>
            </a:pPr>
            <a:r>
              <a:rPr lang="en-US" sz="2000" dirty="0" smtClean="0"/>
              <a:t>Bind in API</a:t>
            </a:r>
          </a:p>
          <a:p>
            <a:pPr marL="171450" indent="-171450"/>
            <a:endParaRPr lang="en-US" sz="20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ate Placeholder 1"/>
          <p:cNvSpPr>
            <a:spLocks noGrp="1"/>
          </p:cNvSpPr>
          <p:nvPr>
            <p:ph type="dt" sz="half" idx="10"/>
          </p:nvPr>
        </p:nvSpPr>
        <p:spPr/>
        <p:txBody>
          <a:bodyPr/>
          <a:lstStyle/>
          <a:p>
            <a:r>
              <a:rPr lang="en-US" dirty="0"/>
              <a:t>Slide </a:t>
            </a:r>
            <a:fld id="{E930664E-2ECC-46F9-8512-C21D11312E0B}" type="slidenum">
              <a:rPr lang="en-US"/>
              <a:pPr/>
              <a:t>45</a:t>
            </a:fld>
            <a:r>
              <a:rPr lang="en-US" dirty="0"/>
              <a:t>	</a:t>
            </a:r>
          </a:p>
        </p:txBody>
      </p:sp>
      <p:sp>
        <p:nvSpPr>
          <p:cNvPr id="149506" name="Title 1"/>
          <p:cNvSpPr>
            <a:spLocks noGrp="1"/>
          </p:cNvSpPr>
          <p:nvPr>
            <p:ph type="title" idx="4294967295"/>
          </p:nvPr>
        </p:nvSpPr>
        <p:spPr>
          <a:xfrm>
            <a:off x="0" y="0"/>
            <a:ext cx="6551613" cy="1082675"/>
          </a:xfrm>
          <a:ln/>
        </p:spPr>
        <p:txBody>
          <a:bodyPr/>
          <a:lstStyle/>
          <a:p>
            <a:r>
              <a:rPr lang="en-US" sz="3200" b="1" dirty="0">
                <a:latin typeface="Calibri" pitchFamily="34" charset="0"/>
              </a:rPr>
              <a:t>Integration / Rollout Strategy</a:t>
            </a:r>
          </a:p>
        </p:txBody>
      </p:sp>
      <p:grpSp>
        <p:nvGrpSpPr>
          <p:cNvPr id="2" name="Group 17"/>
          <p:cNvGrpSpPr>
            <a:grpSpLocks/>
          </p:cNvGrpSpPr>
          <p:nvPr/>
        </p:nvGrpSpPr>
        <p:grpSpPr bwMode="auto">
          <a:xfrm>
            <a:off x="563563" y="5129213"/>
            <a:ext cx="1903412" cy="592137"/>
            <a:chOff x="6940551" y="3651250"/>
            <a:chExt cx="1903413" cy="592138"/>
          </a:xfrm>
        </p:grpSpPr>
        <p:pic>
          <p:nvPicPr>
            <p:cNvPr id="149509" name="Picture 16"/>
            <p:cNvPicPr>
              <a:picLocks noChangeAspect="1" noChangeArrowheads="1"/>
            </p:cNvPicPr>
            <p:nvPr/>
          </p:nvPicPr>
          <p:blipFill>
            <a:blip r:embed="rId2" cstate="print"/>
            <a:srcRect/>
            <a:stretch>
              <a:fillRect/>
            </a:stretch>
          </p:blipFill>
          <p:spPr bwMode="auto">
            <a:xfrm>
              <a:off x="6940551" y="3651250"/>
              <a:ext cx="884238" cy="592138"/>
            </a:xfrm>
            <a:prstGeom prst="rect">
              <a:avLst/>
            </a:prstGeom>
            <a:noFill/>
            <a:ln w="9525" algn="ctr">
              <a:noFill/>
              <a:miter lim="800000"/>
              <a:headEnd/>
              <a:tailEnd/>
            </a:ln>
          </p:spPr>
        </p:pic>
        <p:pic>
          <p:nvPicPr>
            <p:cNvPr id="149510" name="Picture 10" descr="Oracle_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780339" y="3776663"/>
              <a:ext cx="1063625" cy="373063"/>
            </a:xfrm>
            <a:prstGeom prst="rect">
              <a:avLst/>
            </a:prstGeom>
            <a:noFill/>
            <a:ln w="9525">
              <a:noFill/>
              <a:miter lim="800000"/>
              <a:headEnd/>
              <a:tailEnd/>
            </a:ln>
          </p:spPr>
        </p:pic>
      </p:grpSp>
      <p:pic>
        <p:nvPicPr>
          <p:cNvPr id="149512" name="Picture 22" descr="PTC Logo"/>
          <p:cNvPicPr>
            <a:picLocks noChangeAspect="1" noChangeArrowheads="1"/>
          </p:cNvPicPr>
          <p:nvPr/>
        </p:nvPicPr>
        <p:blipFill>
          <a:blip r:embed="rId4" cstate="print"/>
          <a:srcRect/>
          <a:stretch>
            <a:fillRect/>
          </a:stretch>
        </p:blipFill>
        <p:spPr bwMode="auto">
          <a:xfrm>
            <a:off x="2771775" y="5076825"/>
            <a:ext cx="1182688" cy="450850"/>
          </a:xfrm>
          <a:prstGeom prst="rect">
            <a:avLst/>
          </a:prstGeom>
          <a:noFill/>
          <a:ln w="9525">
            <a:noFill/>
            <a:miter lim="800000"/>
            <a:headEnd/>
            <a:tailEnd/>
          </a:ln>
        </p:spPr>
      </p:pic>
      <p:sp>
        <p:nvSpPr>
          <p:cNvPr id="149513" name="TextBox 20"/>
          <p:cNvSpPr txBox="1">
            <a:spLocks noChangeArrowheads="1"/>
          </p:cNvSpPr>
          <p:nvPr/>
        </p:nvSpPr>
        <p:spPr bwMode="auto">
          <a:xfrm>
            <a:off x="3068638" y="5403850"/>
            <a:ext cx="946150" cy="457200"/>
          </a:xfrm>
          <a:prstGeom prst="rect">
            <a:avLst/>
          </a:prstGeom>
          <a:noFill/>
          <a:ln w="9525">
            <a:noFill/>
            <a:miter lim="800000"/>
            <a:headEnd/>
            <a:tailEnd/>
          </a:ln>
        </p:spPr>
        <p:txBody>
          <a:bodyPr wrap="none">
            <a:spAutoFit/>
          </a:bodyPr>
          <a:lstStyle/>
          <a:p>
            <a:r>
              <a:rPr lang="en-US" sz="1200">
                <a:solidFill>
                  <a:srgbClr val="336699"/>
                </a:solidFill>
                <a:latin typeface="Arial Black" pitchFamily="34" charset="0"/>
              </a:rPr>
              <a:t>Windchill</a:t>
            </a:r>
          </a:p>
          <a:p>
            <a:r>
              <a:rPr lang="en-US" sz="1200">
                <a:solidFill>
                  <a:srgbClr val="336699"/>
                </a:solidFill>
                <a:latin typeface="Arial Black" pitchFamily="34" charset="0"/>
              </a:rPr>
              <a:t>IntraLink</a:t>
            </a:r>
          </a:p>
        </p:txBody>
      </p:sp>
      <p:grpSp>
        <p:nvGrpSpPr>
          <p:cNvPr id="3" name="Group 41"/>
          <p:cNvGrpSpPr>
            <a:grpSpLocks/>
          </p:cNvGrpSpPr>
          <p:nvPr/>
        </p:nvGrpSpPr>
        <p:grpSpPr bwMode="auto">
          <a:xfrm>
            <a:off x="5024438" y="4984750"/>
            <a:ext cx="1127125" cy="955675"/>
            <a:chOff x="5805718" y="2940730"/>
            <a:chExt cx="1127574" cy="955512"/>
          </a:xfrm>
        </p:grpSpPr>
        <p:pic>
          <p:nvPicPr>
            <p:cNvPr id="149515" name="Picture 20"/>
            <p:cNvPicPr>
              <a:picLocks noChangeAspect="1" noChangeArrowheads="1"/>
            </p:cNvPicPr>
            <p:nvPr/>
          </p:nvPicPr>
          <p:blipFill>
            <a:blip r:embed="rId5" cstate="print"/>
            <a:srcRect/>
            <a:stretch>
              <a:fillRect/>
            </a:stretch>
          </p:blipFill>
          <p:spPr bwMode="auto">
            <a:xfrm>
              <a:off x="6023654" y="2940730"/>
              <a:ext cx="909638" cy="598488"/>
            </a:xfrm>
            <a:prstGeom prst="rect">
              <a:avLst/>
            </a:prstGeom>
            <a:noFill/>
            <a:ln w="9525" algn="ctr">
              <a:noFill/>
              <a:miter lim="800000"/>
              <a:headEnd/>
              <a:tailEnd/>
            </a:ln>
          </p:spPr>
        </p:pic>
        <p:sp>
          <p:nvSpPr>
            <p:cNvPr id="149516" name="TextBox 21"/>
            <p:cNvSpPr txBox="1">
              <a:spLocks noChangeArrowheads="1"/>
            </p:cNvSpPr>
            <p:nvPr/>
          </p:nvSpPr>
          <p:spPr bwMode="auto">
            <a:xfrm>
              <a:off x="5805718" y="3439120"/>
              <a:ext cx="983054" cy="457122"/>
            </a:xfrm>
            <a:prstGeom prst="rect">
              <a:avLst/>
            </a:prstGeom>
            <a:noFill/>
            <a:ln w="9525">
              <a:noFill/>
              <a:miter lim="800000"/>
              <a:headEnd/>
              <a:tailEnd/>
            </a:ln>
          </p:spPr>
          <p:txBody>
            <a:bodyPr wrap="none">
              <a:spAutoFit/>
            </a:bodyPr>
            <a:lstStyle/>
            <a:p>
              <a:r>
                <a:rPr lang="en-US" sz="1200" i="1">
                  <a:solidFill>
                    <a:srgbClr val="333399"/>
                  </a:solidFill>
                  <a:latin typeface="Arial Black" pitchFamily="34" charset="0"/>
                </a:rPr>
                <a:t>eMatrix</a:t>
              </a:r>
            </a:p>
            <a:p>
              <a:r>
                <a:rPr lang="en-US" sz="1200" i="1">
                  <a:solidFill>
                    <a:srgbClr val="333399"/>
                  </a:solidFill>
                  <a:latin typeface="Arial Black" pitchFamily="34" charset="0"/>
                </a:rPr>
                <a:t>CDM/VPM</a:t>
              </a:r>
            </a:p>
          </p:txBody>
        </p:sp>
      </p:grpSp>
      <p:grpSp>
        <p:nvGrpSpPr>
          <p:cNvPr id="4" name="Group 31"/>
          <p:cNvGrpSpPr>
            <a:grpSpLocks/>
          </p:cNvGrpSpPr>
          <p:nvPr/>
        </p:nvGrpSpPr>
        <p:grpSpPr bwMode="auto">
          <a:xfrm>
            <a:off x="7024688" y="5295900"/>
            <a:ext cx="1489075" cy="558800"/>
            <a:chOff x="652917" y="5863774"/>
            <a:chExt cx="1488895" cy="558980"/>
          </a:xfrm>
        </p:grpSpPr>
        <p:grpSp>
          <p:nvGrpSpPr>
            <p:cNvPr id="5" name="Group 18"/>
            <p:cNvGrpSpPr>
              <a:grpSpLocks/>
            </p:cNvGrpSpPr>
            <p:nvPr/>
          </p:nvGrpSpPr>
          <p:grpSpPr bwMode="auto">
            <a:xfrm>
              <a:off x="652917" y="5863774"/>
              <a:ext cx="1087600" cy="341767"/>
              <a:chOff x="1102859" y="3701143"/>
              <a:chExt cx="1503295" cy="472395"/>
            </a:xfrm>
          </p:grpSpPr>
          <p:pic>
            <p:nvPicPr>
              <p:cNvPr id="149519" name="Picture 18"/>
              <p:cNvPicPr>
                <a:picLocks noChangeAspect="1" noChangeArrowheads="1"/>
              </p:cNvPicPr>
              <p:nvPr/>
            </p:nvPicPr>
            <p:blipFill>
              <a:blip r:embed="rId6" cstate="print"/>
              <a:srcRect/>
              <a:stretch>
                <a:fillRect/>
              </a:stretch>
            </p:blipFill>
            <p:spPr bwMode="auto">
              <a:xfrm>
                <a:off x="1102859" y="3802743"/>
                <a:ext cx="717299" cy="370795"/>
              </a:xfrm>
              <a:prstGeom prst="rect">
                <a:avLst/>
              </a:prstGeom>
              <a:noFill/>
              <a:ln w="9525" algn="ctr">
                <a:noFill/>
                <a:miter lim="800000"/>
                <a:headEnd/>
                <a:tailEnd/>
              </a:ln>
            </p:spPr>
          </p:pic>
          <p:pic>
            <p:nvPicPr>
              <p:cNvPr id="149520" name="Picture 28"/>
              <p:cNvPicPr>
                <a:picLocks noChangeAspect="1" noChangeArrowheads="1"/>
              </p:cNvPicPr>
              <p:nvPr/>
            </p:nvPicPr>
            <p:blipFill>
              <a:blip r:embed="rId7" cstate="print"/>
              <a:srcRect l="7227" t="29837" r="6505" b="27972"/>
              <a:stretch>
                <a:fillRect/>
              </a:stretch>
            </p:blipFill>
            <p:spPr bwMode="auto">
              <a:xfrm>
                <a:off x="1375455" y="3701143"/>
                <a:ext cx="1230699" cy="234044"/>
              </a:xfrm>
              <a:prstGeom prst="rect">
                <a:avLst/>
              </a:prstGeom>
              <a:noFill/>
              <a:ln w="9525" algn="ctr">
                <a:noFill/>
                <a:miter lim="800000"/>
                <a:headEnd/>
                <a:tailEnd/>
              </a:ln>
            </p:spPr>
          </p:pic>
        </p:grpSp>
        <p:sp>
          <p:nvSpPr>
            <p:cNvPr id="149521" name="TextBox 19"/>
            <p:cNvSpPr txBox="1">
              <a:spLocks noChangeArrowheads="1"/>
            </p:cNvSpPr>
            <p:nvPr/>
          </p:nvSpPr>
          <p:spPr bwMode="auto">
            <a:xfrm>
              <a:off x="1030696" y="5993991"/>
              <a:ext cx="1111116" cy="428763"/>
            </a:xfrm>
            <a:prstGeom prst="rect">
              <a:avLst/>
            </a:prstGeom>
            <a:noFill/>
            <a:ln w="9525">
              <a:noFill/>
              <a:miter lim="800000"/>
              <a:headEnd/>
              <a:tailEnd/>
            </a:ln>
          </p:spPr>
          <p:txBody>
            <a:bodyPr wrap="none">
              <a:spAutoFit/>
            </a:bodyPr>
            <a:lstStyle/>
            <a:p>
              <a:r>
                <a:rPr lang="en-US" sz="1100">
                  <a:solidFill>
                    <a:srgbClr val="003366"/>
                  </a:solidFill>
                  <a:latin typeface="Arial Black" pitchFamily="34" charset="0"/>
                </a:rPr>
                <a:t>Teamcenter</a:t>
              </a:r>
            </a:p>
            <a:p>
              <a:r>
                <a:rPr lang="en-US" sz="1100">
                  <a:solidFill>
                    <a:srgbClr val="003366"/>
                  </a:solidFill>
                  <a:latin typeface="Arial Black" pitchFamily="34" charset="0"/>
                </a:rPr>
                <a:t>IMAN</a:t>
              </a:r>
            </a:p>
          </p:txBody>
        </p:sp>
      </p:grpSp>
      <p:grpSp>
        <p:nvGrpSpPr>
          <p:cNvPr id="6" name="Group 29"/>
          <p:cNvGrpSpPr>
            <a:grpSpLocks/>
          </p:cNvGrpSpPr>
          <p:nvPr/>
        </p:nvGrpSpPr>
        <p:grpSpPr bwMode="auto">
          <a:xfrm>
            <a:off x="2709863" y="5805488"/>
            <a:ext cx="1654175" cy="666750"/>
            <a:chOff x="2591014" y="5176246"/>
            <a:chExt cx="1654415" cy="665753"/>
          </a:xfrm>
        </p:grpSpPr>
        <p:sp>
          <p:nvSpPr>
            <p:cNvPr id="28" name="Rounded Rectangle 27"/>
            <p:cNvSpPr/>
            <p:nvPr/>
          </p:nvSpPr>
          <p:spPr bwMode="auto">
            <a:xfrm>
              <a:off x="2735497" y="5315737"/>
              <a:ext cx="1509932"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24"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grpSp>
        <p:nvGrpSpPr>
          <p:cNvPr id="7" name="Group 34"/>
          <p:cNvGrpSpPr>
            <a:grpSpLocks/>
          </p:cNvGrpSpPr>
          <p:nvPr/>
        </p:nvGrpSpPr>
        <p:grpSpPr bwMode="auto">
          <a:xfrm>
            <a:off x="4765675" y="5805488"/>
            <a:ext cx="1654175" cy="666750"/>
            <a:chOff x="2591014" y="5176246"/>
            <a:chExt cx="1654415" cy="665753"/>
          </a:xfrm>
        </p:grpSpPr>
        <p:sp>
          <p:nvSpPr>
            <p:cNvPr id="36" name="Rounded Rectangle 35"/>
            <p:cNvSpPr/>
            <p:nvPr/>
          </p:nvSpPr>
          <p:spPr bwMode="auto">
            <a:xfrm>
              <a:off x="2735498" y="5315737"/>
              <a:ext cx="1509931"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27"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grpSp>
        <p:nvGrpSpPr>
          <p:cNvPr id="8" name="Group 37"/>
          <p:cNvGrpSpPr>
            <a:grpSpLocks/>
          </p:cNvGrpSpPr>
          <p:nvPr/>
        </p:nvGrpSpPr>
        <p:grpSpPr bwMode="auto">
          <a:xfrm>
            <a:off x="6821488" y="5805488"/>
            <a:ext cx="1654175" cy="666750"/>
            <a:chOff x="2591014" y="5176246"/>
            <a:chExt cx="1654415" cy="665753"/>
          </a:xfrm>
        </p:grpSpPr>
        <p:sp>
          <p:nvSpPr>
            <p:cNvPr id="39" name="Rounded Rectangle 38"/>
            <p:cNvSpPr/>
            <p:nvPr/>
          </p:nvSpPr>
          <p:spPr bwMode="auto">
            <a:xfrm>
              <a:off x="2735497" y="5315737"/>
              <a:ext cx="1509932"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30"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sp>
        <p:nvSpPr>
          <p:cNvPr id="149531" name="Rectangle 95"/>
          <p:cNvSpPr>
            <a:spLocks noChangeArrowheads="1"/>
          </p:cNvSpPr>
          <p:nvPr/>
        </p:nvSpPr>
        <p:spPr bwMode="auto">
          <a:xfrm>
            <a:off x="550863" y="3684588"/>
            <a:ext cx="8056562" cy="892175"/>
          </a:xfrm>
          <a:prstGeom prst="rect">
            <a:avLst/>
          </a:prstGeom>
          <a:gradFill rotWithShape="0">
            <a:gsLst>
              <a:gs pos="0">
                <a:srgbClr val="FF0000"/>
              </a:gs>
              <a:gs pos="64999">
                <a:srgbClr val="C00000"/>
              </a:gs>
              <a:gs pos="100000">
                <a:srgbClr val="C00000"/>
              </a:gs>
            </a:gsLst>
            <a:lin ang="16200000"/>
          </a:gradFill>
          <a:ln w="9525" algn="ctr">
            <a:noFill/>
            <a:round/>
            <a:headEnd/>
            <a:tailEnd/>
          </a:ln>
        </p:spPr>
        <p:txBody>
          <a:bodyPr/>
          <a:lstStyle/>
          <a:p>
            <a:endParaRPr lang="en-US" b="1"/>
          </a:p>
        </p:txBody>
      </p:sp>
      <p:grpSp>
        <p:nvGrpSpPr>
          <p:cNvPr id="9" name="Group 96"/>
          <p:cNvGrpSpPr>
            <a:grpSpLocks/>
          </p:cNvGrpSpPr>
          <p:nvPr/>
        </p:nvGrpSpPr>
        <p:grpSpPr bwMode="auto">
          <a:xfrm>
            <a:off x="4824413" y="3789363"/>
            <a:ext cx="3636962" cy="638175"/>
            <a:chOff x="5994400" y="2324805"/>
            <a:chExt cx="3149600" cy="638629"/>
          </a:xfrm>
        </p:grpSpPr>
        <p:pic>
          <p:nvPicPr>
            <p:cNvPr id="149533" name="Picture 47" descr="oval-fancy-red"/>
            <p:cNvPicPr>
              <a:picLocks noChangeAspect="1" noChangeArrowheads="1"/>
            </p:cNvPicPr>
            <p:nvPr/>
          </p:nvPicPr>
          <p:blipFill>
            <a:blip r:embed="rId9" cstate="print"/>
            <a:srcRect/>
            <a:stretch>
              <a:fillRect/>
            </a:stretch>
          </p:blipFill>
          <p:spPr bwMode="auto">
            <a:xfrm flipH="1">
              <a:off x="5994400" y="2324805"/>
              <a:ext cx="3149600" cy="638629"/>
            </a:xfrm>
            <a:prstGeom prst="rect">
              <a:avLst/>
            </a:prstGeom>
            <a:noFill/>
            <a:ln w="9525">
              <a:noFill/>
              <a:miter lim="800000"/>
              <a:headEnd/>
              <a:tailEnd/>
            </a:ln>
          </p:spPr>
        </p:pic>
        <p:sp>
          <p:nvSpPr>
            <p:cNvPr id="46" name="TextBox 45"/>
            <p:cNvSpPr txBox="1"/>
            <p:nvPr/>
          </p:nvSpPr>
          <p:spPr>
            <a:xfrm>
              <a:off x="6509939" y="2386761"/>
              <a:ext cx="2114398" cy="533779"/>
            </a:xfrm>
            <a:prstGeom prst="rect">
              <a:avLst/>
            </a:prstGeom>
            <a:noFill/>
          </p:spPr>
          <p:txBody>
            <a:bodyPr wrap="none">
              <a:spAutoFit/>
            </a:bodyPr>
            <a:lstStyle/>
            <a:p>
              <a:pPr algn="ctr">
                <a:lnSpc>
                  <a:spcPct val="90000"/>
                </a:lnSpc>
              </a:pPr>
              <a:r>
                <a:rPr lang="en-US" sz="1600" b="1">
                  <a:solidFill>
                    <a:schemeClr val="bg1"/>
                  </a:solidFill>
                  <a:effectLst>
                    <a:outerShdw blurRad="38100" dist="38100" dir="2700000" algn="tl">
                      <a:srgbClr val="C0C0C0"/>
                    </a:outerShdw>
                  </a:effectLst>
                  <a:latin typeface="Segoe"/>
                </a:rPr>
                <a:t>Aras Model-Based PLM</a:t>
              </a:r>
            </a:p>
            <a:p>
              <a:pPr algn="ctr">
                <a:lnSpc>
                  <a:spcPct val="90000"/>
                </a:lnSpc>
              </a:pPr>
              <a:r>
                <a:rPr lang="en-US" sz="1600" b="1">
                  <a:solidFill>
                    <a:schemeClr val="bg1"/>
                  </a:solidFill>
                  <a:effectLst>
                    <a:outerShdw blurRad="38100" dist="38100" dir="2700000" algn="tl">
                      <a:srgbClr val="C0C0C0"/>
                    </a:outerShdw>
                  </a:effectLst>
                  <a:latin typeface="Segoe"/>
                </a:rPr>
                <a:t>SOA Approach</a:t>
              </a:r>
            </a:p>
          </p:txBody>
        </p:sp>
      </p:grpSp>
      <p:sp>
        <p:nvSpPr>
          <p:cNvPr id="149536" name="Left-Right Arrow 54"/>
          <p:cNvSpPr>
            <a:spLocks noChangeArrowheads="1"/>
          </p:cNvSpPr>
          <p:nvPr/>
        </p:nvSpPr>
        <p:spPr bwMode="auto">
          <a:xfrm rot="5400000">
            <a:off x="1273175" y="4621213"/>
            <a:ext cx="681037" cy="420688"/>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37" name="Left-Right Arrow 97"/>
          <p:cNvSpPr>
            <a:spLocks noChangeArrowheads="1"/>
          </p:cNvSpPr>
          <p:nvPr/>
        </p:nvSpPr>
        <p:spPr bwMode="auto">
          <a:xfrm rot="5400000">
            <a:off x="3135313" y="4621213"/>
            <a:ext cx="681037" cy="420687"/>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39" name="Left-Right Arrow 99"/>
          <p:cNvSpPr>
            <a:spLocks noChangeArrowheads="1"/>
          </p:cNvSpPr>
          <p:nvPr/>
        </p:nvSpPr>
        <p:spPr bwMode="auto">
          <a:xfrm rot="5400000">
            <a:off x="5524500" y="4621213"/>
            <a:ext cx="681037" cy="420688"/>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40" name="Left-Right Arrow 100"/>
          <p:cNvSpPr>
            <a:spLocks noChangeArrowheads="1"/>
          </p:cNvSpPr>
          <p:nvPr/>
        </p:nvSpPr>
        <p:spPr bwMode="auto">
          <a:xfrm rot="5400000">
            <a:off x="7323138" y="4621213"/>
            <a:ext cx="681037" cy="420687"/>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pic>
        <p:nvPicPr>
          <p:cNvPr id="149541" name="Picture 44" descr="3 peice unequal Pie chart"/>
          <p:cNvPicPr>
            <a:picLocks noChangeAspect="1" noChangeArrowheads="1"/>
          </p:cNvPicPr>
          <p:nvPr/>
        </p:nvPicPr>
        <p:blipFill>
          <a:blip r:embed="rId10" cstate="print"/>
          <a:srcRect/>
          <a:stretch>
            <a:fillRect/>
          </a:stretch>
        </p:blipFill>
        <p:spPr bwMode="auto">
          <a:xfrm>
            <a:off x="3844925" y="3792538"/>
            <a:ext cx="1030288" cy="631825"/>
          </a:xfrm>
          <a:prstGeom prst="rect">
            <a:avLst/>
          </a:prstGeom>
          <a:noFill/>
          <a:ln w="9525">
            <a:noFill/>
            <a:miter lim="800000"/>
            <a:headEnd/>
            <a:tailEnd/>
          </a:ln>
        </p:spPr>
      </p:pic>
      <p:pic>
        <p:nvPicPr>
          <p:cNvPr id="149542" name="Picture 42" descr="MSN icon mail"/>
          <p:cNvPicPr>
            <a:picLocks noChangeAspect="1" noChangeArrowheads="1"/>
          </p:cNvPicPr>
          <p:nvPr/>
        </p:nvPicPr>
        <p:blipFill>
          <a:blip r:embed="rId11" cstate="print"/>
          <a:srcRect/>
          <a:stretch>
            <a:fillRect/>
          </a:stretch>
        </p:blipFill>
        <p:spPr bwMode="auto">
          <a:xfrm>
            <a:off x="4806950" y="3303588"/>
            <a:ext cx="563563" cy="922337"/>
          </a:xfrm>
          <a:prstGeom prst="rect">
            <a:avLst/>
          </a:prstGeom>
          <a:noFill/>
          <a:ln w="9525">
            <a:noFill/>
            <a:miter lim="800000"/>
            <a:headEnd/>
            <a:tailEnd/>
          </a:ln>
        </p:spPr>
      </p:pic>
      <p:sp>
        <p:nvSpPr>
          <p:cNvPr id="149543" name="Content Placeholder 2"/>
          <p:cNvSpPr txBox="1">
            <a:spLocks/>
          </p:cNvSpPr>
          <p:nvPr/>
        </p:nvSpPr>
        <p:spPr bwMode="auto">
          <a:xfrm>
            <a:off x="2797175" y="1214438"/>
            <a:ext cx="6254750" cy="2414587"/>
          </a:xfrm>
          <a:prstGeom prst="rect">
            <a:avLst/>
          </a:prstGeom>
          <a:noFill/>
          <a:ln w="9525">
            <a:noFill/>
            <a:miter lim="800000"/>
            <a:headEnd/>
            <a:tailEnd/>
          </a:ln>
        </p:spPr>
        <p:txBody>
          <a:bodyPr/>
          <a:lstStyle/>
          <a:p>
            <a:pPr marL="225425" indent="-225425">
              <a:spcBef>
                <a:spcPts val="600"/>
              </a:spcBef>
              <a:spcAft>
                <a:spcPts val="600"/>
              </a:spcAft>
              <a:buFont typeface="Arial" pitchFamily="34" charset="0"/>
              <a:buChar char="•"/>
            </a:pPr>
            <a:r>
              <a:rPr lang="en-US" sz="2400">
                <a:latin typeface="Calibri" pitchFamily="34" charset="0"/>
              </a:rPr>
              <a:t>Integrate To and Extend Existing PDM </a:t>
            </a:r>
          </a:p>
          <a:p>
            <a:pPr marL="225425" indent="-225425">
              <a:spcBef>
                <a:spcPts val="600"/>
              </a:spcBef>
              <a:spcAft>
                <a:spcPts val="600"/>
              </a:spcAft>
              <a:buFont typeface="Arial" pitchFamily="34" charset="0"/>
              <a:buChar char="•"/>
            </a:pPr>
            <a:r>
              <a:rPr lang="en-US" sz="2400">
                <a:latin typeface="Calibri" pitchFamily="34" charset="0"/>
              </a:rPr>
              <a:t>Use Aras Web Services to Provide Full Featured Enterprise PLM Corporate-wide</a:t>
            </a:r>
          </a:p>
        </p:txBody>
      </p:sp>
      <p:sp>
        <p:nvSpPr>
          <p:cNvPr id="87" name="Content Placeholder 2"/>
          <p:cNvSpPr txBox="1">
            <a:spLocks/>
          </p:cNvSpPr>
          <p:nvPr/>
        </p:nvSpPr>
        <p:spPr bwMode="auto">
          <a:xfrm>
            <a:off x="2797175" y="2600325"/>
            <a:ext cx="5684838" cy="941388"/>
          </a:xfrm>
          <a:prstGeom prst="rect">
            <a:avLst/>
          </a:prstGeom>
          <a:noFill/>
          <a:ln w="9525">
            <a:noFill/>
            <a:miter lim="800000"/>
            <a:headEnd/>
            <a:tailEnd/>
          </a:ln>
        </p:spPr>
        <p:txBody>
          <a:bodyPr/>
          <a:lstStyle/>
          <a:p>
            <a:pPr marL="225425" indent="-225425">
              <a:spcBef>
                <a:spcPts val="600"/>
              </a:spcBef>
              <a:spcAft>
                <a:spcPts val="600"/>
              </a:spcAft>
              <a:buFont typeface="Arial" pitchFamily="34" charset="0"/>
              <a:buChar char="•"/>
            </a:pPr>
            <a:r>
              <a:rPr lang="en-US" sz="2400" dirty="0">
                <a:latin typeface="Calibri" pitchFamily="34" charset="0"/>
              </a:rPr>
              <a:t>Replace Existing PDM When Ready</a:t>
            </a:r>
            <a:br>
              <a:rPr lang="en-US" sz="2400" dirty="0">
                <a:latin typeface="Calibri" pitchFamily="34" charset="0"/>
              </a:rPr>
            </a:br>
            <a:r>
              <a:rPr lang="en-US" sz="2400" dirty="0">
                <a:latin typeface="Calibri" pitchFamily="34" charset="0"/>
              </a:rPr>
              <a:t>to Realize Even Greater Savings</a:t>
            </a:r>
          </a:p>
        </p:txBody>
      </p:sp>
      <p:grpSp>
        <p:nvGrpSpPr>
          <p:cNvPr id="10" name="Group 88"/>
          <p:cNvGrpSpPr>
            <a:grpSpLocks/>
          </p:cNvGrpSpPr>
          <p:nvPr/>
        </p:nvGrpSpPr>
        <p:grpSpPr bwMode="auto">
          <a:xfrm>
            <a:off x="550863" y="3684588"/>
            <a:ext cx="2003425" cy="2908300"/>
            <a:chOff x="551543" y="3684729"/>
            <a:chExt cx="2002972" cy="2907905"/>
          </a:xfrm>
        </p:grpSpPr>
        <p:sp>
          <p:nvSpPr>
            <p:cNvPr id="149546" name="Rectangle 77"/>
            <p:cNvSpPr>
              <a:spLocks noChangeArrowheads="1"/>
            </p:cNvSpPr>
            <p:nvPr/>
          </p:nvSpPr>
          <p:spPr bwMode="auto">
            <a:xfrm>
              <a:off x="551543" y="3684729"/>
              <a:ext cx="2002972" cy="2907905"/>
            </a:xfrm>
            <a:prstGeom prst="rect">
              <a:avLst/>
            </a:prstGeom>
            <a:gradFill rotWithShape="0">
              <a:gsLst>
                <a:gs pos="0">
                  <a:srgbClr val="C00000"/>
                </a:gs>
                <a:gs pos="65000">
                  <a:srgbClr val="FF0000"/>
                </a:gs>
                <a:gs pos="100000">
                  <a:srgbClr val="C00000"/>
                </a:gs>
              </a:gsLst>
              <a:lin ang="16200000"/>
            </a:gradFill>
            <a:ln w="9525" algn="ctr">
              <a:noFill/>
              <a:round/>
              <a:headEnd/>
              <a:tailEnd/>
            </a:ln>
          </p:spPr>
          <p:txBody>
            <a:bodyPr/>
            <a:lstStyle/>
            <a:p>
              <a:endParaRPr lang="en-US" b="1"/>
            </a:p>
          </p:txBody>
        </p:sp>
        <p:pic>
          <p:nvPicPr>
            <p:cNvPr id="81" name="Picture 9" descr="C_F1_GSD Fillet + Law command"/>
            <p:cNvPicPr>
              <a:picLocks noChangeAspect="1" noChangeArrowheads="1"/>
            </p:cNvPicPr>
            <p:nvPr/>
          </p:nvPicPr>
          <p:blipFill>
            <a:blip r:embed="rId12" cstate="print"/>
            <a:srcRect/>
            <a:stretch>
              <a:fillRect/>
            </a:stretch>
          </p:blipFill>
          <p:spPr bwMode="auto">
            <a:xfrm>
              <a:off x="1113391" y="4100598"/>
              <a:ext cx="1114173" cy="892054"/>
            </a:xfrm>
            <a:prstGeom prst="rect">
              <a:avLst/>
            </a:prstGeom>
            <a:noFill/>
            <a:ln w="38100">
              <a:noFill/>
              <a:miter lim="800000"/>
              <a:headEnd/>
              <a:tailEnd/>
            </a:ln>
            <a:effectLst>
              <a:outerShdw blurRad="63500" sx="102000" sy="102000" algn="ctr" rotWithShape="0">
                <a:prstClr val="black">
                  <a:alpha val="40000"/>
                </a:prstClr>
              </a:outerShdw>
            </a:effectLst>
          </p:spPr>
        </p:pic>
        <p:pic>
          <p:nvPicPr>
            <p:cNvPr id="149548" name="Picture 106" descr="visio process chart 1"/>
            <p:cNvPicPr>
              <a:picLocks noChangeAspect="1" noChangeArrowheads="1"/>
            </p:cNvPicPr>
            <p:nvPr/>
          </p:nvPicPr>
          <p:blipFill>
            <a:blip r:embed="rId13" cstate="print"/>
            <a:srcRect/>
            <a:stretch>
              <a:fillRect/>
            </a:stretch>
          </p:blipFill>
          <p:spPr bwMode="auto">
            <a:xfrm flipH="1">
              <a:off x="647562" y="4097960"/>
              <a:ext cx="876438" cy="566738"/>
            </a:xfrm>
            <a:prstGeom prst="rect">
              <a:avLst/>
            </a:prstGeom>
            <a:noFill/>
            <a:ln w="9525">
              <a:noFill/>
              <a:miter lim="800000"/>
              <a:headEnd/>
              <a:tailEnd/>
            </a:ln>
          </p:spPr>
        </p:pic>
        <p:pic>
          <p:nvPicPr>
            <p:cNvPr id="149549" name="Picture 30" descr="visio process chart 4"/>
            <p:cNvPicPr>
              <a:picLocks noChangeAspect="1" noChangeArrowheads="1"/>
            </p:cNvPicPr>
            <p:nvPr/>
          </p:nvPicPr>
          <p:blipFill>
            <a:blip r:embed="rId14" cstate="print"/>
            <a:srcRect/>
            <a:stretch>
              <a:fillRect/>
            </a:stretch>
          </p:blipFill>
          <p:spPr bwMode="auto">
            <a:xfrm flipH="1" flipV="1">
              <a:off x="1493865" y="4705351"/>
              <a:ext cx="952500" cy="531813"/>
            </a:xfrm>
            <a:prstGeom prst="rect">
              <a:avLst/>
            </a:prstGeom>
            <a:noFill/>
            <a:ln w="9525">
              <a:noFill/>
              <a:miter lim="800000"/>
              <a:headEnd/>
              <a:tailEnd/>
            </a:ln>
          </p:spPr>
        </p:pic>
        <p:sp>
          <p:nvSpPr>
            <p:cNvPr id="149550" name="Content Placeholder 2"/>
            <p:cNvSpPr txBox="1">
              <a:spLocks/>
            </p:cNvSpPr>
            <p:nvPr/>
          </p:nvSpPr>
          <p:spPr bwMode="auto">
            <a:xfrm>
              <a:off x="772477" y="5206937"/>
              <a:ext cx="1561105" cy="675703"/>
            </a:xfrm>
            <a:prstGeom prst="rect">
              <a:avLst/>
            </a:prstGeom>
            <a:noFill/>
            <a:ln w="9525">
              <a:noFill/>
              <a:miter lim="800000"/>
              <a:headEnd/>
              <a:tailEnd/>
            </a:ln>
          </p:spPr>
          <p:txBody>
            <a:bodyPr/>
            <a:lstStyle/>
            <a:p>
              <a:pPr algn="ctr">
                <a:spcBef>
                  <a:spcPts val="600"/>
                </a:spcBef>
                <a:spcAft>
                  <a:spcPts val="600"/>
                </a:spcAft>
              </a:pPr>
              <a:r>
                <a:rPr lang="en-US">
                  <a:solidFill>
                    <a:schemeClr val="bg1"/>
                  </a:solidFill>
                  <a:latin typeface="Calibri" pitchFamily="34" charset="0"/>
                </a:rPr>
                <a:t>Full PLM</a:t>
              </a:r>
              <a:br>
                <a:rPr lang="en-US">
                  <a:solidFill>
                    <a:schemeClr val="bg1"/>
                  </a:solidFill>
                  <a:latin typeface="Calibri" pitchFamily="34" charset="0"/>
                </a:rPr>
              </a:br>
              <a:r>
                <a:rPr lang="en-US">
                  <a:solidFill>
                    <a:schemeClr val="bg1"/>
                  </a:solidFill>
                  <a:latin typeface="Calibri" pitchFamily="34" charset="0"/>
                </a:rPr>
                <a:t>Functionality</a:t>
              </a:r>
            </a:p>
          </p:txBody>
        </p:sp>
      </p:grpSp>
      <p:grpSp>
        <p:nvGrpSpPr>
          <p:cNvPr id="11" name="Group 30"/>
          <p:cNvGrpSpPr>
            <a:grpSpLocks/>
          </p:cNvGrpSpPr>
          <p:nvPr/>
        </p:nvGrpSpPr>
        <p:grpSpPr bwMode="auto">
          <a:xfrm>
            <a:off x="654050" y="5805488"/>
            <a:ext cx="1654175" cy="666750"/>
            <a:chOff x="754956" y="5154475"/>
            <a:chExt cx="1654415" cy="665753"/>
          </a:xfrm>
        </p:grpSpPr>
        <p:sp>
          <p:nvSpPr>
            <p:cNvPr id="25" name="Rounded Rectangle 24"/>
            <p:cNvSpPr/>
            <p:nvPr/>
          </p:nvSpPr>
          <p:spPr bwMode="auto">
            <a:xfrm>
              <a:off x="899440" y="5293966"/>
              <a:ext cx="1509931"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53"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754956" y="5154475"/>
              <a:ext cx="449730" cy="665753"/>
            </a:xfrm>
            <a:prstGeom prst="rect">
              <a:avLst/>
            </a:prstGeom>
            <a:noFill/>
            <a:ln w="9525">
              <a:noFill/>
              <a:miter lim="800000"/>
              <a:headEnd/>
              <a:tailEnd/>
            </a:ln>
          </p:spPr>
        </p:pic>
      </p:grpSp>
      <p:sp>
        <p:nvSpPr>
          <p:cNvPr id="60" name="Rounded Rectangle 59"/>
          <p:cNvSpPr/>
          <p:nvPr/>
        </p:nvSpPr>
        <p:spPr>
          <a:xfrm>
            <a:off x="217488" y="1412875"/>
            <a:ext cx="2486025" cy="2549525"/>
          </a:xfrm>
          <a:prstGeom prst="roundRect">
            <a:avLst>
              <a:gd name="adj" fmla="val 5628"/>
            </a:avLst>
          </a:prstGeom>
          <a:solidFill>
            <a:schemeClr val="bg1"/>
          </a:solidFill>
          <a:ln>
            <a:solidFill>
              <a:srgbClr val="CC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9556" name="Picture 58" descr="screenshot_app.jpg"/>
          <p:cNvPicPr>
            <a:picLocks noChangeAspect="1"/>
          </p:cNvPicPr>
          <p:nvPr/>
        </p:nvPicPr>
        <p:blipFill>
          <a:blip r:embed="rId15" cstate="print"/>
          <a:srcRect/>
          <a:stretch>
            <a:fillRect/>
          </a:stretch>
        </p:blipFill>
        <p:spPr bwMode="auto">
          <a:xfrm>
            <a:off x="677863" y="2108200"/>
            <a:ext cx="1922462" cy="1751013"/>
          </a:xfrm>
          <a:prstGeom prst="rect">
            <a:avLst/>
          </a:prstGeom>
          <a:noFill/>
          <a:ln w="9525">
            <a:noFill/>
            <a:miter lim="800000"/>
            <a:headEnd/>
            <a:tailEnd/>
          </a:ln>
        </p:spPr>
      </p:pic>
      <p:pic>
        <p:nvPicPr>
          <p:cNvPr id="149560" name="Picture 53" descr="visio process chart 2"/>
          <p:cNvPicPr>
            <a:picLocks noChangeAspect="1" noChangeArrowheads="1"/>
          </p:cNvPicPr>
          <p:nvPr/>
        </p:nvPicPr>
        <p:blipFill>
          <a:blip r:embed="rId16" cstate="print"/>
          <a:srcRect/>
          <a:stretch>
            <a:fillRect/>
          </a:stretch>
        </p:blipFill>
        <p:spPr bwMode="auto">
          <a:xfrm>
            <a:off x="2466975" y="3727450"/>
            <a:ext cx="1270000" cy="747713"/>
          </a:xfrm>
          <a:prstGeom prst="rect">
            <a:avLst/>
          </a:prstGeom>
          <a:noFill/>
          <a:ln w="9525">
            <a:noFill/>
            <a:miter lim="800000"/>
            <a:headEnd/>
            <a:tailEnd/>
          </a:ln>
        </p:spPr>
      </p:pic>
      <p:pic>
        <p:nvPicPr>
          <p:cNvPr id="149562" name="Picture 58" descr="arasINNOVATOR_72_RGB"/>
          <p:cNvPicPr>
            <a:picLocks noChangeAspect="1" noChangeArrowheads="1"/>
          </p:cNvPicPr>
          <p:nvPr/>
        </p:nvPicPr>
        <p:blipFill>
          <a:blip r:embed="rId17" cstate="print"/>
          <a:srcRect/>
          <a:stretch>
            <a:fillRect/>
          </a:stretch>
        </p:blipFill>
        <p:spPr bwMode="auto">
          <a:xfrm>
            <a:off x="342900" y="1543050"/>
            <a:ext cx="2306638" cy="327025"/>
          </a:xfrm>
          <a:prstGeom prst="rect">
            <a:avLst/>
          </a:prstGeom>
          <a:noFill/>
        </p:spPr>
      </p:pic>
      <p:sp>
        <p:nvSpPr>
          <p:cNvPr id="149563" name="Text Box 59"/>
          <p:cNvSpPr txBox="1">
            <a:spLocks noChangeArrowheads="1"/>
          </p:cNvSpPr>
          <p:nvPr/>
        </p:nvSpPr>
        <p:spPr bwMode="auto">
          <a:xfrm>
            <a:off x="546100" y="1819275"/>
            <a:ext cx="2030413" cy="212725"/>
          </a:xfrm>
          <a:prstGeom prst="rect">
            <a:avLst/>
          </a:prstGeom>
          <a:noFill/>
          <a:ln w="9525">
            <a:noFill/>
            <a:miter lim="800000"/>
            <a:headEnd/>
            <a:tailEnd/>
          </a:ln>
          <a:effectLst/>
        </p:spPr>
        <p:txBody>
          <a:bodyPr wrap="none" lIns="0" tIns="0" rIns="0" bIns="0">
            <a:spAutoFit/>
          </a:bodyPr>
          <a:lstStyle/>
          <a:p>
            <a:r>
              <a:rPr lang="en-US" sz="1400" b="1">
                <a:solidFill>
                  <a:srgbClr val="4D4D4D"/>
                </a:solidFill>
              </a:rPr>
              <a:t>Enterprise Open Source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
                                          </p:val>
                                        </p:tav>
                                        <p:tav tm="100000">
                                          <p:val>
                                            <p:strVal val="#ppt_x"/>
                                          </p:val>
                                        </p:tav>
                                      </p:tavLst>
                                    </p:anim>
                                    <p:anim calcmode="lin" valueType="num">
                                      <p:cBhvr>
                                        <p:cTn id="8" dur="1000" fill="hold"/>
                                        <p:tgtEl>
                                          <p:spTgt spid="10"/>
                                        </p:tgtEl>
                                        <p:attrNameLst>
                                          <p:attrName>ppt_y</p:attrName>
                                        </p:attrNameLst>
                                      </p:cBhvr>
                                      <p:tavLst>
                                        <p:tav tm="0">
                                          <p:val>
                                            <p:strVal val="#ppt_y-#ppt_h/2"/>
                                          </p:val>
                                        </p:tav>
                                        <p:tav tm="100000">
                                          <p:val>
                                            <p:strVal val="#ppt_y"/>
                                          </p:val>
                                        </p:tav>
                                      </p:tavLst>
                                    </p:anim>
                                    <p:anim calcmode="lin" valueType="num">
                                      <p:cBhvr>
                                        <p:cTn id="9" dur="1000" fill="hold"/>
                                        <p:tgtEl>
                                          <p:spTgt spid="10"/>
                                        </p:tgtEl>
                                        <p:attrNameLst>
                                          <p:attrName>ppt_w</p:attrName>
                                        </p:attrNameLst>
                                      </p:cBhvr>
                                      <p:tavLst>
                                        <p:tav tm="0">
                                          <p:val>
                                            <p:strVal val="#ppt_w"/>
                                          </p:val>
                                        </p:tav>
                                        <p:tav tm="100000">
                                          <p:val>
                                            <p:strVal val="#ppt_w"/>
                                          </p:val>
                                        </p:tav>
                                      </p:tavLst>
                                    </p:anim>
                                    <p:anim calcmode="lin" valueType="num">
                                      <p:cBhvr>
                                        <p:cTn id="10" dur="1000" fill="hold"/>
                                        <p:tgtEl>
                                          <p:spTgt spid="10"/>
                                        </p:tgtEl>
                                        <p:attrNameLst>
                                          <p:attrName>ppt_h</p:attrName>
                                        </p:attrNameLst>
                                      </p:cBhvr>
                                      <p:tavLst>
                                        <p:tav tm="0">
                                          <p:val>
                                            <p:fltVal val="0"/>
                                          </p:val>
                                        </p:tav>
                                        <p:tav tm="100000">
                                          <p:val>
                                            <p:strVal val="#ppt_h"/>
                                          </p:val>
                                        </p:tav>
                                      </p:tavLst>
                                    </p:anim>
                                  </p:childTnLst>
                                </p:cTn>
                              </p:par>
                              <p:par>
                                <p:cTn id="11" presetID="22" presetClass="entr" presetSubtype="8"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left)">
                                      <p:cBhvr>
                                        <p:cTn id="13"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0"/>
            <a:ext cx="7231063" cy="892175"/>
          </a:xfrm>
        </p:spPr>
        <p:txBody>
          <a:bodyPr/>
          <a:lstStyle/>
          <a:p>
            <a:pPr eaLnBrk="1" hangingPunct="1"/>
            <a:r>
              <a:rPr lang="en-US" sz="3200" b="1" dirty="0" smtClean="0">
                <a:latin typeface="Calibri" pitchFamily="34" charset="0"/>
              </a:rPr>
              <a:t>Agenda</a:t>
            </a:r>
          </a:p>
        </p:txBody>
      </p:sp>
      <p:sp>
        <p:nvSpPr>
          <p:cNvPr id="76803" name="Rectangle 3"/>
          <p:cNvSpPr>
            <a:spLocks noGrp="1" noChangeArrowheads="1"/>
          </p:cNvSpPr>
          <p:nvPr>
            <p:ph type="body" idx="4294967295"/>
          </p:nvPr>
        </p:nvSpPr>
        <p:spPr>
          <a:xfrm>
            <a:off x="171450" y="1058863"/>
            <a:ext cx="8829675" cy="5492750"/>
          </a:xfrm>
        </p:spPr>
        <p:txBody>
          <a:bodyPr/>
          <a:lstStyle/>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Company Overview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high-level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architectural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Platform and Configuration</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AML Concepts  (i.e. How Modeling Works…)</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Federation &amp; Integration</a:t>
            </a:r>
          </a:p>
          <a:p>
            <a:pPr marL="533400" indent="-533400">
              <a:lnSpc>
                <a:spcPct val="90000"/>
              </a:lnSpc>
              <a:spcBef>
                <a:spcPct val="50000"/>
              </a:spcBef>
              <a:spcAft>
                <a:spcPct val="0"/>
              </a:spcAft>
              <a:buFont typeface="Wingdings" pitchFamily="2" charset="2"/>
              <a:buAutoNum type="arabicPeriod"/>
            </a:pPr>
            <a:r>
              <a:rPr lang="en-US" sz="3200" b="1" dirty="0" smtClean="0">
                <a:latin typeface="Calibri" pitchFamily="34" charset="0"/>
              </a:rPr>
              <a:t>Packaging</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Upgrades</a:t>
            </a:r>
          </a:p>
          <a:p>
            <a:pPr marL="533400" indent="-533400" eaLnBrk="1" hangingPunct="1">
              <a:lnSpc>
                <a:spcPct val="90000"/>
              </a:lnSpc>
              <a:spcBef>
                <a:spcPct val="50000"/>
              </a:spcBef>
              <a:spcAft>
                <a:spcPct val="0"/>
              </a:spcAft>
              <a:buNone/>
            </a:pPr>
            <a:endParaRPr lang="en-US" dirty="0" smtClean="0">
              <a:solidFill>
                <a:schemeClr val="accent1"/>
              </a:solidFill>
              <a:latin typeface="Calibri" pitchFamily="34" charset="0"/>
            </a:endParaRPr>
          </a:p>
        </p:txBody>
      </p:sp>
      <p:sp>
        <p:nvSpPr>
          <p:cNvPr id="4"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46</a:t>
            </a:fld>
            <a:r>
              <a:rPr lang="en-US" dirty="0"/>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an 23"/>
          <p:cNvSpPr/>
          <p:nvPr/>
        </p:nvSpPr>
        <p:spPr>
          <a:xfrm>
            <a:off x="0" y="714374"/>
            <a:ext cx="3695700" cy="300037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0" y="0"/>
            <a:ext cx="7231063" cy="892175"/>
          </a:xfrm>
        </p:spPr>
        <p:txBody>
          <a:bodyPr/>
          <a:lstStyle/>
          <a:p>
            <a:r>
              <a:rPr lang="en-US" sz="3200" b="1" dirty="0" smtClean="0">
                <a:latin typeface="Calibri" pitchFamily="34" charset="0"/>
              </a:rPr>
              <a:t>Packaging</a:t>
            </a:r>
            <a:endParaRPr lang="en-US" sz="3200" b="1" dirty="0">
              <a:latin typeface="Calibri" pitchFamily="34" charset="0"/>
            </a:endParaRPr>
          </a:p>
        </p:txBody>
      </p:sp>
      <p:sp>
        <p:nvSpPr>
          <p:cNvPr id="4" name="Content Placeholder 3"/>
          <p:cNvSpPr>
            <a:spLocks noGrp="1"/>
          </p:cNvSpPr>
          <p:nvPr>
            <p:ph idx="1"/>
          </p:nvPr>
        </p:nvSpPr>
        <p:spPr>
          <a:xfrm>
            <a:off x="3810000" y="1028700"/>
            <a:ext cx="5334000" cy="5378450"/>
          </a:xfrm>
        </p:spPr>
        <p:txBody>
          <a:bodyPr/>
          <a:lstStyle/>
          <a:p>
            <a:pPr>
              <a:lnSpc>
                <a:spcPts val="3000"/>
              </a:lnSpc>
              <a:buFont typeface="Wingdings" pitchFamily="2" charset="2"/>
              <a:buChar char="ü"/>
            </a:pPr>
            <a:r>
              <a:rPr lang="en-US" dirty="0" smtClean="0">
                <a:latin typeface="Calibri" pitchFamily="34" charset="0"/>
              </a:rPr>
              <a:t>Packages are complete solutions or incremental changes</a:t>
            </a:r>
          </a:p>
          <a:p>
            <a:pPr>
              <a:buFont typeface="Wingdings" pitchFamily="2" charset="2"/>
              <a:buChar char="ü"/>
            </a:pPr>
            <a:r>
              <a:rPr lang="en-US" dirty="0" smtClean="0">
                <a:latin typeface="Calibri" pitchFamily="34" charset="0"/>
              </a:rPr>
              <a:t>Allows customizations to migrate from: </a:t>
            </a:r>
          </a:p>
          <a:p>
            <a:pPr>
              <a:spcBef>
                <a:spcPts val="0"/>
              </a:spcBef>
              <a:buNone/>
            </a:pPr>
            <a:r>
              <a:rPr lang="en-US" b="1" dirty="0" smtClean="0">
                <a:latin typeface="Calibri" pitchFamily="34" charset="0"/>
              </a:rPr>
              <a:t>		Dev -&gt; Test -&gt; Production </a:t>
            </a:r>
          </a:p>
          <a:p>
            <a:pPr>
              <a:buFont typeface="Wingdings" pitchFamily="2" charset="2"/>
              <a:buChar char="ü"/>
            </a:pPr>
            <a:r>
              <a:rPr lang="en-US" dirty="0" smtClean="0">
                <a:latin typeface="Calibri" pitchFamily="34" charset="0"/>
              </a:rPr>
              <a:t>Allows “Open Source” exchange of solutions between companies</a:t>
            </a:r>
          </a:p>
          <a:p>
            <a:pPr>
              <a:buFont typeface="Wingdings" pitchFamily="2" charset="2"/>
              <a:buChar char="ü"/>
            </a:pPr>
            <a:endParaRPr lang="en-US" dirty="0">
              <a:latin typeface="Calibri" pitchFamily="34" charset="0"/>
            </a:endParaRPr>
          </a:p>
        </p:txBody>
      </p:sp>
      <p:sp>
        <p:nvSpPr>
          <p:cNvPr id="2" name="Date Placeholder 1"/>
          <p:cNvSpPr>
            <a:spLocks noGrp="1"/>
          </p:cNvSpPr>
          <p:nvPr>
            <p:ph type="dt" sz="half" idx="10"/>
          </p:nvPr>
        </p:nvSpPr>
        <p:spPr/>
        <p:txBody>
          <a:bodyPr/>
          <a:lstStyle/>
          <a:p>
            <a:r>
              <a:rPr lang="en-US" smtClean="0"/>
              <a:t>Slide </a:t>
            </a:r>
            <a:fld id="{51DA84AD-591F-460E-B383-F6883205C84F}" type="slidenum">
              <a:rPr lang="en-US" smtClean="0"/>
              <a:pPr/>
              <a:t>47</a:t>
            </a:fld>
            <a:r>
              <a:rPr lang="en-US" smtClean="0"/>
              <a:t>	</a:t>
            </a:r>
            <a:endParaRPr lang="en-US"/>
          </a:p>
        </p:txBody>
      </p:sp>
      <p:sp>
        <p:nvSpPr>
          <p:cNvPr id="5" name="Folded Corner 4"/>
          <p:cNvSpPr/>
          <p:nvPr/>
        </p:nvSpPr>
        <p:spPr>
          <a:xfrm>
            <a:off x="228600" y="1295400"/>
            <a:ext cx="1095375" cy="1266825"/>
          </a:xfrm>
          <a:prstGeom prst="foldedCorner">
            <a:avLst>
              <a:gd name="adj" fmla="val 2173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Package</a:t>
            </a:r>
          </a:p>
          <a:p>
            <a:pPr algn="ctr"/>
            <a:r>
              <a:rPr lang="en-US" sz="1400" dirty="0" smtClean="0">
                <a:solidFill>
                  <a:schemeClr val="tx1"/>
                </a:solidFill>
                <a:latin typeface="Calibri" pitchFamily="34" charset="0"/>
              </a:rPr>
              <a:t>“</a:t>
            </a:r>
            <a:r>
              <a:rPr lang="en-US" sz="1400" dirty="0" err="1" smtClean="0">
                <a:solidFill>
                  <a:schemeClr val="tx1"/>
                </a:solidFill>
                <a:latin typeface="Calibri" pitchFamily="34" charset="0"/>
              </a:rPr>
              <a:t>bom</a:t>
            </a:r>
            <a:r>
              <a:rPr lang="en-US" sz="1400" dirty="0" smtClean="0">
                <a:solidFill>
                  <a:schemeClr val="tx1"/>
                </a:solidFill>
                <a:latin typeface="Calibri" pitchFamily="34" charset="0"/>
              </a:rPr>
              <a:t>”</a:t>
            </a:r>
            <a:endParaRPr lang="en-US" sz="1400" dirty="0">
              <a:solidFill>
                <a:schemeClr val="tx1"/>
              </a:solidFill>
              <a:latin typeface="Calibri" pitchFamily="34" charset="0"/>
            </a:endParaRPr>
          </a:p>
        </p:txBody>
      </p:sp>
      <p:sp>
        <p:nvSpPr>
          <p:cNvPr id="6" name="Rounded Rectangle 5"/>
          <p:cNvSpPr/>
          <p:nvPr/>
        </p:nvSpPr>
        <p:spPr>
          <a:xfrm>
            <a:off x="2085975" y="1952626"/>
            <a:ext cx="1038225" cy="361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smtClean="0">
                <a:solidFill>
                  <a:schemeClr val="tx1"/>
                </a:solidFill>
                <a:latin typeface="Calibri" pitchFamily="34" charset="0"/>
              </a:rPr>
              <a:t>Forms</a:t>
            </a:r>
          </a:p>
        </p:txBody>
      </p:sp>
      <p:sp>
        <p:nvSpPr>
          <p:cNvPr id="7" name="Rounded Rectangle 6"/>
          <p:cNvSpPr/>
          <p:nvPr/>
        </p:nvSpPr>
        <p:spPr>
          <a:xfrm>
            <a:off x="2114550" y="1447800"/>
            <a:ext cx="1000126" cy="352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smtClean="0">
                <a:solidFill>
                  <a:schemeClr val="tx1"/>
                </a:solidFill>
                <a:latin typeface="Calibri" pitchFamily="34" charset="0"/>
              </a:rPr>
              <a:t>Methods</a:t>
            </a:r>
            <a:endParaRPr lang="en-US" sz="1600" dirty="0">
              <a:solidFill>
                <a:schemeClr val="tx1"/>
              </a:solidFill>
              <a:latin typeface="Calibri" pitchFamily="34" charset="0"/>
            </a:endParaRPr>
          </a:p>
        </p:txBody>
      </p:sp>
      <p:sp>
        <p:nvSpPr>
          <p:cNvPr id="8" name="Rounded Rectangle 7"/>
          <p:cNvSpPr/>
          <p:nvPr/>
        </p:nvSpPr>
        <p:spPr>
          <a:xfrm>
            <a:off x="1904999" y="971551"/>
            <a:ext cx="1152526" cy="342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smtClean="0">
                <a:solidFill>
                  <a:schemeClr val="tx1"/>
                </a:solidFill>
                <a:latin typeface="Calibri" pitchFamily="34" charset="0"/>
              </a:rPr>
              <a:t>ItemTypes</a:t>
            </a:r>
            <a:endParaRPr lang="en-US" sz="1600" dirty="0">
              <a:solidFill>
                <a:schemeClr val="tx1"/>
              </a:solidFill>
              <a:latin typeface="Calibri" pitchFamily="34" charset="0"/>
            </a:endParaRPr>
          </a:p>
        </p:txBody>
      </p:sp>
      <p:sp>
        <p:nvSpPr>
          <p:cNvPr id="9" name="Rounded Rectangle 8"/>
          <p:cNvSpPr/>
          <p:nvPr/>
        </p:nvSpPr>
        <p:spPr>
          <a:xfrm>
            <a:off x="1838324" y="2400300"/>
            <a:ext cx="1581151"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smtClean="0">
                <a:solidFill>
                  <a:schemeClr val="tx1"/>
                </a:solidFill>
                <a:latin typeface="Calibri" pitchFamily="34" charset="0"/>
              </a:rPr>
              <a:t>Relationships</a:t>
            </a:r>
            <a:endParaRPr lang="en-US" sz="1600" dirty="0">
              <a:solidFill>
                <a:schemeClr val="tx1"/>
              </a:solidFill>
              <a:latin typeface="Calibri" pitchFamily="34" charset="0"/>
            </a:endParaRPr>
          </a:p>
        </p:txBody>
      </p:sp>
      <p:cxnSp>
        <p:nvCxnSpPr>
          <p:cNvPr id="11" name="Curved Connector 10"/>
          <p:cNvCxnSpPr>
            <a:stCxn id="5" idx="3"/>
            <a:endCxn id="8" idx="1"/>
          </p:cNvCxnSpPr>
          <p:nvPr/>
        </p:nvCxnSpPr>
        <p:spPr>
          <a:xfrm flipV="1">
            <a:off x="1323975" y="1143001"/>
            <a:ext cx="581024" cy="785812"/>
          </a:xfrm>
          <a:prstGeom prst="curvedConnector3">
            <a:avLst>
              <a:gd name="adj1" fmla="val 50000"/>
            </a:avLst>
          </a:prstGeom>
          <a:ln w="222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5" idx="3"/>
            <a:endCxn id="7" idx="1"/>
          </p:cNvCxnSpPr>
          <p:nvPr/>
        </p:nvCxnSpPr>
        <p:spPr>
          <a:xfrm flipV="1">
            <a:off x="1323975" y="1624013"/>
            <a:ext cx="790575" cy="304800"/>
          </a:xfrm>
          <a:prstGeom prst="curvedConnector3">
            <a:avLst>
              <a:gd name="adj1" fmla="val 50000"/>
            </a:avLst>
          </a:prstGeom>
          <a:ln w="222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5" idx="3"/>
            <a:endCxn id="6" idx="1"/>
          </p:cNvCxnSpPr>
          <p:nvPr/>
        </p:nvCxnSpPr>
        <p:spPr>
          <a:xfrm>
            <a:off x="1323975" y="1928813"/>
            <a:ext cx="762000" cy="204788"/>
          </a:xfrm>
          <a:prstGeom prst="curvedConnector3">
            <a:avLst>
              <a:gd name="adj1" fmla="val 50000"/>
            </a:avLst>
          </a:prstGeom>
          <a:ln w="222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3"/>
            <a:endCxn id="9" idx="1"/>
          </p:cNvCxnSpPr>
          <p:nvPr/>
        </p:nvCxnSpPr>
        <p:spPr>
          <a:xfrm>
            <a:off x="1323975" y="1928813"/>
            <a:ext cx="514349" cy="657225"/>
          </a:xfrm>
          <a:prstGeom prst="curvedConnector3">
            <a:avLst>
              <a:gd name="adj1" fmla="val 50000"/>
            </a:avLst>
          </a:prstGeom>
          <a:ln w="222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28650" y="3924300"/>
            <a:ext cx="1287532" cy="369332"/>
          </a:xfrm>
          <a:prstGeom prst="rect">
            <a:avLst/>
          </a:prstGeom>
          <a:noFill/>
          <a:ln>
            <a:solidFill>
              <a:schemeClr val="bg1">
                <a:lumMod val="65000"/>
              </a:schemeClr>
            </a:solidFill>
          </a:ln>
        </p:spPr>
        <p:txBody>
          <a:bodyPr wrap="none" rtlCol="0">
            <a:spAutoFit/>
          </a:bodyPr>
          <a:lstStyle/>
          <a:p>
            <a:r>
              <a:rPr lang="en-US" dirty="0" smtClean="0"/>
              <a:t>Export.exe</a:t>
            </a:r>
            <a:endParaRPr lang="en-US" dirty="0"/>
          </a:p>
        </p:txBody>
      </p:sp>
      <p:cxnSp>
        <p:nvCxnSpPr>
          <p:cNvPr id="28" name="Shape 27"/>
          <p:cNvCxnSpPr>
            <a:stCxn id="5" idx="2"/>
            <a:endCxn id="26" idx="1"/>
          </p:cNvCxnSpPr>
          <p:nvPr/>
        </p:nvCxnSpPr>
        <p:spPr>
          <a:xfrm rot="5400000">
            <a:off x="-70901" y="3261776"/>
            <a:ext cx="1546741" cy="147638"/>
          </a:xfrm>
          <a:prstGeom prst="curvedConnector4">
            <a:avLst>
              <a:gd name="adj1" fmla="val 42798"/>
              <a:gd name="adj2" fmla="val 409676"/>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Flowchart: Multidocument 29"/>
          <p:cNvSpPr/>
          <p:nvPr/>
        </p:nvSpPr>
        <p:spPr>
          <a:xfrm>
            <a:off x="2428875" y="3924300"/>
            <a:ext cx="1238250" cy="819150"/>
          </a:xfrm>
          <a:prstGeom prst="flowChartMultidocumen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itchFamily="34" charset="0"/>
              </a:rPr>
              <a:t>xml files</a:t>
            </a:r>
            <a:endParaRPr lang="en-US" b="1" dirty="0">
              <a:solidFill>
                <a:schemeClr val="tx1"/>
              </a:solidFill>
              <a:latin typeface="Calibri" pitchFamily="34" charset="0"/>
            </a:endParaRPr>
          </a:p>
        </p:txBody>
      </p:sp>
      <p:cxnSp>
        <p:nvCxnSpPr>
          <p:cNvPr id="31" name="Shape 30"/>
          <p:cNvCxnSpPr>
            <a:stCxn id="26" idx="3"/>
            <a:endCxn id="30" idx="1"/>
          </p:cNvCxnSpPr>
          <p:nvPr/>
        </p:nvCxnSpPr>
        <p:spPr>
          <a:xfrm>
            <a:off x="1916182" y="4108966"/>
            <a:ext cx="512693" cy="224909"/>
          </a:xfrm>
          <a:prstGeom prst="curvedConnector3">
            <a:avLst>
              <a:gd name="adj1" fmla="val 50000"/>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66750" y="4829175"/>
            <a:ext cx="1274708" cy="369332"/>
          </a:xfrm>
          <a:prstGeom prst="rect">
            <a:avLst/>
          </a:prstGeom>
          <a:noFill/>
          <a:ln>
            <a:solidFill>
              <a:schemeClr val="bg1">
                <a:lumMod val="65000"/>
              </a:schemeClr>
            </a:solidFill>
          </a:ln>
        </p:spPr>
        <p:txBody>
          <a:bodyPr wrap="none" rtlCol="0">
            <a:spAutoFit/>
          </a:bodyPr>
          <a:lstStyle/>
          <a:p>
            <a:r>
              <a:rPr lang="en-US" dirty="0" smtClean="0"/>
              <a:t>Import.exe</a:t>
            </a:r>
            <a:endParaRPr lang="en-US" dirty="0"/>
          </a:p>
        </p:txBody>
      </p:sp>
      <p:cxnSp>
        <p:nvCxnSpPr>
          <p:cNvPr id="35" name="Shape 30"/>
          <p:cNvCxnSpPr>
            <a:stCxn id="30" idx="2"/>
            <a:endCxn id="34" idx="3"/>
          </p:cNvCxnSpPr>
          <p:nvPr/>
        </p:nvCxnSpPr>
        <p:spPr>
          <a:xfrm rot="5400000">
            <a:off x="2300971" y="4352915"/>
            <a:ext cx="301413" cy="1020438"/>
          </a:xfrm>
          <a:prstGeom prst="curvedConnector2">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Can 37"/>
          <p:cNvSpPr/>
          <p:nvPr/>
        </p:nvSpPr>
        <p:spPr>
          <a:xfrm>
            <a:off x="1438275" y="5514976"/>
            <a:ext cx="1390650" cy="1066800"/>
          </a:xfrm>
          <a:prstGeom prst="can">
            <a:avLst>
              <a:gd name="adj" fmla="val 18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600" b="1" dirty="0" smtClean="0">
                <a:solidFill>
                  <a:schemeClr val="tx1"/>
                </a:solidFill>
                <a:latin typeface="Calibri" pitchFamily="34" charset="0"/>
              </a:rPr>
              <a:t>Target</a:t>
            </a:r>
          </a:p>
          <a:p>
            <a:pPr algn="ctr">
              <a:lnSpc>
                <a:spcPts val="1700"/>
              </a:lnSpc>
            </a:pPr>
            <a:r>
              <a:rPr lang="en-US" sz="1600" b="1" dirty="0" smtClean="0">
                <a:solidFill>
                  <a:schemeClr val="tx1"/>
                </a:solidFill>
                <a:latin typeface="Calibri" pitchFamily="34" charset="0"/>
              </a:rPr>
              <a:t>Innovator</a:t>
            </a:r>
          </a:p>
          <a:p>
            <a:pPr algn="ctr">
              <a:lnSpc>
                <a:spcPts val="1700"/>
              </a:lnSpc>
            </a:pPr>
            <a:r>
              <a:rPr lang="en-US" sz="1600" b="1" dirty="0" smtClean="0">
                <a:solidFill>
                  <a:schemeClr val="tx1"/>
                </a:solidFill>
                <a:latin typeface="Calibri" pitchFamily="34" charset="0"/>
              </a:rPr>
              <a:t>System</a:t>
            </a:r>
            <a:endParaRPr lang="en-US" sz="1600" b="1" dirty="0">
              <a:solidFill>
                <a:schemeClr val="tx1"/>
              </a:solidFill>
              <a:latin typeface="Calibri" pitchFamily="34" charset="0"/>
            </a:endParaRPr>
          </a:p>
        </p:txBody>
      </p:sp>
      <p:cxnSp>
        <p:nvCxnSpPr>
          <p:cNvPr id="39" name="Shape 38"/>
          <p:cNvCxnSpPr>
            <a:stCxn id="34" idx="1"/>
            <a:endCxn id="38" idx="2"/>
          </p:cNvCxnSpPr>
          <p:nvPr/>
        </p:nvCxnSpPr>
        <p:spPr>
          <a:xfrm rot="10800000" flipH="1" flipV="1">
            <a:off x="666749" y="5013840"/>
            <a:ext cx="771525" cy="1034535"/>
          </a:xfrm>
          <a:prstGeom prst="curvedConnector3">
            <a:avLst>
              <a:gd name="adj1" fmla="val -29630"/>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1762124" y="2867025"/>
            <a:ext cx="1581151"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smtClean="0">
                <a:solidFill>
                  <a:schemeClr val="tx1"/>
                </a:solidFill>
                <a:latin typeface="Calibri" pitchFamily="34" charset="0"/>
              </a:rPr>
              <a:t>Workflows</a:t>
            </a:r>
            <a:endParaRPr lang="en-US" sz="1600" dirty="0">
              <a:solidFill>
                <a:schemeClr val="tx1"/>
              </a:solidFill>
              <a:latin typeface="Calibri" pitchFamily="34" charset="0"/>
            </a:endParaRPr>
          </a:p>
        </p:txBody>
      </p:sp>
      <p:cxnSp>
        <p:nvCxnSpPr>
          <p:cNvPr id="45" name="Curved Connector 44"/>
          <p:cNvCxnSpPr>
            <a:stCxn id="5" idx="3"/>
            <a:endCxn id="44" idx="1"/>
          </p:cNvCxnSpPr>
          <p:nvPr/>
        </p:nvCxnSpPr>
        <p:spPr>
          <a:xfrm>
            <a:off x="1323975" y="1928813"/>
            <a:ext cx="438149" cy="1123950"/>
          </a:xfrm>
          <a:prstGeom prst="curvedConnector3">
            <a:avLst>
              <a:gd name="adj1" fmla="val 50000"/>
            </a:avLst>
          </a:prstGeom>
          <a:ln w="222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58" descr="arasINNOVATOR_72_RGB"/>
          <p:cNvPicPr>
            <a:picLocks noChangeAspect="1" noChangeArrowheads="1"/>
          </p:cNvPicPr>
          <p:nvPr/>
        </p:nvPicPr>
        <p:blipFill>
          <a:blip r:embed="rId2" cstate="print"/>
          <a:srcRect/>
          <a:stretch>
            <a:fillRect/>
          </a:stretch>
        </p:blipFill>
        <p:spPr bwMode="auto">
          <a:xfrm>
            <a:off x="561975" y="3257550"/>
            <a:ext cx="2306638" cy="327025"/>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0"/>
            <a:ext cx="7231063" cy="892175"/>
          </a:xfrm>
        </p:spPr>
        <p:txBody>
          <a:bodyPr/>
          <a:lstStyle/>
          <a:p>
            <a:pPr eaLnBrk="1" hangingPunct="1"/>
            <a:r>
              <a:rPr lang="en-US" sz="3200" b="1" dirty="0" smtClean="0">
                <a:latin typeface="Calibri" pitchFamily="34" charset="0"/>
              </a:rPr>
              <a:t>Agenda</a:t>
            </a:r>
          </a:p>
        </p:txBody>
      </p:sp>
      <p:sp>
        <p:nvSpPr>
          <p:cNvPr id="76803" name="Rectangle 3"/>
          <p:cNvSpPr>
            <a:spLocks noGrp="1" noChangeArrowheads="1"/>
          </p:cNvSpPr>
          <p:nvPr>
            <p:ph type="body" idx="4294967295"/>
          </p:nvPr>
        </p:nvSpPr>
        <p:spPr>
          <a:xfrm>
            <a:off x="171450" y="1058863"/>
            <a:ext cx="8829675" cy="5492750"/>
          </a:xfrm>
        </p:spPr>
        <p:txBody>
          <a:bodyPr/>
          <a:lstStyle/>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Company Overview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high-level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architectural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Platform and Configuration</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AML Concepts  (i.e. How Modeling Works…)</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Federation &amp; Integration</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Packaging</a:t>
            </a:r>
          </a:p>
          <a:p>
            <a:pPr marL="533400" indent="-533400" eaLnBrk="1" hangingPunct="1">
              <a:lnSpc>
                <a:spcPct val="90000"/>
              </a:lnSpc>
              <a:spcBef>
                <a:spcPct val="50000"/>
              </a:spcBef>
              <a:spcAft>
                <a:spcPct val="0"/>
              </a:spcAft>
              <a:buFont typeface="Wingdings" pitchFamily="2" charset="2"/>
              <a:buAutoNum type="arabicPeriod"/>
            </a:pPr>
            <a:r>
              <a:rPr lang="en-US" sz="3200" b="1" dirty="0" smtClean="0">
                <a:latin typeface="Calibri" pitchFamily="34" charset="0"/>
              </a:rPr>
              <a:t>Upgrades</a:t>
            </a:r>
          </a:p>
          <a:p>
            <a:pPr marL="533400" indent="-533400" eaLnBrk="1" hangingPunct="1">
              <a:lnSpc>
                <a:spcPct val="90000"/>
              </a:lnSpc>
              <a:spcBef>
                <a:spcPct val="50000"/>
              </a:spcBef>
              <a:spcAft>
                <a:spcPct val="0"/>
              </a:spcAft>
              <a:buNone/>
            </a:pPr>
            <a:endParaRPr lang="en-US" dirty="0" smtClean="0">
              <a:solidFill>
                <a:schemeClr val="accent1"/>
              </a:solidFill>
              <a:latin typeface="Calibri" pitchFamily="34" charset="0"/>
            </a:endParaRPr>
          </a:p>
        </p:txBody>
      </p:sp>
      <p:sp>
        <p:nvSpPr>
          <p:cNvPr id="4"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48</a:t>
            </a:fld>
            <a:r>
              <a:rPr lang="en-US" dirty="0"/>
              <a:t>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7231063" cy="892175"/>
          </a:xfrm>
        </p:spPr>
        <p:txBody>
          <a:bodyPr/>
          <a:lstStyle/>
          <a:p>
            <a:r>
              <a:rPr lang="en-US" sz="3200" b="1" dirty="0" smtClean="0">
                <a:latin typeface="Calibri" pitchFamily="34" charset="0"/>
              </a:rPr>
              <a:t>Upgrades</a:t>
            </a:r>
            <a:br>
              <a:rPr lang="en-US" sz="3200" b="1" dirty="0" smtClean="0">
                <a:latin typeface="Calibri" pitchFamily="34" charset="0"/>
              </a:rPr>
            </a:br>
            <a:r>
              <a:rPr lang="en-US" sz="2400" b="1" dirty="0" smtClean="0">
                <a:latin typeface="Calibri" pitchFamily="34" charset="0"/>
              </a:rPr>
              <a:t>Aras Release Process</a:t>
            </a:r>
            <a:endParaRPr lang="en-US" sz="3200" b="1" dirty="0">
              <a:latin typeface="Calibri" pitchFamily="34" charset="0"/>
            </a:endParaRPr>
          </a:p>
        </p:txBody>
      </p:sp>
      <p:sp>
        <p:nvSpPr>
          <p:cNvPr id="4" name="Content Placeholder 3"/>
          <p:cNvSpPr>
            <a:spLocks noGrp="1"/>
          </p:cNvSpPr>
          <p:nvPr>
            <p:ph idx="1"/>
          </p:nvPr>
        </p:nvSpPr>
        <p:spPr>
          <a:xfrm>
            <a:off x="114301" y="1114425"/>
            <a:ext cx="9029702" cy="5495926"/>
          </a:xfrm>
        </p:spPr>
        <p:txBody>
          <a:bodyPr/>
          <a:lstStyle/>
          <a:p>
            <a:pPr marL="400050" indent="-400050">
              <a:lnSpc>
                <a:spcPts val="2000"/>
              </a:lnSpc>
              <a:buFont typeface="Wingdings" pitchFamily="2" charset="2"/>
              <a:buChar char="ü"/>
            </a:pPr>
            <a:r>
              <a:rPr lang="en-US" b="1" dirty="0" smtClean="0">
                <a:latin typeface="Calibri" pitchFamily="34" charset="0"/>
              </a:rPr>
              <a:t>Major release every ~ </a:t>
            </a:r>
            <a:r>
              <a:rPr lang="en-US" b="1" u="sng" dirty="0" smtClean="0">
                <a:latin typeface="Calibri" pitchFamily="34" charset="0"/>
              </a:rPr>
              <a:t>9</a:t>
            </a:r>
            <a:r>
              <a:rPr lang="en-US" b="1" dirty="0" smtClean="0">
                <a:latin typeface="Calibri" pitchFamily="34" charset="0"/>
              </a:rPr>
              <a:t>-12 months</a:t>
            </a:r>
          </a:p>
          <a:p>
            <a:pPr marL="685800" lvl="1">
              <a:lnSpc>
                <a:spcPts val="2000"/>
              </a:lnSpc>
              <a:spcAft>
                <a:spcPts val="0"/>
              </a:spcAft>
              <a:buFont typeface="+mj-lt"/>
              <a:buAutoNum type="arabicPeriod"/>
            </a:pPr>
            <a:r>
              <a:rPr lang="en-US" sz="1600" b="1" dirty="0" smtClean="0">
                <a:latin typeface="Calibri" pitchFamily="34" charset="0"/>
              </a:rPr>
              <a:t>Major releases are Open  (except subscription-only utilities)</a:t>
            </a:r>
          </a:p>
          <a:p>
            <a:pPr marL="685800" lvl="1">
              <a:lnSpc>
                <a:spcPts val="2000"/>
              </a:lnSpc>
              <a:spcAft>
                <a:spcPts val="0"/>
              </a:spcAft>
              <a:buFont typeface="+mj-lt"/>
              <a:buAutoNum type="arabicPeriod"/>
            </a:pPr>
            <a:r>
              <a:rPr lang="en-US" sz="1600" b="1" dirty="0" smtClean="0">
                <a:latin typeface="Calibri" pitchFamily="34" charset="0"/>
              </a:rPr>
              <a:t>Distribution includes:</a:t>
            </a:r>
          </a:p>
          <a:p>
            <a:pPr marL="1085850" lvl="2">
              <a:lnSpc>
                <a:spcPts val="1500"/>
              </a:lnSpc>
              <a:spcBef>
                <a:spcPts val="0"/>
              </a:spcBef>
              <a:spcAft>
                <a:spcPts val="0"/>
              </a:spcAft>
              <a:buFont typeface="+mj-lt"/>
              <a:buAutoNum type="arabicPeriod"/>
            </a:pPr>
            <a:r>
              <a:rPr lang="en-US" sz="1200" b="1" dirty="0" smtClean="0">
                <a:latin typeface="Calibri" pitchFamily="34" charset="0"/>
              </a:rPr>
              <a:t>New MSI installer</a:t>
            </a:r>
          </a:p>
          <a:p>
            <a:pPr marL="1085850" lvl="2">
              <a:lnSpc>
                <a:spcPts val="1500"/>
              </a:lnSpc>
              <a:spcBef>
                <a:spcPts val="0"/>
              </a:spcBef>
              <a:spcAft>
                <a:spcPts val="0"/>
              </a:spcAft>
              <a:buFont typeface="+mj-lt"/>
              <a:buAutoNum type="arabicPeriod"/>
            </a:pPr>
            <a:r>
              <a:rPr lang="en-US" sz="1200" b="1" dirty="0" smtClean="0">
                <a:latin typeface="Calibri" pitchFamily="34" charset="0"/>
              </a:rPr>
              <a:t>Updated Code tree</a:t>
            </a:r>
          </a:p>
          <a:p>
            <a:pPr marL="1085850" lvl="2">
              <a:lnSpc>
                <a:spcPts val="1500"/>
              </a:lnSpc>
              <a:spcBef>
                <a:spcPts val="0"/>
              </a:spcBef>
              <a:spcAft>
                <a:spcPts val="0"/>
              </a:spcAft>
              <a:buFont typeface="+mj-lt"/>
              <a:buAutoNum type="arabicPeriod"/>
            </a:pPr>
            <a:r>
              <a:rPr lang="en-US" sz="1200" b="1" dirty="0" smtClean="0">
                <a:latin typeface="Calibri" pitchFamily="34" charset="0"/>
              </a:rPr>
              <a:t>Database image</a:t>
            </a:r>
          </a:p>
          <a:p>
            <a:pPr marL="1085850" lvl="2">
              <a:lnSpc>
                <a:spcPts val="1500"/>
              </a:lnSpc>
              <a:spcBef>
                <a:spcPts val="0"/>
              </a:spcBef>
              <a:spcAft>
                <a:spcPts val="0"/>
              </a:spcAft>
              <a:buFont typeface="+mj-lt"/>
              <a:buAutoNum type="arabicPeriod"/>
            </a:pPr>
            <a:r>
              <a:rPr lang="en-US" sz="1200" b="1" dirty="0" smtClean="0">
                <a:latin typeface="Calibri" pitchFamily="34" charset="0"/>
              </a:rPr>
              <a:t>Upgrade tools   &amp; Utilities (subscription-only)</a:t>
            </a:r>
          </a:p>
          <a:p>
            <a:pPr marL="1085850" lvl="2">
              <a:lnSpc>
                <a:spcPts val="1500"/>
              </a:lnSpc>
              <a:spcBef>
                <a:spcPts val="0"/>
              </a:spcBef>
              <a:spcAft>
                <a:spcPts val="0"/>
              </a:spcAft>
              <a:buFont typeface="+mj-lt"/>
              <a:buAutoNum type="arabicPeriod"/>
            </a:pPr>
            <a:r>
              <a:rPr lang="en-US" sz="1200" b="1" dirty="0" smtClean="0">
                <a:latin typeface="Calibri" pitchFamily="34" charset="0"/>
              </a:rPr>
              <a:t>Documentation (subscription-only)</a:t>
            </a:r>
          </a:p>
          <a:p>
            <a:pPr indent="-400050">
              <a:spcBef>
                <a:spcPts val="1800"/>
              </a:spcBef>
              <a:spcAft>
                <a:spcPts val="0"/>
              </a:spcAft>
              <a:buFont typeface="Wingdings" pitchFamily="2" charset="2"/>
              <a:buChar char="ü"/>
              <a:tabLst>
                <a:tab pos="285750" algn="l"/>
              </a:tabLst>
            </a:pPr>
            <a:r>
              <a:rPr lang="en-US" b="1" dirty="0" smtClean="0">
                <a:latin typeface="Calibri" pitchFamily="34" charset="0"/>
              </a:rPr>
              <a:t>Service Pack every </a:t>
            </a:r>
            <a:r>
              <a:rPr lang="en-US" b="1" u="sng" dirty="0" smtClean="0">
                <a:latin typeface="Calibri" pitchFamily="34" charset="0"/>
              </a:rPr>
              <a:t>4</a:t>
            </a:r>
            <a:r>
              <a:rPr lang="en-US" b="1" dirty="0" smtClean="0">
                <a:latin typeface="Calibri" pitchFamily="34" charset="0"/>
              </a:rPr>
              <a:t>-6 weeks</a:t>
            </a:r>
          </a:p>
          <a:p>
            <a:pPr marL="685800" lvl="1">
              <a:lnSpc>
                <a:spcPts val="2000"/>
              </a:lnSpc>
              <a:spcAft>
                <a:spcPts val="0"/>
              </a:spcAft>
              <a:buFont typeface="+mj-lt"/>
              <a:buAutoNum type="arabicPeriod"/>
            </a:pPr>
            <a:r>
              <a:rPr lang="en-US" sz="1600" b="1" dirty="0" smtClean="0">
                <a:latin typeface="Calibri" pitchFamily="34" charset="0"/>
              </a:rPr>
              <a:t>Service Packs are Subscription-only</a:t>
            </a:r>
          </a:p>
          <a:p>
            <a:pPr marL="685800" lvl="1">
              <a:lnSpc>
                <a:spcPts val="2000"/>
              </a:lnSpc>
              <a:spcAft>
                <a:spcPts val="0"/>
              </a:spcAft>
              <a:buFont typeface="+mj-lt"/>
              <a:buAutoNum type="arabicPeriod"/>
            </a:pPr>
            <a:r>
              <a:rPr lang="en-US" sz="1600" b="1" dirty="0" smtClean="0">
                <a:latin typeface="Calibri" pitchFamily="34" charset="0"/>
              </a:rPr>
              <a:t>Includes New Features, Bug Fixes, Security Updates</a:t>
            </a:r>
          </a:p>
          <a:p>
            <a:pPr marL="685800" lvl="1">
              <a:lnSpc>
                <a:spcPts val="2000"/>
              </a:lnSpc>
              <a:spcAft>
                <a:spcPts val="0"/>
              </a:spcAft>
              <a:buFont typeface="+mj-lt"/>
              <a:buAutoNum type="arabicPeriod"/>
            </a:pPr>
            <a:r>
              <a:rPr lang="en-US" sz="1600" b="1" dirty="0" smtClean="0">
                <a:latin typeface="Calibri" pitchFamily="34" charset="0"/>
              </a:rPr>
              <a:t>Designed to be Low-Impact (no major data model changes, lower risk)</a:t>
            </a:r>
          </a:p>
          <a:p>
            <a:pPr marL="685800" lvl="1">
              <a:lnSpc>
                <a:spcPts val="2000"/>
              </a:lnSpc>
              <a:spcAft>
                <a:spcPts val="0"/>
              </a:spcAft>
              <a:buFont typeface="+mj-lt"/>
              <a:buAutoNum type="arabicPeriod"/>
            </a:pPr>
            <a:r>
              <a:rPr lang="en-US" sz="1600" b="1" dirty="0" smtClean="0">
                <a:latin typeface="Calibri" pitchFamily="34" charset="0"/>
              </a:rPr>
              <a:t>Cumulative (can skip Service Packs)</a:t>
            </a:r>
          </a:p>
          <a:p>
            <a:pPr marL="685800" lvl="1">
              <a:lnSpc>
                <a:spcPts val="2000"/>
              </a:lnSpc>
              <a:spcAft>
                <a:spcPts val="0"/>
              </a:spcAft>
              <a:buFont typeface="+mj-lt"/>
              <a:buAutoNum type="arabicPeriod"/>
            </a:pPr>
            <a:r>
              <a:rPr lang="en-US" sz="1600" b="1" dirty="0" smtClean="0">
                <a:latin typeface="Calibri" pitchFamily="34" charset="0"/>
              </a:rPr>
              <a:t>Distribution includes:</a:t>
            </a:r>
          </a:p>
          <a:p>
            <a:pPr marL="1085850" lvl="2">
              <a:lnSpc>
                <a:spcPts val="1500"/>
              </a:lnSpc>
              <a:spcBef>
                <a:spcPts val="0"/>
              </a:spcBef>
              <a:spcAft>
                <a:spcPts val="0"/>
              </a:spcAft>
              <a:buFont typeface="+mj-lt"/>
              <a:buAutoNum type="arabicPeriod"/>
            </a:pPr>
            <a:r>
              <a:rPr lang="en-US" sz="1200" b="1" dirty="0" smtClean="0">
                <a:latin typeface="Calibri" pitchFamily="34" charset="0"/>
              </a:rPr>
              <a:t>New MSI installer</a:t>
            </a:r>
          </a:p>
          <a:p>
            <a:pPr marL="1085850" lvl="2">
              <a:lnSpc>
                <a:spcPts val="1500"/>
              </a:lnSpc>
              <a:spcBef>
                <a:spcPts val="0"/>
              </a:spcBef>
              <a:spcAft>
                <a:spcPts val="0"/>
              </a:spcAft>
              <a:buFont typeface="+mj-lt"/>
              <a:buAutoNum type="arabicPeriod"/>
            </a:pPr>
            <a:r>
              <a:rPr lang="en-US" sz="1200" b="1" dirty="0" smtClean="0">
                <a:latin typeface="Calibri" pitchFamily="34" charset="0"/>
              </a:rPr>
              <a:t>Updated Code tree</a:t>
            </a:r>
          </a:p>
          <a:p>
            <a:pPr marL="1085850" lvl="2">
              <a:lnSpc>
                <a:spcPts val="1500"/>
              </a:lnSpc>
              <a:spcBef>
                <a:spcPts val="0"/>
              </a:spcBef>
              <a:spcAft>
                <a:spcPts val="0"/>
              </a:spcAft>
              <a:buFont typeface="+mj-lt"/>
              <a:buAutoNum type="arabicPeriod"/>
            </a:pPr>
            <a:r>
              <a:rPr lang="en-US" sz="1200" b="1" dirty="0" smtClean="0">
                <a:latin typeface="Calibri" pitchFamily="34" charset="0"/>
              </a:rPr>
              <a:t>Database image</a:t>
            </a:r>
          </a:p>
          <a:p>
            <a:pPr marL="1085850" lvl="2">
              <a:lnSpc>
                <a:spcPts val="1500"/>
              </a:lnSpc>
              <a:spcBef>
                <a:spcPts val="0"/>
              </a:spcBef>
              <a:spcAft>
                <a:spcPts val="0"/>
              </a:spcAft>
              <a:buFont typeface="+mj-lt"/>
              <a:buAutoNum type="arabicPeriod"/>
            </a:pPr>
            <a:r>
              <a:rPr lang="en-US" sz="1200" b="1" dirty="0" smtClean="0">
                <a:latin typeface="Calibri" pitchFamily="34" charset="0"/>
              </a:rPr>
              <a:t>Upgrade tools to apply Service Pack</a:t>
            </a:r>
          </a:p>
          <a:p>
            <a:pPr marL="1085850" lvl="2">
              <a:lnSpc>
                <a:spcPts val="1500"/>
              </a:lnSpc>
              <a:spcBef>
                <a:spcPts val="0"/>
              </a:spcBef>
              <a:spcAft>
                <a:spcPts val="0"/>
              </a:spcAft>
              <a:buFont typeface="+mj-lt"/>
              <a:buAutoNum type="arabicPeriod"/>
            </a:pPr>
            <a:r>
              <a:rPr lang="en-US" sz="1200" b="1" dirty="0" smtClean="0">
                <a:latin typeface="Calibri" pitchFamily="34" charset="0"/>
              </a:rPr>
              <a:t>Documentation</a:t>
            </a:r>
          </a:p>
          <a:p>
            <a:pPr indent="-400050">
              <a:lnSpc>
                <a:spcPts val="1500"/>
              </a:lnSpc>
              <a:spcBef>
                <a:spcPts val="1800"/>
              </a:spcBef>
              <a:spcAft>
                <a:spcPts val="0"/>
              </a:spcAft>
              <a:buFont typeface="Wingdings" pitchFamily="2" charset="2"/>
              <a:buChar char="ü"/>
              <a:tabLst>
                <a:tab pos="285750" algn="l"/>
              </a:tabLst>
            </a:pPr>
            <a:r>
              <a:rPr lang="en-US" b="1" dirty="0" smtClean="0">
                <a:latin typeface="Calibri" pitchFamily="34" charset="0"/>
              </a:rPr>
              <a:t>Public Roadmap – Customer Driven</a:t>
            </a:r>
          </a:p>
          <a:p>
            <a:pPr marL="285750">
              <a:lnSpc>
                <a:spcPts val="1500"/>
              </a:lnSpc>
              <a:spcBef>
                <a:spcPts val="0"/>
              </a:spcBef>
              <a:spcAft>
                <a:spcPts val="0"/>
              </a:spcAft>
              <a:buNone/>
            </a:pPr>
            <a:endParaRPr lang="en-US" sz="2000" b="1" dirty="0" smtClean="0">
              <a:latin typeface="Calibri" pitchFamily="34" charset="0"/>
            </a:endParaRPr>
          </a:p>
        </p:txBody>
      </p:sp>
      <p:sp>
        <p:nvSpPr>
          <p:cNvPr id="2" name="Date Placeholder 1"/>
          <p:cNvSpPr>
            <a:spLocks noGrp="1"/>
          </p:cNvSpPr>
          <p:nvPr>
            <p:ph type="dt" sz="half" idx="10"/>
          </p:nvPr>
        </p:nvSpPr>
        <p:spPr/>
        <p:txBody>
          <a:bodyPr/>
          <a:lstStyle/>
          <a:p>
            <a:r>
              <a:rPr lang="en-US" smtClean="0"/>
              <a:t>Slide </a:t>
            </a:r>
            <a:fld id="{51DA84AD-591F-460E-B383-F6883205C84F}" type="slidenum">
              <a:rPr lang="en-US" smtClean="0"/>
              <a:pPr/>
              <a:t>49</a:t>
            </a:fld>
            <a:r>
              <a:rPr lang="en-US" smtClean="0"/>
              <a:t>	</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Slide </a:t>
            </a:r>
            <a:fld id="{0F8EC77A-5D49-489A-882D-12F26B968263}" type="slidenum">
              <a:rPr lang="en-US"/>
              <a:pPr/>
              <a:t>5</a:t>
            </a:fld>
            <a:r>
              <a:rPr lang="en-US"/>
              <a:t>	</a:t>
            </a:r>
          </a:p>
        </p:txBody>
      </p:sp>
      <p:sp>
        <p:nvSpPr>
          <p:cNvPr id="155650" name="Rectangle 2"/>
          <p:cNvSpPr>
            <a:spLocks noGrp="1" noChangeArrowheads="1"/>
          </p:cNvSpPr>
          <p:nvPr>
            <p:ph type="title"/>
          </p:nvPr>
        </p:nvSpPr>
        <p:spPr>
          <a:xfrm>
            <a:off x="0" y="0"/>
            <a:ext cx="6021388" cy="977900"/>
          </a:xfrm>
        </p:spPr>
        <p:txBody>
          <a:bodyPr/>
          <a:lstStyle/>
          <a:p>
            <a:r>
              <a:rPr lang="en-US" sz="3200" b="1" dirty="0">
                <a:latin typeface="Calibri" pitchFamily="34" charset="0"/>
              </a:rPr>
              <a:t>Why Aras</a:t>
            </a:r>
          </a:p>
        </p:txBody>
      </p:sp>
      <p:sp>
        <p:nvSpPr>
          <p:cNvPr id="155651" name="Rectangle 3"/>
          <p:cNvSpPr>
            <a:spLocks noGrp="1" noChangeArrowheads="1"/>
          </p:cNvSpPr>
          <p:nvPr>
            <p:ph type="body" idx="1"/>
          </p:nvPr>
        </p:nvSpPr>
        <p:spPr>
          <a:xfrm>
            <a:off x="114300" y="928688"/>
            <a:ext cx="9029700" cy="5545137"/>
          </a:xfrm>
        </p:spPr>
        <p:txBody>
          <a:bodyPr/>
          <a:lstStyle/>
          <a:p>
            <a:r>
              <a:rPr lang="en-US" b="1" dirty="0">
                <a:latin typeface="Calibri" pitchFamily="34" charset="0"/>
              </a:rPr>
              <a:t>Founded 2000</a:t>
            </a:r>
            <a:r>
              <a:rPr lang="en-US" dirty="0">
                <a:latin typeface="Calibri" pitchFamily="34" charset="0"/>
              </a:rPr>
              <a:t> </a:t>
            </a:r>
            <a:r>
              <a:rPr lang="en-US" sz="2400" dirty="0">
                <a:latin typeface="Calibri" pitchFamily="34" charset="0"/>
              </a:rPr>
              <a:t>by PDM/PLM Industry Veterans</a:t>
            </a:r>
          </a:p>
          <a:p>
            <a:pPr lvl="1"/>
            <a:endParaRPr lang="en-US" sz="1800" dirty="0">
              <a:latin typeface="Calibri" pitchFamily="34" charset="0"/>
            </a:endParaRPr>
          </a:p>
          <a:p>
            <a:r>
              <a:rPr lang="en-US" b="1" dirty="0">
                <a:latin typeface="Calibri" pitchFamily="34" charset="0"/>
              </a:rPr>
              <a:t>Model-Based SOA Framework</a:t>
            </a:r>
          </a:p>
          <a:p>
            <a:pPr lvl="1">
              <a:lnSpc>
                <a:spcPct val="95000"/>
              </a:lnSpc>
              <a:spcBef>
                <a:spcPct val="40000"/>
              </a:spcBef>
            </a:pPr>
            <a:r>
              <a:rPr lang="en-US" sz="2000" b="1" dirty="0">
                <a:latin typeface="Calibri" pitchFamily="34" charset="0"/>
              </a:rPr>
              <a:t>Simplify PLM </a:t>
            </a:r>
            <a:r>
              <a:rPr lang="en-US" sz="2000" dirty="0">
                <a:latin typeface="Calibri" pitchFamily="34" charset="0"/>
              </a:rPr>
              <a:t>– most large-scale installations never get to production</a:t>
            </a:r>
          </a:p>
          <a:p>
            <a:pPr lvl="1">
              <a:lnSpc>
                <a:spcPct val="95000"/>
              </a:lnSpc>
              <a:spcBef>
                <a:spcPct val="40000"/>
              </a:spcBef>
            </a:pPr>
            <a:r>
              <a:rPr lang="en-US" sz="2000" b="1" dirty="0">
                <a:latin typeface="Calibri" pitchFamily="34" charset="0"/>
              </a:rPr>
              <a:t>Broaden PLM </a:t>
            </a:r>
            <a:r>
              <a:rPr lang="en-US" sz="2000" dirty="0">
                <a:latin typeface="Calibri" pitchFamily="34" charset="0"/>
              </a:rPr>
              <a:t>– historically too CAD focused, while companies need project </a:t>
            </a:r>
            <a:r>
              <a:rPr lang="en-US" sz="2000" dirty="0" smtClean="0">
                <a:latin typeface="Calibri" pitchFamily="34" charset="0"/>
              </a:rPr>
              <a:t>management, </a:t>
            </a:r>
            <a:r>
              <a:rPr lang="en-US" sz="2000" dirty="0">
                <a:latin typeface="Calibri" pitchFamily="34" charset="0"/>
              </a:rPr>
              <a:t>quality, manufacturing, supply chain, and tooling</a:t>
            </a:r>
          </a:p>
          <a:p>
            <a:pPr lvl="1">
              <a:lnSpc>
                <a:spcPct val="95000"/>
              </a:lnSpc>
              <a:spcBef>
                <a:spcPct val="40000"/>
              </a:spcBef>
            </a:pPr>
            <a:r>
              <a:rPr lang="en-US" sz="2000" b="1" dirty="0" smtClean="0">
                <a:latin typeface="Calibri" pitchFamily="34" charset="0"/>
              </a:rPr>
              <a:t>Easier to Configure </a:t>
            </a:r>
            <a:r>
              <a:rPr lang="en-US" sz="2000" dirty="0" smtClean="0">
                <a:latin typeface="Calibri" pitchFamily="34" charset="0"/>
              </a:rPr>
              <a:t>- Modeling </a:t>
            </a:r>
            <a:r>
              <a:rPr lang="en-US" sz="2000" dirty="0">
                <a:latin typeface="Calibri" pitchFamily="34" charset="0"/>
              </a:rPr>
              <a:t>is a vastly simpler </a:t>
            </a:r>
            <a:r>
              <a:rPr lang="en-US" sz="2000" dirty="0" smtClean="0">
                <a:latin typeface="Calibri" pitchFamily="34" charset="0"/>
              </a:rPr>
              <a:t>than programming</a:t>
            </a:r>
            <a:endParaRPr lang="en-US" sz="2000" dirty="0">
              <a:latin typeface="Calibri" pitchFamily="34" charset="0"/>
            </a:endParaRPr>
          </a:p>
          <a:p>
            <a:pPr lvl="1"/>
            <a:endParaRPr lang="en-US" sz="1200" dirty="0">
              <a:latin typeface="Calibri" pitchFamily="34" charset="0"/>
            </a:endParaRPr>
          </a:p>
          <a:p>
            <a:r>
              <a:rPr lang="en-US" sz="2400" b="1" dirty="0">
                <a:latin typeface="Calibri" pitchFamily="34" charset="0"/>
              </a:rPr>
              <a:t>Enterprise Open Source Business Model</a:t>
            </a:r>
          </a:p>
          <a:p>
            <a:pPr lvl="1">
              <a:lnSpc>
                <a:spcPct val="95000"/>
              </a:lnSpc>
              <a:spcBef>
                <a:spcPct val="50000"/>
              </a:spcBef>
            </a:pPr>
            <a:r>
              <a:rPr lang="en-US" sz="2000" dirty="0" smtClean="0">
                <a:latin typeface="Calibri" pitchFamily="34" charset="0"/>
              </a:rPr>
              <a:t>Because large </a:t>
            </a:r>
            <a:r>
              <a:rPr lang="en-US" sz="2000" dirty="0">
                <a:latin typeface="Calibri" pitchFamily="34" charset="0"/>
              </a:rPr>
              <a:t>up-front software </a:t>
            </a:r>
            <a:r>
              <a:rPr lang="en-US" sz="2000" dirty="0" smtClean="0">
                <a:latin typeface="Calibri" pitchFamily="34" charset="0"/>
              </a:rPr>
              <a:t>purchases </a:t>
            </a:r>
            <a:r>
              <a:rPr lang="en-US" sz="2000" dirty="0">
                <a:latin typeface="Calibri" pitchFamily="34" charset="0"/>
              </a:rPr>
              <a:t>skew the Risk sharing</a:t>
            </a:r>
          </a:p>
          <a:p>
            <a:pPr lvl="1">
              <a:lnSpc>
                <a:spcPct val="95000"/>
              </a:lnSpc>
              <a:spcBef>
                <a:spcPct val="50000"/>
              </a:spcBef>
            </a:pPr>
            <a:r>
              <a:rPr lang="en-US" sz="2000" dirty="0">
                <a:latin typeface="Calibri" pitchFamily="34" charset="0"/>
              </a:rPr>
              <a:t>Improves the Relationship between customer and vendor</a:t>
            </a:r>
          </a:p>
          <a:p>
            <a:pPr lvl="1">
              <a:lnSpc>
                <a:spcPct val="95000"/>
              </a:lnSpc>
              <a:spcBef>
                <a:spcPct val="50000"/>
              </a:spcBef>
            </a:pPr>
            <a:r>
              <a:rPr lang="en-US" sz="2000" dirty="0">
                <a:latin typeface="Calibri" pitchFamily="34" charset="0"/>
              </a:rPr>
              <a:t>Leverages Value of a PLM Community for </a:t>
            </a:r>
            <a:r>
              <a:rPr lang="en-US" sz="2000" dirty="0" smtClean="0">
                <a:latin typeface="Calibri" pitchFamily="34" charset="0"/>
              </a:rPr>
              <a:t>best practices exchanges</a:t>
            </a:r>
            <a:endParaRPr lang="en-US" sz="2000" dirty="0">
              <a:latin typeface="Calibri" pitchFamily="34"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7231063" cy="892175"/>
          </a:xfrm>
        </p:spPr>
        <p:txBody>
          <a:bodyPr/>
          <a:lstStyle/>
          <a:p>
            <a:r>
              <a:rPr lang="en-US" sz="3200" b="1" dirty="0" smtClean="0">
                <a:latin typeface="Calibri" pitchFamily="34" charset="0"/>
              </a:rPr>
              <a:t>Upgrades</a:t>
            </a:r>
            <a:br>
              <a:rPr lang="en-US" sz="3200" b="1" dirty="0" smtClean="0">
                <a:latin typeface="Calibri" pitchFamily="34" charset="0"/>
              </a:rPr>
            </a:br>
            <a:r>
              <a:rPr lang="en-US" sz="2400" b="1" dirty="0" smtClean="0">
                <a:latin typeface="Calibri" pitchFamily="34" charset="0"/>
              </a:rPr>
              <a:t>Tools Perform Major Upgrades “In Place”</a:t>
            </a:r>
            <a:endParaRPr lang="en-US" sz="3200" b="1" dirty="0">
              <a:latin typeface="Calibri" pitchFamily="34" charset="0"/>
            </a:endParaRPr>
          </a:p>
        </p:txBody>
      </p:sp>
      <p:sp>
        <p:nvSpPr>
          <p:cNvPr id="4" name="Content Placeholder 3"/>
          <p:cNvSpPr>
            <a:spLocks noGrp="1"/>
          </p:cNvSpPr>
          <p:nvPr>
            <p:ph idx="1"/>
          </p:nvPr>
        </p:nvSpPr>
        <p:spPr>
          <a:xfrm>
            <a:off x="2857500" y="1352549"/>
            <a:ext cx="6286501" cy="5257801"/>
          </a:xfrm>
        </p:spPr>
        <p:txBody>
          <a:bodyPr/>
          <a:lstStyle/>
          <a:p>
            <a:pPr marL="285750" indent="-285750">
              <a:lnSpc>
                <a:spcPts val="2000"/>
              </a:lnSpc>
              <a:buFont typeface="+mj-lt"/>
              <a:buAutoNum type="arabicPeriod"/>
            </a:pPr>
            <a:r>
              <a:rPr lang="en-US" sz="2000" b="1" dirty="0" smtClean="0">
                <a:latin typeface="Calibri" pitchFamily="34" charset="0"/>
              </a:rPr>
              <a:t>Create evaluation instance of DB and Code Tree</a:t>
            </a:r>
          </a:p>
          <a:p>
            <a:pPr marL="285750" indent="-285750">
              <a:lnSpc>
                <a:spcPts val="2000"/>
              </a:lnSpc>
              <a:spcBef>
                <a:spcPts val="1200"/>
              </a:spcBef>
              <a:spcAft>
                <a:spcPts val="0"/>
              </a:spcAft>
              <a:buFont typeface="+mj-lt"/>
              <a:buAutoNum type="arabicPeriod"/>
            </a:pPr>
            <a:r>
              <a:rPr lang="en-US" sz="2000" b="1" dirty="0" smtClean="0">
                <a:latin typeface="Calibri" pitchFamily="34" charset="0"/>
              </a:rPr>
              <a:t>Analyze Model for customer changes to Aras standard Packages (core, PE, PM, QP,…)</a:t>
            </a:r>
          </a:p>
          <a:p>
            <a:pPr marL="800100" lvl="1">
              <a:lnSpc>
                <a:spcPts val="2000"/>
              </a:lnSpc>
              <a:spcBef>
                <a:spcPts val="600"/>
              </a:spcBef>
              <a:spcAft>
                <a:spcPts val="0"/>
              </a:spcAft>
              <a:buFont typeface="Wingdings" pitchFamily="2" charset="2"/>
              <a:buChar char="§"/>
            </a:pPr>
            <a:r>
              <a:rPr lang="en-US" sz="1800" b="1" dirty="0" smtClean="0">
                <a:latin typeface="Calibri" pitchFamily="34" charset="0"/>
              </a:rPr>
              <a:t>Create Merge Package if necessary</a:t>
            </a:r>
          </a:p>
          <a:p>
            <a:pPr marL="285750" indent="-285750">
              <a:lnSpc>
                <a:spcPts val="2000"/>
              </a:lnSpc>
              <a:spcBef>
                <a:spcPts val="1200"/>
              </a:spcBef>
              <a:spcAft>
                <a:spcPts val="0"/>
              </a:spcAft>
              <a:buFont typeface="+mj-lt"/>
              <a:buAutoNum type="arabicPeriod"/>
            </a:pPr>
            <a:r>
              <a:rPr lang="en-US" sz="2000" b="1" dirty="0" smtClean="0">
                <a:latin typeface="Calibri" pitchFamily="34" charset="0"/>
              </a:rPr>
              <a:t>Analyze Model for Method coding practices and API usage</a:t>
            </a:r>
          </a:p>
          <a:p>
            <a:pPr marL="800100" lvl="1">
              <a:lnSpc>
                <a:spcPts val="2000"/>
              </a:lnSpc>
              <a:spcBef>
                <a:spcPts val="600"/>
              </a:spcBef>
              <a:spcAft>
                <a:spcPts val="0"/>
              </a:spcAft>
              <a:buFont typeface="Wingdings" pitchFamily="2" charset="2"/>
              <a:buChar char="§"/>
            </a:pPr>
            <a:r>
              <a:rPr lang="en-US" sz="1800" b="1" dirty="0" smtClean="0">
                <a:latin typeface="Calibri" pitchFamily="34" charset="0"/>
              </a:rPr>
              <a:t>Update Methods for new API functions if necessary</a:t>
            </a:r>
          </a:p>
          <a:p>
            <a:pPr marL="800100" lvl="1">
              <a:lnSpc>
                <a:spcPts val="2000"/>
              </a:lnSpc>
              <a:spcBef>
                <a:spcPts val="600"/>
              </a:spcBef>
              <a:spcAft>
                <a:spcPts val="0"/>
              </a:spcAft>
              <a:buFont typeface="Wingdings" pitchFamily="2" charset="2"/>
              <a:buChar char="§"/>
            </a:pPr>
            <a:r>
              <a:rPr lang="en-US" sz="1800" b="1" dirty="0" smtClean="0">
                <a:latin typeface="Calibri" pitchFamily="34" charset="0"/>
              </a:rPr>
              <a:t>Add changes to Merge Package</a:t>
            </a:r>
          </a:p>
          <a:p>
            <a:pPr marL="285750" indent="-228600">
              <a:lnSpc>
                <a:spcPts val="2000"/>
              </a:lnSpc>
              <a:spcBef>
                <a:spcPts val="1800"/>
              </a:spcBef>
              <a:spcAft>
                <a:spcPts val="0"/>
              </a:spcAft>
              <a:buFont typeface="+mj-lt"/>
              <a:buAutoNum type="arabicPeriod"/>
            </a:pPr>
            <a:r>
              <a:rPr lang="en-US" sz="2000" b="1" dirty="0" smtClean="0">
                <a:latin typeface="Calibri" pitchFamily="34" charset="0"/>
              </a:rPr>
              <a:t>Overwrite Code Tree with new Aras Innovator version</a:t>
            </a:r>
          </a:p>
          <a:p>
            <a:pPr marL="285750" indent="-228600">
              <a:spcBef>
                <a:spcPts val="1200"/>
              </a:spcBef>
              <a:spcAft>
                <a:spcPts val="0"/>
              </a:spcAft>
              <a:buFont typeface="+mj-lt"/>
              <a:buAutoNum type="arabicPeriod"/>
            </a:pPr>
            <a:r>
              <a:rPr lang="en-US" sz="2000" b="1" dirty="0" smtClean="0">
                <a:latin typeface="Calibri" pitchFamily="34" charset="0"/>
              </a:rPr>
              <a:t>Import Upgrade and Merge Packages into Database</a:t>
            </a:r>
          </a:p>
          <a:p>
            <a:pPr marL="285750" indent="-228600">
              <a:spcBef>
                <a:spcPts val="1200"/>
              </a:spcBef>
              <a:spcAft>
                <a:spcPts val="0"/>
              </a:spcAft>
              <a:buFont typeface="+mj-lt"/>
              <a:buAutoNum type="arabicPeriod"/>
            </a:pPr>
            <a:r>
              <a:rPr lang="en-US" sz="2000" b="1" dirty="0" smtClean="0">
                <a:latin typeface="Calibri" pitchFamily="34" charset="0"/>
              </a:rPr>
              <a:t>End User Testing and Validation</a:t>
            </a:r>
          </a:p>
          <a:p>
            <a:pPr marL="285750" indent="-228600">
              <a:spcBef>
                <a:spcPts val="1200"/>
              </a:spcBef>
              <a:spcAft>
                <a:spcPts val="0"/>
              </a:spcAft>
              <a:buFont typeface="+mj-lt"/>
              <a:buAutoNum type="arabicPeriod"/>
            </a:pPr>
            <a:r>
              <a:rPr lang="en-US" sz="2000" b="1" dirty="0" smtClean="0">
                <a:latin typeface="Calibri" pitchFamily="34" charset="0"/>
              </a:rPr>
              <a:t>Repeat with Production Server</a:t>
            </a:r>
          </a:p>
        </p:txBody>
      </p:sp>
      <p:sp>
        <p:nvSpPr>
          <p:cNvPr id="2" name="Date Placeholder 1"/>
          <p:cNvSpPr>
            <a:spLocks noGrp="1"/>
          </p:cNvSpPr>
          <p:nvPr>
            <p:ph type="dt" sz="half" idx="10"/>
          </p:nvPr>
        </p:nvSpPr>
        <p:spPr/>
        <p:txBody>
          <a:bodyPr/>
          <a:lstStyle/>
          <a:p>
            <a:r>
              <a:rPr lang="en-US" smtClean="0"/>
              <a:t>Slide </a:t>
            </a:r>
            <a:fld id="{51DA84AD-591F-460E-B383-F6883205C84F}" type="slidenum">
              <a:rPr lang="en-US" smtClean="0"/>
              <a:pPr/>
              <a:t>50</a:t>
            </a:fld>
            <a:r>
              <a:rPr lang="en-US" smtClean="0"/>
              <a:t>	</a:t>
            </a:r>
            <a:endParaRPr lang="en-US"/>
          </a:p>
        </p:txBody>
      </p:sp>
      <p:grpSp>
        <p:nvGrpSpPr>
          <p:cNvPr id="5" name="Group 45"/>
          <p:cNvGrpSpPr/>
          <p:nvPr/>
        </p:nvGrpSpPr>
        <p:grpSpPr>
          <a:xfrm>
            <a:off x="149225" y="3590926"/>
            <a:ext cx="2022475" cy="1733550"/>
            <a:chOff x="3492500" y="4686300"/>
            <a:chExt cx="2292350" cy="1863725"/>
          </a:xfrm>
        </p:grpSpPr>
        <p:sp>
          <p:nvSpPr>
            <p:cNvPr id="25" name="AutoShape 26"/>
            <p:cNvSpPr>
              <a:spLocks noChangeArrowheads="1"/>
            </p:cNvSpPr>
            <p:nvPr/>
          </p:nvSpPr>
          <p:spPr bwMode="auto">
            <a:xfrm>
              <a:off x="3492500" y="4686300"/>
              <a:ext cx="2292350" cy="1863725"/>
            </a:xfrm>
            <a:prstGeom prst="can">
              <a:avLst>
                <a:gd name="adj" fmla="val 27107"/>
              </a:avLst>
            </a:prstGeom>
            <a:solidFill>
              <a:srgbClr val="99CCFF"/>
            </a:solidFill>
            <a:ln w="9525">
              <a:noFill/>
              <a:round/>
              <a:headEnd/>
              <a:tailEnd/>
            </a:ln>
          </p:spPr>
          <p:txBody>
            <a:bodyPr wrap="none" bIns="18288" anchorCtr="1"/>
            <a:lstStyle/>
            <a:p>
              <a:pPr algn="ctr"/>
              <a:endParaRPr lang="en-US" sz="1200" b="1">
                <a:latin typeface="Calibri" pitchFamily="34" charset="0"/>
              </a:endParaRPr>
            </a:p>
          </p:txBody>
        </p:sp>
        <p:sp>
          <p:nvSpPr>
            <p:cNvPr id="37" name="AutoShape 31"/>
            <p:cNvSpPr>
              <a:spLocks noChangeArrowheads="1"/>
            </p:cNvSpPr>
            <p:nvPr/>
          </p:nvSpPr>
          <p:spPr bwMode="auto">
            <a:xfrm>
              <a:off x="3552825" y="5772150"/>
              <a:ext cx="2143125" cy="685800"/>
            </a:xfrm>
            <a:prstGeom prst="can">
              <a:avLst>
                <a:gd name="adj" fmla="val 46666"/>
              </a:avLst>
            </a:prstGeom>
            <a:solidFill>
              <a:schemeClr val="tx2">
                <a:lumMod val="20000"/>
                <a:lumOff val="80000"/>
              </a:schemeClr>
            </a:solidFill>
            <a:ln w="9525">
              <a:noFill/>
              <a:round/>
              <a:headEnd/>
              <a:tailEnd/>
            </a:ln>
          </p:spPr>
          <p:txBody>
            <a:bodyPr wrap="none" bIns="9144" anchor="b" anchorCtr="1"/>
            <a:lstStyle/>
            <a:p>
              <a:pPr algn="ctr">
                <a:spcBef>
                  <a:spcPts val="600"/>
                </a:spcBef>
              </a:pPr>
              <a:endParaRPr lang="en-US" b="1" dirty="0">
                <a:latin typeface="Calibri" pitchFamily="34" charset="0"/>
              </a:endParaRPr>
            </a:p>
          </p:txBody>
        </p:sp>
        <p:sp>
          <p:nvSpPr>
            <p:cNvPr id="40" name="AutoShape 32"/>
            <p:cNvSpPr>
              <a:spLocks noChangeArrowheads="1"/>
            </p:cNvSpPr>
            <p:nvPr/>
          </p:nvSpPr>
          <p:spPr bwMode="auto">
            <a:xfrm>
              <a:off x="3562351" y="5243513"/>
              <a:ext cx="2152650" cy="747712"/>
            </a:xfrm>
            <a:prstGeom prst="can">
              <a:avLst>
                <a:gd name="adj" fmla="val 47452"/>
              </a:avLst>
            </a:prstGeom>
            <a:solidFill>
              <a:schemeClr val="accent6">
                <a:lumMod val="40000"/>
                <a:lumOff val="60000"/>
              </a:schemeClr>
            </a:solidFill>
            <a:ln w="9525">
              <a:noFill/>
              <a:round/>
              <a:headEnd/>
              <a:tailEnd/>
            </a:ln>
          </p:spPr>
          <p:txBody>
            <a:bodyPr wrap="none" tIns="228600" bIns="9144" anchor="b" anchorCtr="1"/>
            <a:lstStyle/>
            <a:p>
              <a:pPr algn="ctr">
                <a:lnSpc>
                  <a:spcPct val="90000"/>
                </a:lnSpc>
                <a:spcBef>
                  <a:spcPct val="30000"/>
                </a:spcBef>
              </a:pPr>
              <a:endParaRPr lang="en-US" b="1" dirty="0">
                <a:latin typeface="Calibri" pitchFamily="34" charset="0"/>
              </a:endParaRPr>
            </a:p>
            <a:p>
              <a:pPr algn="ctr">
                <a:lnSpc>
                  <a:spcPct val="90000"/>
                </a:lnSpc>
                <a:spcBef>
                  <a:spcPct val="30000"/>
                </a:spcBef>
              </a:pPr>
              <a:endParaRPr lang="en-US" b="1" dirty="0">
                <a:latin typeface="Calibri" pitchFamily="34" charset="0"/>
              </a:endParaRPr>
            </a:p>
          </p:txBody>
        </p:sp>
        <p:sp>
          <p:nvSpPr>
            <p:cNvPr id="29" name="Text Box 33"/>
            <p:cNvSpPr txBox="1">
              <a:spLocks noChangeArrowheads="1"/>
            </p:cNvSpPr>
            <p:nvPr/>
          </p:nvSpPr>
          <p:spPr bwMode="auto">
            <a:xfrm>
              <a:off x="4224338" y="4970463"/>
              <a:ext cx="0" cy="184150"/>
            </a:xfrm>
            <a:prstGeom prst="rect">
              <a:avLst/>
            </a:prstGeom>
            <a:noFill/>
            <a:ln w="9525">
              <a:noFill/>
              <a:miter lim="800000"/>
              <a:headEnd/>
              <a:tailEnd/>
            </a:ln>
          </p:spPr>
          <p:txBody>
            <a:bodyPr wrap="none" lIns="0" tIns="0" rIns="0" bIns="0">
              <a:spAutoFit/>
            </a:bodyPr>
            <a:lstStyle/>
            <a:p>
              <a:endParaRPr lang="en-US" sz="1200" b="1">
                <a:latin typeface="Calibri" pitchFamily="34" charset="0"/>
              </a:endParaRPr>
            </a:p>
          </p:txBody>
        </p:sp>
        <p:pic>
          <p:nvPicPr>
            <p:cNvPr id="41" name="Picture 4" descr="E:\Clip_Installer\DVD_ART\BoxShots_Logos\SQL Server 2000 - Generic\SQL Server 2000 LOGO black.png"/>
            <p:cNvPicPr>
              <a:picLocks noChangeAspect="1" noChangeArrowheads="1"/>
            </p:cNvPicPr>
            <p:nvPr/>
          </p:nvPicPr>
          <p:blipFill>
            <a:blip r:embed="rId2" cstate="print"/>
            <a:srcRect r="25858"/>
            <a:stretch>
              <a:fillRect/>
            </a:stretch>
          </p:blipFill>
          <p:spPr bwMode="auto">
            <a:xfrm>
              <a:off x="4146550" y="4809955"/>
              <a:ext cx="1054100" cy="327195"/>
            </a:xfrm>
            <a:prstGeom prst="rect">
              <a:avLst/>
            </a:prstGeom>
            <a:noFill/>
            <a:ln w="9525">
              <a:noFill/>
              <a:miter lim="800000"/>
              <a:headEnd/>
              <a:tailEnd/>
            </a:ln>
          </p:spPr>
        </p:pic>
        <p:sp>
          <p:nvSpPr>
            <p:cNvPr id="42" name="TextBox 41"/>
            <p:cNvSpPr txBox="1"/>
            <p:nvPr/>
          </p:nvSpPr>
          <p:spPr>
            <a:xfrm>
              <a:off x="4238626" y="6124575"/>
              <a:ext cx="800100" cy="295275"/>
            </a:xfrm>
            <a:prstGeom prst="rect">
              <a:avLst/>
            </a:prstGeom>
            <a:noFill/>
          </p:spPr>
          <p:txBody>
            <a:bodyPr wrap="none" lIns="0" tIns="0" rIns="0" bIns="0" rtlCol="0">
              <a:noAutofit/>
            </a:bodyPr>
            <a:lstStyle/>
            <a:p>
              <a:r>
                <a:rPr lang="en-US" b="1" dirty="0" smtClean="0">
                  <a:latin typeface="Calibri" pitchFamily="34" charset="0"/>
                </a:rPr>
                <a:t>Models</a:t>
              </a:r>
              <a:endParaRPr lang="en-US" b="1" dirty="0">
                <a:latin typeface="Calibri" pitchFamily="34" charset="0"/>
              </a:endParaRPr>
            </a:p>
          </p:txBody>
        </p:sp>
        <p:sp>
          <p:nvSpPr>
            <p:cNvPr id="43" name="TextBox 42"/>
            <p:cNvSpPr txBox="1"/>
            <p:nvPr/>
          </p:nvSpPr>
          <p:spPr>
            <a:xfrm>
              <a:off x="4314826" y="5629275"/>
              <a:ext cx="571499" cy="295275"/>
            </a:xfrm>
            <a:prstGeom prst="rect">
              <a:avLst/>
            </a:prstGeom>
            <a:noFill/>
          </p:spPr>
          <p:txBody>
            <a:bodyPr wrap="none" lIns="0" tIns="0" rIns="0" bIns="0" rtlCol="0">
              <a:noAutofit/>
            </a:bodyPr>
            <a:lstStyle/>
            <a:p>
              <a:r>
                <a:rPr lang="en-US" b="1" dirty="0" smtClean="0">
                  <a:latin typeface="Calibri" pitchFamily="34" charset="0"/>
                </a:rPr>
                <a:t>Data</a:t>
              </a:r>
              <a:endParaRPr lang="en-US" b="1" dirty="0">
                <a:latin typeface="Calibri" pitchFamily="34" charset="0"/>
              </a:endParaRPr>
            </a:p>
          </p:txBody>
        </p:sp>
      </p:grpSp>
      <p:sp>
        <p:nvSpPr>
          <p:cNvPr id="47" name="Flowchart: Multidocument 46"/>
          <p:cNvSpPr/>
          <p:nvPr/>
        </p:nvSpPr>
        <p:spPr>
          <a:xfrm>
            <a:off x="85726" y="1619250"/>
            <a:ext cx="2667000" cy="1495425"/>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200"/>
              </a:lnSpc>
              <a:spcBef>
                <a:spcPts val="1200"/>
              </a:spcBef>
            </a:pPr>
            <a:endParaRPr lang="en-US" sz="2000" b="1" dirty="0" smtClean="0">
              <a:solidFill>
                <a:schemeClr val="tx1"/>
              </a:solidFill>
              <a:latin typeface="Calibri" pitchFamily="34" charset="0"/>
            </a:endParaRPr>
          </a:p>
        </p:txBody>
      </p:sp>
      <p:pic>
        <p:nvPicPr>
          <p:cNvPr id="48" name="Picture 58" descr="arasINNOVATOR_72_RGB"/>
          <p:cNvPicPr>
            <a:picLocks noChangeAspect="1" noChangeArrowheads="1"/>
          </p:cNvPicPr>
          <p:nvPr/>
        </p:nvPicPr>
        <p:blipFill>
          <a:blip r:embed="rId3" cstate="print"/>
          <a:srcRect/>
          <a:stretch>
            <a:fillRect/>
          </a:stretch>
        </p:blipFill>
        <p:spPr bwMode="auto">
          <a:xfrm>
            <a:off x="161925" y="1933575"/>
            <a:ext cx="2190750" cy="310595"/>
          </a:xfrm>
          <a:prstGeom prst="rect">
            <a:avLst/>
          </a:prstGeom>
          <a:noFill/>
        </p:spPr>
      </p:pic>
      <p:sp>
        <p:nvSpPr>
          <p:cNvPr id="49" name="TextBox 48"/>
          <p:cNvSpPr txBox="1"/>
          <p:nvPr/>
        </p:nvSpPr>
        <p:spPr>
          <a:xfrm>
            <a:off x="728486" y="1276350"/>
            <a:ext cx="1595614" cy="385170"/>
          </a:xfrm>
          <a:prstGeom prst="rect">
            <a:avLst/>
          </a:prstGeom>
          <a:noFill/>
        </p:spPr>
        <p:txBody>
          <a:bodyPr wrap="square" rtlCol="0">
            <a:spAutoFit/>
          </a:bodyPr>
          <a:lstStyle/>
          <a:p>
            <a:pPr algn="ctr">
              <a:lnSpc>
                <a:spcPts val="2160"/>
              </a:lnSpc>
              <a:spcBef>
                <a:spcPts val="1200"/>
              </a:spcBef>
            </a:pPr>
            <a:r>
              <a:rPr lang="en-US" sz="2400" b="1" dirty="0" smtClean="0">
                <a:solidFill>
                  <a:srgbClr val="FF0000"/>
                </a:solidFill>
                <a:latin typeface="Calibri" pitchFamily="34" charset="0"/>
              </a:rPr>
              <a:t>Code Tree</a:t>
            </a:r>
            <a:endParaRPr lang="en-US" sz="1400" b="1" dirty="0">
              <a:solidFill>
                <a:srgbClr val="FF0000"/>
              </a:solidFill>
              <a:latin typeface="Calibri" pitchFamily="34" charset="0"/>
            </a:endParaRPr>
          </a:p>
        </p:txBody>
      </p:sp>
      <p:sp>
        <p:nvSpPr>
          <p:cNvPr id="50" name="TextBox 49"/>
          <p:cNvSpPr txBox="1"/>
          <p:nvPr/>
        </p:nvSpPr>
        <p:spPr>
          <a:xfrm>
            <a:off x="104776" y="2381250"/>
            <a:ext cx="2266950" cy="738664"/>
          </a:xfrm>
          <a:prstGeom prst="rect">
            <a:avLst/>
          </a:prstGeom>
          <a:noFill/>
        </p:spPr>
        <p:txBody>
          <a:bodyPr wrap="none" lIns="0" tIns="0" rIns="0" bIns="0" rtlCol="0">
            <a:noAutofit/>
          </a:bodyPr>
          <a:lstStyle/>
          <a:p>
            <a:pPr algn="ctr">
              <a:spcBef>
                <a:spcPts val="0"/>
              </a:spcBef>
            </a:pPr>
            <a:r>
              <a:rPr lang="en-US" sz="1400" b="1" dirty="0" smtClean="0">
                <a:latin typeface="Calibri" pitchFamily="34" charset="0"/>
              </a:rPr>
              <a:t>Web Services Programs Files</a:t>
            </a:r>
          </a:p>
          <a:p>
            <a:pPr algn="ctr">
              <a:spcBef>
                <a:spcPts val="0"/>
              </a:spcBef>
            </a:pPr>
            <a:r>
              <a:rPr lang="en-US" sz="1400" b="1" dirty="0" smtClean="0">
                <a:latin typeface="Calibri" pitchFamily="34" charset="0"/>
              </a:rPr>
              <a:t>In IIS Virtual Directory</a:t>
            </a:r>
            <a:endParaRPr lang="en-US" sz="1400" b="1" dirty="0">
              <a:latin typeface="Calibri" pitchFamily="34" charset="0"/>
            </a:endParaRPr>
          </a:p>
        </p:txBody>
      </p:sp>
      <p:sp>
        <p:nvSpPr>
          <p:cNvPr id="51" name="TextBox 50"/>
          <p:cNvSpPr txBox="1"/>
          <p:nvPr/>
        </p:nvSpPr>
        <p:spPr>
          <a:xfrm>
            <a:off x="385586" y="3228975"/>
            <a:ext cx="1595614" cy="385170"/>
          </a:xfrm>
          <a:prstGeom prst="rect">
            <a:avLst/>
          </a:prstGeom>
          <a:noFill/>
        </p:spPr>
        <p:txBody>
          <a:bodyPr wrap="square" rtlCol="0">
            <a:spAutoFit/>
          </a:bodyPr>
          <a:lstStyle/>
          <a:p>
            <a:pPr algn="ctr">
              <a:lnSpc>
                <a:spcPts val="2160"/>
              </a:lnSpc>
              <a:spcBef>
                <a:spcPts val="1200"/>
              </a:spcBef>
            </a:pPr>
            <a:r>
              <a:rPr lang="en-US" sz="2400" b="1" dirty="0" smtClean="0">
                <a:solidFill>
                  <a:srgbClr val="FF0000"/>
                </a:solidFill>
                <a:latin typeface="Calibri" pitchFamily="34" charset="0"/>
              </a:rPr>
              <a:t>Database</a:t>
            </a:r>
            <a:endParaRPr lang="en-US" sz="1400" b="1" dirty="0">
              <a:solidFill>
                <a:srgbClr val="FF0000"/>
              </a:solidFill>
              <a:latin typeface="Calibri" pitchFamily="34" charset="0"/>
            </a:endParaRPr>
          </a:p>
        </p:txBody>
      </p:sp>
      <p:sp>
        <p:nvSpPr>
          <p:cNvPr id="52" name="Can 51"/>
          <p:cNvSpPr/>
          <p:nvPr/>
        </p:nvSpPr>
        <p:spPr>
          <a:xfrm>
            <a:off x="904875" y="5772150"/>
            <a:ext cx="685800" cy="685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an 52"/>
          <p:cNvSpPr/>
          <p:nvPr/>
        </p:nvSpPr>
        <p:spPr>
          <a:xfrm>
            <a:off x="771525" y="5876925"/>
            <a:ext cx="685800" cy="685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an 53"/>
          <p:cNvSpPr/>
          <p:nvPr/>
        </p:nvSpPr>
        <p:spPr>
          <a:xfrm>
            <a:off x="638175" y="5943600"/>
            <a:ext cx="685800" cy="685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423686" y="5448300"/>
            <a:ext cx="1595614" cy="385170"/>
          </a:xfrm>
          <a:prstGeom prst="rect">
            <a:avLst/>
          </a:prstGeom>
          <a:noFill/>
        </p:spPr>
        <p:txBody>
          <a:bodyPr wrap="square" rtlCol="0">
            <a:spAutoFit/>
          </a:bodyPr>
          <a:lstStyle/>
          <a:p>
            <a:pPr algn="ctr">
              <a:lnSpc>
                <a:spcPts val="2160"/>
              </a:lnSpc>
              <a:spcBef>
                <a:spcPts val="1200"/>
              </a:spcBef>
            </a:pPr>
            <a:r>
              <a:rPr lang="en-US" sz="2400" b="1" dirty="0" smtClean="0">
                <a:solidFill>
                  <a:srgbClr val="FF0000"/>
                </a:solidFill>
                <a:latin typeface="Calibri" pitchFamily="34" charset="0"/>
              </a:rPr>
              <a:t>Vaults*</a:t>
            </a:r>
            <a:endParaRPr lang="en-US" sz="1400" b="1" dirty="0">
              <a:solidFill>
                <a:srgbClr val="FF0000"/>
              </a:solidFill>
              <a:latin typeface="Calibri" pitchFamily="34" charset="0"/>
            </a:endParaRPr>
          </a:p>
        </p:txBody>
      </p:sp>
      <p:sp>
        <p:nvSpPr>
          <p:cNvPr id="56" name="TextBox 55"/>
          <p:cNvSpPr txBox="1"/>
          <p:nvPr/>
        </p:nvSpPr>
        <p:spPr>
          <a:xfrm>
            <a:off x="3381375" y="6267450"/>
            <a:ext cx="5000343" cy="369332"/>
          </a:xfrm>
          <a:prstGeom prst="rect">
            <a:avLst/>
          </a:prstGeom>
          <a:noFill/>
        </p:spPr>
        <p:txBody>
          <a:bodyPr wrap="none" rtlCol="0">
            <a:spAutoFit/>
          </a:bodyPr>
          <a:lstStyle/>
          <a:p>
            <a:r>
              <a:rPr lang="en-US" dirty="0" smtClean="0">
                <a:latin typeface="Calibri" pitchFamily="34" charset="0"/>
              </a:rPr>
              <a:t>* Note:  Vaults are not affected by upgrade process</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7231063" cy="892175"/>
          </a:xfrm>
        </p:spPr>
        <p:txBody>
          <a:bodyPr/>
          <a:lstStyle/>
          <a:p>
            <a:r>
              <a:rPr lang="en-US" sz="3200" b="1" dirty="0" smtClean="0">
                <a:latin typeface="Calibri" pitchFamily="34" charset="0"/>
              </a:rPr>
              <a:t>Upgrades</a:t>
            </a:r>
            <a:br>
              <a:rPr lang="en-US" sz="3200" b="1" dirty="0" smtClean="0">
                <a:latin typeface="Calibri" pitchFamily="34" charset="0"/>
              </a:rPr>
            </a:br>
            <a:r>
              <a:rPr lang="en-US" sz="2400" b="1" dirty="0" smtClean="0">
                <a:latin typeface="Calibri" pitchFamily="34" charset="0"/>
              </a:rPr>
              <a:t>Subscription Upgrade Process </a:t>
            </a:r>
            <a:endParaRPr lang="en-US" sz="3200" b="1" dirty="0">
              <a:latin typeface="Calibri" pitchFamily="34" charset="0"/>
            </a:endParaRPr>
          </a:p>
        </p:txBody>
      </p:sp>
      <p:sp>
        <p:nvSpPr>
          <p:cNvPr id="4" name="Content Placeholder 3"/>
          <p:cNvSpPr>
            <a:spLocks noGrp="1"/>
          </p:cNvSpPr>
          <p:nvPr>
            <p:ph idx="1"/>
          </p:nvPr>
        </p:nvSpPr>
        <p:spPr>
          <a:xfrm>
            <a:off x="0" y="981075"/>
            <a:ext cx="9144002" cy="5629276"/>
          </a:xfrm>
        </p:spPr>
        <p:txBody>
          <a:bodyPr/>
          <a:lstStyle/>
          <a:p>
            <a:pPr marL="285750" indent="-285750">
              <a:lnSpc>
                <a:spcPts val="2000"/>
              </a:lnSpc>
            </a:pPr>
            <a:r>
              <a:rPr lang="en-US" sz="2000" b="1" dirty="0" smtClean="0">
                <a:latin typeface="Calibri" pitchFamily="34" charset="0"/>
              </a:rPr>
              <a:t>Customer / Partner</a:t>
            </a:r>
          </a:p>
          <a:p>
            <a:pPr marL="685800" lvl="1">
              <a:spcBef>
                <a:spcPts val="0"/>
              </a:spcBef>
              <a:spcAft>
                <a:spcPts val="0"/>
              </a:spcAft>
              <a:buFont typeface="+mj-lt"/>
              <a:buAutoNum type="arabicPeriod"/>
            </a:pPr>
            <a:r>
              <a:rPr lang="en-US" sz="1800" b="1" dirty="0" smtClean="0">
                <a:latin typeface="Calibri" pitchFamily="34" charset="0"/>
              </a:rPr>
              <a:t>Create database backup for Aras</a:t>
            </a:r>
          </a:p>
          <a:p>
            <a:pPr marL="685800" lvl="1">
              <a:spcBef>
                <a:spcPts val="0"/>
              </a:spcBef>
              <a:spcAft>
                <a:spcPts val="0"/>
              </a:spcAft>
              <a:buFont typeface="+mj-lt"/>
              <a:buAutoNum type="arabicPeriod"/>
            </a:pPr>
            <a:r>
              <a:rPr lang="en-US" sz="1800" b="1" dirty="0" smtClean="0">
                <a:latin typeface="Calibri" pitchFamily="34" charset="0"/>
              </a:rPr>
              <a:t>Install new version of Aras Innovator code tree on test server</a:t>
            </a:r>
          </a:p>
          <a:p>
            <a:pPr marL="685800" lvl="1">
              <a:spcBef>
                <a:spcPts val="0"/>
              </a:spcBef>
              <a:spcAft>
                <a:spcPts val="0"/>
              </a:spcAft>
              <a:buFont typeface="+mj-lt"/>
              <a:buAutoNum type="arabicPeriod"/>
            </a:pPr>
            <a:r>
              <a:rPr lang="en-US" sz="1800" b="1" dirty="0" smtClean="0">
                <a:latin typeface="Calibri" pitchFamily="34" charset="0"/>
              </a:rPr>
              <a:t>Participate in Merge analysis if required</a:t>
            </a:r>
          </a:p>
          <a:p>
            <a:pPr marL="685800" lvl="1">
              <a:spcBef>
                <a:spcPts val="0"/>
              </a:spcBef>
              <a:spcAft>
                <a:spcPts val="0"/>
              </a:spcAft>
              <a:buFont typeface="+mj-lt"/>
              <a:buAutoNum type="arabicPeriod"/>
            </a:pPr>
            <a:r>
              <a:rPr lang="en-US" sz="1800" b="1" dirty="0" smtClean="0">
                <a:latin typeface="Calibri" pitchFamily="34" charset="0"/>
              </a:rPr>
              <a:t>Restore upgraded database from Aras Corp</a:t>
            </a:r>
          </a:p>
          <a:p>
            <a:pPr marL="685800" lvl="1">
              <a:spcBef>
                <a:spcPts val="0"/>
              </a:spcBef>
              <a:spcAft>
                <a:spcPts val="0"/>
              </a:spcAft>
              <a:buFont typeface="+mj-lt"/>
              <a:buAutoNum type="arabicPeriod"/>
            </a:pPr>
            <a:r>
              <a:rPr lang="en-US" sz="1800" b="1" dirty="0" smtClean="0">
                <a:latin typeface="Calibri" pitchFamily="34" charset="0"/>
              </a:rPr>
              <a:t>Run end-user validation and testing</a:t>
            </a:r>
            <a:endParaRPr lang="en-US" sz="300" b="1" dirty="0" smtClean="0">
              <a:latin typeface="Calibri" pitchFamily="34" charset="0"/>
            </a:endParaRPr>
          </a:p>
          <a:p>
            <a:pPr marL="285750" indent="-285750">
              <a:lnSpc>
                <a:spcPts val="2000"/>
              </a:lnSpc>
              <a:spcBef>
                <a:spcPts val="1200"/>
              </a:spcBef>
              <a:spcAft>
                <a:spcPts val="0"/>
              </a:spcAft>
            </a:pPr>
            <a:r>
              <a:rPr lang="en-US" sz="2000" b="1" dirty="0" smtClean="0">
                <a:latin typeface="Calibri" pitchFamily="34" charset="0"/>
              </a:rPr>
              <a:t>Aras</a:t>
            </a:r>
          </a:p>
          <a:p>
            <a:pPr marL="685800" lvl="1">
              <a:spcBef>
                <a:spcPts val="0"/>
              </a:spcBef>
              <a:spcAft>
                <a:spcPts val="0"/>
              </a:spcAft>
              <a:buFont typeface="+mj-lt"/>
              <a:buAutoNum type="arabicPeriod"/>
            </a:pPr>
            <a:r>
              <a:rPr lang="en-US" sz="1800" b="1" dirty="0" smtClean="0">
                <a:latin typeface="Calibri" pitchFamily="34" charset="0"/>
              </a:rPr>
              <a:t>Receive database backup from customer</a:t>
            </a:r>
          </a:p>
          <a:p>
            <a:pPr marL="685800" lvl="1">
              <a:spcBef>
                <a:spcPts val="0"/>
              </a:spcBef>
              <a:spcAft>
                <a:spcPts val="0"/>
              </a:spcAft>
              <a:buFont typeface="+mj-lt"/>
              <a:buAutoNum type="arabicPeriod"/>
            </a:pPr>
            <a:r>
              <a:rPr lang="en-US" sz="1800" b="1" dirty="0" smtClean="0">
                <a:latin typeface="Calibri" pitchFamily="34" charset="0"/>
              </a:rPr>
              <a:t>Setup upgrade environment and tools</a:t>
            </a:r>
          </a:p>
          <a:p>
            <a:pPr marL="685800" lvl="1">
              <a:spcBef>
                <a:spcPts val="0"/>
              </a:spcBef>
              <a:spcAft>
                <a:spcPts val="0"/>
              </a:spcAft>
              <a:buFont typeface="+mj-lt"/>
              <a:buAutoNum type="arabicPeriod"/>
            </a:pPr>
            <a:r>
              <a:rPr lang="en-US" sz="1800" b="1" dirty="0" smtClean="0">
                <a:latin typeface="Calibri" pitchFamily="34" charset="0"/>
              </a:rPr>
              <a:t>Run analysis tools</a:t>
            </a:r>
          </a:p>
          <a:p>
            <a:pPr marL="685800" lvl="1">
              <a:spcBef>
                <a:spcPts val="0"/>
              </a:spcBef>
              <a:spcAft>
                <a:spcPts val="0"/>
              </a:spcAft>
              <a:buFont typeface="+mj-lt"/>
              <a:buAutoNum type="arabicPeriod"/>
            </a:pPr>
            <a:r>
              <a:rPr lang="en-US" sz="1800" b="1" dirty="0" smtClean="0">
                <a:latin typeface="Calibri" pitchFamily="34" charset="0"/>
              </a:rPr>
              <a:t>Update methods and prepare merge package if necessary</a:t>
            </a:r>
          </a:p>
          <a:p>
            <a:pPr marL="685800" lvl="1">
              <a:spcBef>
                <a:spcPts val="0"/>
              </a:spcBef>
              <a:spcAft>
                <a:spcPts val="0"/>
              </a:spcAft>
              <a:buFont typeface="+mj-lt"/>
              <a:buAutoNum type="arabicPeriod"/>
            </a:pPr>
            <a:r>
              <a:rPr lang="en-US" sz="1800" b="1" dirty="0" smtClean="0">
                <a:latin typeface="Calibri" pitchFamily="34" charset="0"/>
              </a:rPr>
              <a:t>Import upgrade and merge packages</a:t>
            </a:r>
            <a:endParaRPr lang="en-US" b="1" dirty="0" smtClean="0">
              <a:latin typeface="Calibri" pitchFamily="34" charset="0"/>
            </a:endParaRPr>
          </a:p>
          <a:p>
            <a:pPr marL="285750" indent="-285750">
              <a:spcBef>
                <a:spcPts val="1200"/>
              </a:spcBef>
              <a:spcAft>
                <a:spcPts val="0"/>
              </a:spcAft>
              <a:buNone/>
            </a:pPr>
            <a:endParaRPr lang="en-US" sz="1000" b="1" dirty="0" smtClean="0">
              <a:latin typeface="Calibri" pitchFamily="34" charset="0"/>
            </a:endParaRPr>
          </a:p>
          <a:p>
            <a:pPr marL="285750" indent="-285750">
              <a:lnSpc>
                <a:spcPts val="2000"/>
              </a:lnSpc>
              <a:spcBef>
                <a:spcPts val="600"/>
              </a:spcBef>
              <a:spcAft>
                <a:spcPts val="0"/>
              </a:spcAft>
            </a:pPr>
            <a:r>
              <a:rPr lang="en-US" sz="2000" b="1" dirty="0" smtClean="0">
                <a:latin typeface="Calibri" pitchFamily="34" charset="0"/>
              </a:rPr>
              <a:t>Upgrade automation tool run-time is 1-12 hours depending on database size</a:t>
            </a:r>
          </a:p>
          <a:p>
            <a:pPr marL="285750" indent="-285750">
              <a:lnSpc>
                <a:spcPts val="2000"/>
              </a:lnSpc>
              <a:spcBef>
                <a:spcPts val="600"/>
              </a:spcBef>
              <a:spcAft>
                <a:spcPts val="0"/>
              </a:spcAft>
            </a:pPr>
            <a:r>
              <a:rPr lang="en-US" sz="2000" b="1" dirty="0" smtClean="0">
                <a:latin typeface="Calibri" pitchFamily="34" charset="0"/>
              </a:rPr>
              <a:t>Merge Package preparation requires interaction Aras – Customer – Partner</a:t>
            </a:r>
          </a:p>
          <a:p>
            <a:pPr marL="285750" indent="-285750">
              <a:lnSpc>
                <a:spcPts val="2000"/>
              </a:lnSpc>
              <a:spcBef>
                <a:spcPts val="600"/>
              </a:spcBef>
              <a:spcAft>
                <a:spcPts val="0"/>
              </a:spcAft>
            </a:pPr>
            <a:r>
              <a:rPr lang="en-US" sz="2000" b="1" dirty="0" smtClean="0">
                <a:latin typeface="Calibri" pitchFamily="34" charset="0"/>
              </a:rPr>
              <a:t>Heavily customized databases can be upgraded in 1 day, others in 1-3 weeks </a:t>
            </a:r>
            <a:r>
              <a:rPr lang="en-US" sz="2000" b="1" dirty="0" smtClean="0">
                <a:solidFill>
                  <a:srgbClr val="FF0000"/>
                </a:solidFill>
                <a:latin typeface="Calibri" pitchFamily="34" charset="0"/>
              </a:rPr>
              <a:t>*</a:t>
            </a:r>
          </a:p>
          <a:p>
            <a:pPr marL="285750" indent="-285750">
              <a:lnSpc>
                <a:spcPts val="2000"/>
              </a:lnSpc>
              <a:spcBef>
                <a:spcPts val="600"/>
              </a:spcBef>
              <a:spcAft>
                <a:spcPts val="0"/>
              </a:spcAft>
            </a:pPr>
            <a:r>
              <a:rPr lang="en-US" sz="2000" b="1" dirty="0" smtClean="0">
                <a:latin typeface="Calibri" pitchFamily="34" charset="0"/>
              </a:rPr>
              <a:t>Subscription allows unlimited upgrades per year, but customer commits to code freeze and 4 week maximum  time for each upgrade</a:t>
            </a:r>
          </a:p>
          <a:p>
            <a:pPr marL="285750" indent="-285750">
              <a:lnSpc>
                <a:spcPts val="2000"/>
              </a:lnSpc>
              <a:spcBef>
                <a:spcPts val="1200"/>
              </a:spcBef>
              <a:spcAft>
                <a:spcPts val="0"/>
              </a:spcAft>
              <a:buNone/>
            </a:pPr>
            <a:endParaRPr lang="en-US" sz="2000" b="1" dirty="0" smtClean="0">
              <a:latin typeface="Calibri" pitchFamily="34" charset="0"/>
            </a:endParaRPr>
          </a:p>
        </p:txBody>
      </p:sp>
      <p:sp>
        <p:nvSpPr>
          <p:cNvPr id="2" name="Date Placeholder 1"/>
          <p:cNvSpPr>
            <a:spLocks noGrp="1"/>
          </p:cNvSpPr>
          <p:nvPr>
            <p:ph type="dt" sz="half" idx="10"/>
          </p:nvPr>
        </p:nvSpPr>
        <p:spPr/>
        <p:txBody>
          <a:bodyPr/>
          <a:lstStyle/>
          <a:p>
            <a:r>
              <a:rPr lang="en-US" smtClean="0"/>
              <a:t>Slide </a:t>
            </a:r>
            <a:fld id="{51DA84AD-591F-460E-B383-F6883205C84F}" type="slidenum">
              <a:rPr lang="en-US" smtClean="0"/>
              <a:pPr/>
              <a:t>51</a:t>
            </a:fld>
            <a:r>
              <a:rPr lang="en-US" smtClean="0"/>
              <a:t>	</a:t>
            </a:r>
            <a:endParaRPr lang="en-US"/>
          </a:p>
        </p:txBody>
      </p:sp>
      <p:sp>
        <p:nvSpPr>
          <p:cNvPr id="23" name="TextBox 22"/>
          <p:cNvSpPr txBox="1"/>
          <p:nvPr/>
        </p:nvSpPr>
        <p:spPr>
          <a:xfrm>
            <a:off x="5227800" y="6400800"/>
            <a:ext cx="3916200" cy="307777"/>
          </a:xfrm>
          <a:prstGeom prst="rect">
            <a:avLst/>
          </a:prstGeom>
          <a:noFill/>
        </p:spPr>
        <p:txBody>
          <a:bodyPr wrap="none" rtlCol="0">
            <a:spAutoFit/>
          </a:bodyPr>
          <a:lstStyle/>
          <a:p>
            <a:r>
              <a:rPr lang="en-US" sz="1400" dirty="0" smtClean="0">
                <a:solidFill>
                  <a:srgbClr val="FF0000"/>
                </a:solidFill>
              </a:rPr>
              <a:t>* Consider this in the Implementation Approach</a:t>
            </a:r>
            <a:endParaRPr lang="en-US" sz="1400" dirty="0">
              <a:solidFill>
                <a:srgbClr val="FF000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0"/>
            <a:ext cx="7231063" cy="892175"/>
          </a:xfrm>
        </p:spPr>
        <p:txBody>
          <a:bodyPr/>
          <a:lstStyle/>
          <a:p>
            <a:pPr eaLnBrk="1" hangingPunct="1"/>
            <a:r>
              <a:rPr lang="en-US" sz="3200" b="1" dirty="0" smtClean="0">
                <a:latin typeface="Calibri" pitchFamily="34" charset="0"/>
              </a:rPr>
              <a:t>Agenda</a:t>
            </a:r>
          </a:p>
        </p:txBody>
      </p:sp>
      <p:sp>
        <p:nvSpPr>
          <p:cNvPr id="76803" name="Rectangle 3"/>
          <p:cNvSpPr>
            <a:spLocks noGrp="1" noChangeArrowheads="1"/>
          </p:cNvSpPr>
          <p:nvPr>
            <p:ph type="body" idx="4294967295"/>
          </p:nvPr>
        </p:nvSpPr>
        <p:spPr>
          <a:xfrm>
            <a:off x="171450" y="1058863"/>
            <a:ext cx="8829675" cy="5492750"/>
          </a:xfrm>
        </p:spPr>
        <p:txBody>
          <a:bodyPr/>
          <a:lstStyle/>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Company Overview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high-level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Aras Innovator – architectural view</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Platform and Configuration</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AML Concepts  (i.e. How Modeling Works…)</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Federation &amp; Integration</a:t>
            </a:r>
          </a:p>
          <a:p>
            <a:pPr marL="533400" indent="-533400">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Packaging</a:t>
            </a:r>
          </a:p>
          <a:p>
            <a:pPr marL="533400" indent="-533400" eaLnBrk="1" hangingPunct="1">
              <a:lnSpc>
                <a:spcPct val="90000"/>
              </a:lnSpc>
              <a:spcBef>
                <a:spcPct val="50000"/>
              </a:spcBef>
              <a:spcAft>
                <a:spcPct val="0"/>
              </a:spcAft>
              <a:buFont typeface="Wingdings" pitchFamily="2" charset="2"/>
              <a:buAutoNum type="arabicPeriod"/>
            </a:pPr>
            <a:r>
              <a:rPr lang="en-US" dirty="0" smtClean="0">
                <a:solidFill>
                  <a:schemeClr val="bg2">
                    <a:lumMod val="75000"/>
                  </a:schemeClr>
                </a:solidFill>
                <a:latin typeface="Calibri" pitchFamily="34" charset="0"/>
              </a:rPr>
              <a:t>Upgrades</a:t>
            </a:r>
          </a:p>
          <a:p>
            <a:pPr marL="533400" indent="-533400" algn="ctr" eaLnBrk="1" hangingPunct="1">
              <a:lnSpc>
                <a:spcPct val="90000"/>
              </a:lnSpc>
              <a:spcBef>
                <a:spcPct val="50000"/>
              </a:spcBef>
              <a:spcAft>
                <a:spcPct val="0"/>
              </a:spcAft>
              <a:buNone/>
            </a:pPr>
            <a:r>
              <a:rPr lang="en-US" sz="3200" b="1" dirty="0" smtClean="0">
                <a:latin typeface="Calibri" pitchFamily="34" charset="0"/>
              </a:rPr>
              <a:t>Next Steps?</a:t>
            </a:r>
          </a:p>
          <a:p>
            <a:pPr marL="533400" indent="-533400" eaLnBrk="1" hangingPunct="1">
              <a:lnSpc>
                <a:spcPct val="90000"/>
              </a:lnSpc>
              <a:spcBef>
                <a:spcPct val="50000"/>
              </a:spcBef>
              <a:spcAft>
                <a:spcPct val="0"/>
              </a:spcAft>
              <a:buNone/>
            </a:pPr>
            <a:endParaRPr lang="en-US" dirty="0" smtClean="0">
              <a:solidFill>
                <a:schemeClr val="accent1"/>
              </a:solidFill>
              <a:latin typeface="Calibri" pitchFamily="34" charset="0"/>
            </a:endParaRPr>
          </a:p>
        </p:txBody>
      </p:sp>
      <p:sp>
        <p:nvSpPr>
          <p:cNvPr id="4" name="Date Placeholder 1"/>
          <p:cNvSpPr>
            <a:spLocks noGrp="1"/>
          </p:cNvSpPr>
          <p:nvPr>
            <p:ph type="dt" sz="half" idx="10"/>
          </p:nvPr>
        </p:nvSpPr>
        <p:spPr>
          <a:xfrm>
            <a:off x="4175125" y="6721475"/>
            <a:ext cx="1905000" cy="152400"/>
          </a:xfrm>
        </p:spPr>
        <p:txBody>
          <a:bodyPr/>
          <a:lstStyle/>
          <a:p>
            <a:r>
              <a:rPr lang="en-US" dirty="0"/>
              <a:t>Slide </a:t>
            </a:r>
            <a:fld id="{E930664E-2ECC-46F9-8512-C21D11312E0B}" type="slidenum">
              <a:rPr lang="en-US"/>
              <a:pPr/>
              <a:t>52</a:t>
            </a:fld>
            <a:r>
              <a:rPr lang="en-US" dirty="0"/>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5" descr="Lockheed"/>
          <p:cNvPicPr>
            <a:picLocks noChangeAspect="1" noChangeArrowheads="1"/>
          </p:cNvPicPr>
          <p:nvPr/>
        </p:nvPicPr>
        <p:blipFill>
          <a:blip r:embed="rId3" cstate="print"/>
          <a:srcRect/>
          <a:stretch>
            <a:fillRect/>
          </a:stretch>
        </p:blipFill>
        <p:spPr bwMode="auto">
          <a:xfrm>
            <a:off x="3757613" y="1601788"/>
            <a:ext cx="3422650" cy="776287"/>
          </a:xfrm>
          <a:prstGeom prst="rect">
            <a:avLst/>
          </a:prstGeom>
          <a:noFill/>
          <a:ln w="9525">
            <a:noFill/>
            <a:miter lim="800000"/>
            <a:headEnd/>
            <a:tailEnd/>
          </a:ln>
        </p:spPr>
      </p:pic>
      <p:pic>
        <p:nvPicPr>
          <p:cNvPr id="4099" name="Picture 4" descr="Fox"/>
          <p:cNvPicPr>
            <a:picLocks noChangeAspect="1" noChangeArrowheads="1"/>
          </p:cNvPicPr>
          <p:nvPr/>
        </p:nvPicPr>
        <p:blipFill>
          <a:blip r:embed="rId4" cstate="print"/>
          <a:srcRect/>
          <a:stretch>
            <a:fillRect/>
          </a:stretch>
        </p:blipFill>
        <p:spPr bwMode="auto">
          <a:xfrm>
            <a:off x="4183063" y="3009900"/>
            <a:ext cx="2079625" cy="561975"/>
          </a:xfrm>
          <a:prstGeom prst="rect">
            <a:avLst/>
          </a:prstGeom>
          <a:noFill/>
          <a:ln w="9525">
            <a:noFill/>
            <a:miter lim="800000"/>
            <a:headEnd/>
            <a:tailEnd/>
          </a:ln>
        </p:spPr>
      </p:pic>
      <p:pic>
        <p:nvPicPr>
          <p:cNvPr id="4100" name="Picture 13" descr="M:\2008 Graphics\Customers\Customer Logos\customer logos GIF\customer gifs 115x72\CL_GE.gif"/>
          <p:cNvPicPr>
            <a:picLocks noChangeAspect="1" noChangeArrowheads="1"/>
          </p:cNvPicPr>
          <p:nvPr/>
        </p:nvPicPr>
        <p:blipFill>
          <a:blip r:embed="rId5" cstate="print"/>
          <a:srcRect/>
          <a:stretch>
            <a:fillRect/>
          </a:stretch>
        </p:blipFill>
        <p:spPr bwMode="auto">
          <a:xfrm>
            <a:off x="4141788" y="2211388"/>
            <a:ext cx="1606550" cy="1006475"/>
          </a:xfrm>
          <a:prstGeom prst="rect">
            <a:avLst/>
          </a:prstGeom>
          <a:noFill/>
          <a:ln w="9525">
            <a:noFill/>
            <a:miter lim="800000"/>
            <a:headEnd/>
            <a:tailEnd/>
          </a:ln>
        </p:spPr>
      </p:pic>
      <p:pic>
        <p:nvPicPr>
          <p:cNvPr id="4101" name="Picture 11" descr="M:\2008 Graphics\Customers\Customer Logos\customer logos GIF\customer gifs 115x72\CL_SPARTAN.gif"/>
          <p:cNvPicPr>
            <a:picLocks noChangeAspect="1" noChangeArrowheads="1"/>
          </p:cNvPicPr>
          <p:nvPr/>
        </p:nvPicPr>
        <p:blipFill>
          <a:blip r:embed="rId6" cstate="print"/>
          <a:srcRect/>
          <a:stretch>
            <a:fillRect/>
          </a:stretch>
        </p:blipFill>
        <p:spPr bwMode="auto">
          <a:xfrm>
            <a:off x="236538" y="3475038"/>
            <a:ext cx="1095375" cy="685800"/>
          </a:xfrm>
          <a:prstGeom prst="rect">
            <a:avLst/>
          </a:prstGeom>
          <a:noFill/>
          <a:ln w="9525">
            <a:noFill/>
            <a:miter lim="800000"/>
            <a:headEnd/>
            <a:tailEnd/>
          </a:ln>
        </p:spPr>
      </p:pic>
      <p:pic>
        <p:nvPicPr>
          <p:cNvPr id="4102" name="Picture 10" descr="M:\2008 Graphics\Customers\Customer Logos\customer logos GIF\customer gifs 115x72\CL_UPONOR.gif"/>
          <p:cNvPicPr>
            <a:picLocks noChangeAspect="1" noChangeArrowheads="1"/>
          </p:cNvPicPr>
          <p:nvPr/>
        </p:nvPicPr>
        <p:blipFill>
          <a:blip r:embed="rId7" cstate="print"/>
          <a:srcRect/>
          <a:stretch>
            <a:fillRect/>
          </a:stretch>
        </p:blipFill>
        <p:spPr bwMode="auto">
          <a:xfrm>
            <a:off x="2819400" y="3359150"/>
            <a:ext cx="1095375" cy="685800"/>
          </a:xfrm>
          <a:prstGeom prst="rect">
            <a:avLst/>
          </a:prstGeom>
          <a:noFill/>
          <a:ln w="9525">
            <a:noFill/>
            <a:miter lim="800000"/>
            <a:headEnd/>
            <a:tailEnd/>
          </a:ln>
        </p:spPr>
      </p:pic>
      <p:pic>
        <p:nvPicPr>
          <p:cNvPr id="4103" name="Picture 8" descr="M:\2008 Graphics\Customers\Customer Logos\customer logos GIF\customer gifs 115x72\CL_ZyXEL.gif"/>
          <p:cNvPicPr>
            <a:picLocks noChangeAspect="1" noChangeArrowheads="1"/>
          </p:cNvPicPr>
          <p:nvPr/>
        </p:nvPicPr>
        <p:blipFill>
          <a:blip r:embed="rId8" cstate="print"/>
          <a:srcRect/>
          <a:stretch>
            <a:fillRect/>
          </a:stretch>
        </p:blipFill>
        <p:spPr bwMode="auto">
          <a:xfrm>
            <a:off x="2427288" y="5549900"/>
            <a:ext cx="1095375" cy="685800"/>
          </a:xfrm>
          <a:prstGeom prst="rect">
            <a:avLst/>
          </a:prstGeom>
          <a:noFill/>
          <a:ln w="9525">
            <a:noFill/>
            <a:miter lim="800000"/>
            <a:headEnd/>
            <a:tailEnd/>
          </a:ln>
        </p:spPr>
      </p:pic>
      <p:pic>
        <p:nvPicPr>
          <p:cNvPr id="4104" name="Picture 7" descr="M:\2008 Graphics\Customers\Customer Logos\customer logos GIF\customer gifs 115x72\CL_SRC.gif"/>
          <p:cNvPicPr>
            <a:picLocks noChangeAspect="1" noChangeArrowheads="1"/>
          </p:cNvPicPr>
          <p:nvPr/>
        </p:nvPicPr>
        <p:blipFill>
          <a:blip r:embed="rId9" cstate="print"/>
          <a:srcRect/>
          <a:stretch>
            <a:fillRect/>
          </a:stretch>
        </p:blipFill>
        <p:spPr bwMode="auto">
          <a:xfrm>
            <a:off x="3589338" y="5680075"/>
            <a:ext cx="1095375" cy="685800"/>
          </a:xfrm>
          <a:prstGeom prst="rect">
            <a:avLst/>
          </a:prstGeom>
          <a:noFill/>
          <a:ln w="9525">
            <a:noFill/>
            <a:miter lim="800000"/>
            <a:headEnd/>
            <a:tailEnd/>
          </a:ln>
        </p:spPr>
      </p:pic>
      <p:pic>
        <p:nvPicPr>
          <p:cNvPr id="4106" name="Picture 5" descr="M:\2008 Graphics\Customers\Customer Logos\customer logos GIF\customer gifs 115x72\CL_MPI.gif"/>
          <p:cNvPicPr>
            <a:picLocks noChangeAspect="1" noChangeArrowheads="1"/>
          </p:cNvPicPr>
          <p:nvPr/>
        </p:nvPicPr>
        <p:blipFill>
          <a:blip r:embed="rId10" cstate="print"/>
          <a:srcRect/>
          <a:stretch>
            <a:fillRect/>
          </a:stretch>
        </p:blipFill>
        <p:spPr bwMode="auto">
          <a:xfrm>
            <a:off x="5605463" y="3562350"/>
            <a:ext cx="1095375" cy="685800"/>
          </a:xfrm>
          <a:prstGeom prst="rect">
            <a:avLst/>
          </a:prstGeom>
          <a:noFill/>
          <a:ln w="9525">
            <a:noFill/>
            <a:miter lim="800000"/>
            <a:headEnd/>
            <a:tailEnd/>
          </a:ln>
        </p:spPr>
      </p:pic>
      <p:pic>
        <p:nvPicPr>
          <p:cNvPr id="4107" name="Picture 2" descr="M:\2008 Graphics\Customers\Customer Logos\customer logos GIF\customer gifs 115x72\CL_BASICRESEARCH.gif"/>
          <p:cNvPicPr>
            <a:picLocks noChangeAspect="1" noChangeArrowheads="1"/>
          </p:cNvPicPr>
          <p:nvPr/>
        </p:nvPicPr>
        <p:blipFill>
          <a:blip r:embed="rId11" cstate="print"/>
          <a:srcRect/>
          <a:stretch>
            <a:fillRect/>
          </a:stretch>
        </p:blipFill>
        <p:spPr bwMode="auto">
          <a:xfrm>
            <a:off x="7802563" y="4999038"/>
            <a:ext cx="1095375" cy="685800"/>
          </a:xfrm>
          <a:prstGeom prst="rect">
            <a:avLst/>
          </a:prstGeom>
          <a:noFill/>
          <a:ln w="9525">
            <a:noFill/>
            <a:miter lim="800000"/>
            <a:headEnd/>
            <a:tailEnd/>
          </a:ln>
        </p:spPr>
      </p:pic>
      <p:pic>
        <p:nvPicPr>
          <p:cNvPr id="4108" name="Picture 3" descr="M:\2008 Graphics\Customers\Customer Logos\customer logos GIF\customer gifs 115x72\CL_EVERFOCUS.gif"/>
          <p:cNvPicPr>
            <a:picLocks noChangeAspect="1" noChangeArrowheads="1"/>
          </p:cNvPicPr>
          <p:nvPr/>
        </p:nvPicPr>
        <p:blipFill>
          <a:blip r:embed="rId12" cstate="print"/>
          <a:srcRect/>
          <a:stretch>
            <a:fillRect/>
          </a:stretch>
        </p:blipFill>
        <p:spPr bwMode="auto">
          <a:xfrm>
            <a:off x="6550025" y="4926013"/>
            <a:ext cx="1258888" cy="788987"/>
          </a:xfrm>
          <a:prstGeom prst="rect">
            <a:avLst/>
          </a:prstGeom>
          <a:noFill/>
          <a:ln w="9525">
            <a:noFill/>
            <a:miter lim="800000"/>
            <a:headEnd/>
            <a:tailEnd/>
          </a:ln>
        </p:spPr>
      </p:pic>
      <p:pic>
        <p:nvPicPr>
          <p:cNvPr id="4109" name="Picture 42" descr="allenvanguard.png"/>
          <p:cNvPicPr>
            <a:picLocks noChangeAspect="1"/>
          </p:cNvPicPr>
          <p:nvPr/>
        </p:nvPicPr>
        <p:blipFill>
          <a:blip r:embed="rId13" cstate="print"/>
          <a:srcRect/>
          <a:stretch>
            <a:fillRect/>
          </a:stretch>
        </p:blipFill>
        <p:spPr bwMode="auto">
          <a:xfrm>
            <a:off x="5402263" y="6005513"/>
            <a:ext cx="2754312" cy="706437"/>
          </a:xfrm>
          <a:prstGeom prst="rect">
            <a:avLst/>
          </a:prstGeom>
          <a:noFill/>
          <a:ln w="9525">
            <a:noFill/>
            <a:miter lim="800000"/>
            <a:headEnd/>
            <a:tailEnd/>
          </a:ln>
        </p:spPr>
      </p:pic>
      <p:sp>
        <p:nvSpPr>
          <p:cNvPr id="4110" name="Date Placeholder 3"/>
          <p:cNvSpPr>
            <a:spLocks noGrp="1"/>
          </p:cNvSpPr>
          <p:nvPr>
            <p:ph type="dt" sz="quarter" idx="10"/>
          </p:nvPr>
        </p:nvSpPr>
        <p:spPr>
          <a:noFill/>
        </p:spPr>
        <p:txBody>
          <a:bodyPr/>
          <a:lstStyle/>
          <a:p>
            <a:r>
              <a:rPr lang="en-US" smtClean="0">
                <a:latin typeface="Arial" pitchFamily="34" charset="0"/>
              </a:rPr>
              <a:t>Slide </a:t>
            </a:r>
            <a:fld id="{CBFAD2AF-7CC8-48EB-AB4E-E5118E9F6423}" type="slidenum">
              <a:rPr lang="en-US" smtClean="0">
                <a:latin typeface="Arial" pitchFamily="34" charset="0"/>
              </a:rPr>
              <a:pPr/>
              <a:t>6</a:t>
            </a:fld>
            <a:r>
              <a:rPr lang="en-US" smtClean="0">
                <a:latin typeface="Arial" pitchFamily="34" charset="0"/>
              </a:rPr>
              <a:t>	</a:t>
            </a:r>
          </a:p>
        </p:txBody>
      </p:sp>
      <p:pic>
        <p:nvPicPr>
          <p:cNvPr id="4111" name="Picture 3" descr="Delphi"/>
          <p:cNvPicPr>
            <a:picLocks noChangeAspect="1" noChangeArrowheads="1"/>
          </p:cNvPicPr>
          <p:nvPr/>
        </p:nvPicPr>
        <p:blipFill>
          <a:blip r:embed="rId14" cstate="print"/>
          <a:srcRect/>
          <a:stretch>
            <a:fillRect/>
          </a:stretch>
        </p:blipFill>
        <p:spPr bwMode="auto">
          <a:xfrm>
            <a:off x="5665788" y="1046163"/>
            <a:ext cx="3265487" cy="593725"/>
          </a:xfrm>
          <a:prstGeom prst="rect">
            <a:avLst/>
          </a:prstGeom>
          <a:noFill/>
          <a:ln w="9525">
            <a:noFill/>
            <a:miter lim="800000"/>
            <a:headEnd/>
            <a:tailEnd/>
          </a:ln>
        </p:spPr>
      </p:pic>
      <p:pic>
        <p:nvPicPr>
          <p:cNvPr id="4113" name="Picture 6" descr="L3"/>
          <p:cNvPicPr>
            <a:picLocks noChangeAspect="1" noChangeArrowheads="1"/>
          </p:cNvPicPr>
          <p:nvPr/>
        </p:nvPicPr>
        <p:blipFill>
          <a:blip r:embed="rId15" cstate="print"/>
          <a:srcRect/>
          <a:stretch>
            <a:fillRect/>
          </a:stretch>
        </p:blipFill>
        <p:spPr bwMode="auto">
          <a:xfrm>
            <a:off x="327025" y="4700588"/>
            <a:ext cx="2106613" cy="1150937"/>
          </a:xfrm>
          <a:prstGeom prst="rect">
            <a:avLst/>
          </a:prstGeom>
          <a:noFill/>
          <a:ln w="9525">
            <a:noFill/>
            <a:miter lim="800000"/>
            <a:headEnd/>
            <a:tailEnd/>
          </a:ln>
        </p:spPr>
      </p:pic>
      <p:pic>
        <p:nvPicPr>
          <p:cNvPr id="4114" name="Picture 8" descr="RollsRoyce"/>
          <p:cNvPicPr>
            <a:picLocks noChangeAspect="1" noChangeArrowheads="1"/>
          </p:cNvPicPr>
          <p:nvPr/>
        </p:nvPicPr>
        <p:blipFill>
          <a:blip r:embed="rId16" cstate="print"/>
          <a:srcRect/>
          <a:stretch>
            <a:fillRect/>
          </a:stretch>
        </p:blipFill>
        <p:spPr bwMode="auto">
          <a:xfrm>
            <a:off x="298450" y="2352675"/>
            <a:ext cx="2801938" cy="788988"/>
          </a:xfrm>
          <a:prstGeom prst="rect">
            <a:avLst/>
          </a:prstGeom>
          <a:noFill/>
          <a:ln w="9525">
            <a:noFill/>
            <a:miter lim="800000"/>
            <a:headEnd/>
            <a:tailEnd/>
          </a:ln>
        </p:spPr>
      </p:pic>
      <p:pic>
        <p:nvPicPr>
          <p:cNvPr id="4115" name="Picture 9" descr="Sonnax"/>
          <p:cNvPicPr>
            <a:picLocks noChangeAspect="1" noChangeArrowheads="1"/>
          </p:cNvPicPr>
          <p:nvPr/>
        </p:nvPicPr>
        <p:blipFill>
          <a:blip r:embed="rId17" cstate="print"/>
          <a:srcRect/>
          <a:stretch>
            <a:fillRect/>
          </a:stretch>
        </p:blipFill>
        <p:spPr bwMode="auto">
          <a:xfrm>
            <a:off x="4725988" y="5051425"/>
            <a:ext cx="1835150" cy="636588"/>
          </a:xfrm>
          <a:prstGeom prst="rect">
            <a:avLst/>
          </a:prstGeom>
          <a:noFill/>
          <a:ln w="9525">
            <a:noFill/>
            <a:miter lim="800000"/>
            <a:headEnd/>
            <a:tailEnd/>
          </a:ln>
        </p:spPr>
      </p:pic>
      <p:pic>
        <p:nvPicPr>
          <p:cNvPr id="4116" name="Picture 13" descr="CNT"/>
          <p:cNvPicPr>
            <a:picLocks noChangeAspect="1" noChangeArrowheads="1"/>
          </p:cNvPicPr>
          <p:nvPr/>
        </p:nvPicPr>
        <p:blipFill>
          <a:blip r:embed="rId18" cstate="print"/>
          <a:srcRect/>
          <a:stretch>
            <a:fillRect/>
          </a:stretch>
        </p:blipFill>
        <p:spPr bwMode="auto">
          <a:xfrm>
            <a:off x="4217988" y="3665538"/>
            <a:ext cx="1038225" cy="306387"/>
          </a:xfrm>
          <a:prstGeom prst="rect">
            <a:avLst/>
          </a:prstGeom>
          <a:noFill/>
          <a:ln w="9525">
            <a:noFill/>
            <a:miter lim="800000"/>
            <a:headEnd/>
            <a:tailEnd/>
          </a:ln>
        </p:spPr>
      </p:pic>
      <p:pic>
        <p:nvPicPr>
          <p:cNvPr id="4117" name="Picture 14" descr="Army"/>
          <p:cNvPicPr>
            <a:picLocks noChangeAspect="1" noChangeArrowheads="1"/>
          </p:cNvPicPr>
          <p:nvPr/>
        </p:nvPicPr>
        <p:blipFill>
          <a:blip r:embed="rId19" cstate="print"/>
          <a:srcRect/>
          <a:stretch>
            <a:fillRect/>
          </a:stretch>
        </p:blipFill>
        <p:spPr bwMode="auto">
          <a:xfrm>
            <a:off x="3179763" y="2503488"/>
            <a:ext cx="909637" cy="1135062"/>
          </a:xfrm>
          <a:prstGeom prst="rect">
            <a:avLst/>
          </a:prstGeom>
          <a:noFill/>
          <a:ln w="9525">
            <a:noFill/>
            <a:miter lim="800000"/>
            <a:headEnd/>
            <a:tailEnd/>
          </a:ln>
        </p:spPr>
      </p:pic>
      <p:grpSp>
        <p:nvGrpSpPr>
          <p:cNvPr id="2" name="Group 17"/>
          <p:cNvGrpSpPr>
            <a:grpSpLocks/>
          </p:cNvGrpSpPr>
          <p:nvPr/>
        </p:nvGrpSpPr>
        <p:grpSpPr bwMode="auto">
          <a:xfrm>
            <a:off x="195263" y="1031875"/>
            <a:ext cx="2603500" cy="1206500"/>
            <a:chOff x="4282" y="714"/>
            <a:chExt cx="1267" cy="587"/>
          </a:xfrm>
        </p:grpSpPr>
        <p:pic>
          <p:nvPicPr>
            <p:cNvPr id="4145" name="Picture 18" descr="Moto_Butterfly_Logo"/>
            <p:cNvPicPr>
              <a:picLocks noChangeAspect="1" noChangeArrowheads="1"/>
            </p:cNvPicPr>
            <p:nvPr/>
          </p:nvPicPr>
          <p:blipFill>
            <a:blip r:embed="rId20" cstate="print"/>
            <a:srcRect/>
            <a:stretch>
              <a:fillRect/>
            </a:stretch>
          </p:blipFill>
          <p:spPr bwMode="auto">
            <a:xfrm>
              <a:off x="4282" y="716"/>
              <a:ext cx="623" cy="584"/>
            </a:xfrm>
            <a:prstGeom prst="rect">
              <a:avLst/>
            </a:prstGeom>
            <a:noFill/>
            <a:ln w="9525">
              <a:noFill/>
              <a:miter lim="800000"/>
              <a:headEnd/>
              <a:tailEnd/>
            </a:ln>
          </p:spPr>
        </p:pic>
        <p:pic>
          <p:nvPicPr>
            <p:cNvPr id="4146" name="Picture 19" descr="Moto_Word_Logo"/>
            <p:cNvPicPr>
              <a:picLocks noChangeAspect="1" noChangeArrowheads="1"/>
            </p:cNvPicPr>
            <p:nvPr/>
          </p:nvPicPr>
          <p:blipFill>
            <a:blip r:embed="rId21" cstate="print"/>
            <a:srcRect t="5263" r="23950" b="27368"/>
            <a:stretch>
              <a:fillRect/>
            </a:stretch>
          </p:blipFill>
          <p:spPr bwMode="auto">
            <a:xfrm>
              <a:off x="4879" y="714"/>
              <a:ext cx="670" cy="587"/>
            </a:xfrm>
            <a:prstGeom prst="rect">
              <a:avLst/>
            </a:prstGeom>
            <a:noFill/>
            <a:ln w="9525">
              <a:noFill/>
              <a:miter lim="800000"/>
              <a:headEnd/>
              <a:tailEnd/>
            </a:ln>
          </p:spPr>
        </p:pic>
      </p:grpSp>
      <p:pic>
        <p:nvPicPr>
          <p:cNvPr id="4121" name="Picture 21"/>
          <p:cNvPicPr>
            <a:picLocks noChangeAspect="1" noChangeArrowheads="1"/>
          </p:cNvPicPr>
          <p:nvPr/>
        </p:nvPicPr>
        <p:blipFill>
          <a:blip r:embed="rId22" cstate="print"/>
          <a:srcRect/>
          <a:stretch>
            <a:fillRect/>
          </a:stretch>
        </p:blipFill>
        <p:spPr bwMode="auto">
          <a:xfrm>
            <a:off x="6762750" y="3121025"/>
            <a:ext cx="1660525" cy="481013"/>
          </a:xfrm>
          <a:prstGeom prst="rect">
            <a:avLst/>
          </a:prstGeom>
          <a:noFill/>
          <a:ln w="9525">
            <a:noFill/>
            <a:miter lim="800000"/>
            <a:headEnd/>
            <a:tailEnd/>
          </a:ln>
        </p:spPr>
      </p:pic>
      <p:pic>
        <p:nvPicPr>
          <p:cNvPr id="4123" name="Picture 28" descr="Ogihara_Logo"/>
          <p:cNvPicPr>
            <a:picLocks noChangeAspect="1" noChangeArrowheads="1"/>
          </p:cNvPicPr>
          <p:nvPr/>
        </p:nvPicPr>
        <p:blipFill>
          <a:blip r:embed="rId23" cstate="print"/>
          <a:srcRect/>
          <a:stretch>
            <a:fillRect/>
          </a:stretch>
        </p:blipFill>
        <p:spPr bwMode="auto">
          <a:xfrm>
            <a:off x="2298700" y="4584700"/>
            <a:ext cx="1681163" cy="552450"/>
          </a:xfrm>
          <a:prstGeom prst="rect">
            <a:avLst/>
          </a:prstGeom>
          <a:noFill/>
          <a:ln w="9525">
            <a:noFill/>
            <a:miter lim="800000"/>
            <a:headEnd/>
            <a:tailEnd/>
          </a:ln>
        </p:spPr>
      </p:pic>
      <p:pic>
        <p:nvPicPr>
          <p:cNvPr id="4124" name="Picture 30" descr="Freudenberg"/>
          <p:cNvPicPr>
            <a:picLocks noChangeAspect="1" noChangeArrowheads="1"/>
          </p:cNvPicPr>
          <p:nvPr/>
        </p:nvPicPr>
        <p:blipFill>
          <a:blip r:embed="rId24" cstate="print"/>
          <a:srcRect/>
          <a:stretch>
            <a:fillRect/>
          </a:stretch>
        </p:blipFill>
        <p:spPr bwMode="auto">
          <a:xfrm>
            <a:off x="3114675" y="1041400"/>
            <a:ext cx="2246313" cy="819150"/>
          </a:xfrm>
          <a:prstGeom prst="rect">
            <a:avLst/>
          </a:prstGeom>
          <a:noFill/>
          <a:ln w="9525">
            <a:noFill/>
            <a:miter lim="800000"/>
            <a:headEnd/>
            <a:tailEnd/>
          </a:ln>
        </p:spPr>
      </p:pic>
      <p:pic>
        <p:nvPicPr>
          <p:cNvPr id="4125" name="Picture 32"/>
          <p:cNvPicPr>
            <a:picLocks noChangeAspect="1" noChangeArrowheads="1"/>
          </p:cNvPicPr>
          <p:nvPr/>
        </p:nvPicPr>
        <p:blipFill>
          <a:blip r:embed="rId25" cstate="print"/>
          <a:srcRect/>
          <a:stretch>
            <a:fillRect/>
          </a:stretch>
        </p:blipFill>
        <p:spPr bwMode="auto">
          <a:xfrm>
            <a:off x="3995738" y="4203700"/>
            <a:ext cx="1481137" cy="904875"/>
          </a:xfrm>
          <a:prstGeom prst="rect">
            <a:avLst/>
          </a:prstGeom>
          <a:noFill/>
          <a:ln w="9525" algn="ctr">
            <a:noFill/>
            <a:miter lim="800000"/>
            <a:headEnd/>
            <a:tailEnd/>
          </a:ln>
        </p:spPr>
      </p:pic>
      <p:pic>
        <p:nvPicPr>
          <p:cNvPr id="4127" name="Picture 34" descr="Esterline_Logo"/>
          <p:cNvPicPr>
            <a:picLocks noChangeAspect="1" noChangeArrowheads="1"/>
          </p:cNvPicPr>
          <p:nvPr/>
        </p:nvPicPr>
        <p:blipFill>
          <a:blip r:embed="rId26" cstate="print"/>
          <a:srcRect r="55729"/>
          <a:stretch>
            <a:fillRect/>
          </a:stretch>
        </p:blipFill>
        <p:spPr bwMode="auto">
          <a:xfrm>
            <a:off x="1792288" y="5981700"/>
            <a:ext cx="1760537" cy="588963"/>
          </a:xfrm>
          <a:prstGeom prst="rect">
            <a:avLst/>
          </a:prstGeom>
          <a:noFill/>
          <a:ln w="9525">
            <a:noFill/>
            <a:miter lim="800000"/>
            <a:headEnd/>
            <a:tailEnd/>
          </a:ln>
        </p:spPr>
      </p:pic>
      <p:pic>
        <p:nvPicPr>
          <p:cNvPr id="4128" name="Picture 35" descr="NSK_Logo"/>
          <p:cNvPicPr>
            <a:picLocks noChangeAspect="1" noChangeArrowheads="1"/>
          </p:cNvPicPr>
          <p:nvPr/>
        </p:nvPicPr>
        <p:blipFill>
          <a:blip r:embed="rId27" cstate="print"/>
          <a:srcRect/>
          <a:stretch>
            <a:fillRect/>
          </a:stretch>
        </p:blipFill>
        <p:spPr bwMode="auto">
          <a:xfrm>
            <a:off x="361950" y="4164013"/>
            <a:ext cx="1128713" cy="527050"/>
          </a:xfrm>
          <a:prstGeom prst="rect">
            <a:avLst/>
          </a:prstGeom>
          <a:noFill/>
          <a:ln w="9525">
            <a:noFill/>
            <a:miter lim="800000"/>
            <a:headEnd/>
            <a:tailEnd/>
          </a:ln>
        </p:spPr>
      </p:pic>
      <p:pic>
        <p:nvPicPr>
          <p:cNvPr id="4129" name="Picture 36" descr="GSI_Logo"/>
          <p:cNvPicPr>
            <a:picLocks noChangeAspect="1" noChangeArrowheads="1"/>
          </p:cNvPicPr>
          <p:nvPr/>
        </p:nvPicPr>
        <p:blipFill>
          <a:blip r:embed="rId28" cstate="print"/>
          <a:srcRect/>
          <a:stretch>
            <a:fillRect/>
          </a:stretch>
        </p:blipFill>
        <p:spPr bwMode="auto">
          <a:xfrm>
            <a:off x="5546725" y="4716463"/>
            <a:ext cx="863600" cy="481012"/>
          </a:xfrm>
          <a:prstGeom prst="rect">
            <a:avLst/>
          </a:prstGeom>
          <a:noFill/>
          <a:ln w="9525">
            <a:noFill/>
            <a:miter lim="800000"/>
            <a:headEnd/>
            <a:tailEnd/>
          </a:ln>
        </p:spPr>
      </p:pic>
      <p:pic>
        <p:nvPicPr>
          <p:cNvPr id="4130" name="Picture 40" descr="Grote_Logo_NoTag"/>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342900" y="5765800"/>
            <a:ext cx="1390650" cy="760413"/>
          </a:xfrm>
          <a:prstGeom prst="rect">
            <a:avLst/>
          </a:prstGeom>
          <a:noFill/>
          <a:ln w="9525">
            <a:noFill/>
            <a:miter lim="800000"/>
            <a:headEnd/>
            <a:tailEnd/>
          </a:ln>
        </p:spPr>
      </p:pic>
      <p:pic>
        <p:nvPicPr>
          <p:cNvPr id="4131" name="Picture 41" descr="nemak.png"/>
          <p:cNvPicPr>
            <a:picLocks noChangeAspect="1"/>
          </p:cNvPicPr>
          <p:nvPr/>
        </p:nvPicPr>
        <p:blipFill>
          <a:blip r:embed="rId30" cstate="print"/>
          <a:srcRect/>
          <a:stretch>
            <a:fillRect/>
          </a:stretch>
        </p:blipFill>
        <p:spPr bwMode="auto">
          <a:xfrm>
            <a:off x="1989138" y="1685925"/>
            <a:ext cx="1755775" cy="739775"/>
          </a:xfrm>
          <a:prstGeom prst="rect">
            <a:avLst/>
          </a:prstGeom>
          <a:noFill/>
          <a:ln w="9525">
            <a:noFill/>
            <a:miter lim="800000"/>
            <a:headEnd/>
            <a:tailEnd/>
          </a:ln>
        </p:spPr>
      </p:pic>
      <p:pic>
        <p:nvPicPr>
          <p:cNvPr id="4132" name="Picture 43" descr="ingersoll-rand.png"/>
          <p:cNvPicPr>
            <a:picLocks noChangeAspect="1"/>
          </p:cNvPicPr>
          <p:nvPr/>
        </p:nvPicPr>
        <p:blipFill>
          <a:blip r:embed="rId31" cstate="print"/>
          <a:srcRect b="58334"/>
          <a:stretch>
            <a:fillRect/>
          </a:stretch>
        </p:blipFill>
        <p:spPr bwMode="auto">
          <a:xfrm>
            <a:off x="5076825" y="5718175"/>
            <a:ext cx="1501775" cy="392113"/>
          </a:xfrm>
          <a:prstGeom prst="rect">
            <a:avLst/>
          </a:prstGeom>
          <a:noFill/>
          <a:ln w="9525">
            <a:noFill/>
            <a:miter lim="800000"/>
            <a:headEnd/>
            <a:tailEnd/>
          </a:ln>
        </p:spPr>
      </p:pic>
      <p:pic>
        <p:nvPicPr>
          <p:cNvPr id="4133" name="Picture 44" descr="accobrands.png"/>
          <p:cNvPicPr>
            <a:picLocks noChangeAspect="1"/>
          </p:cNvPicPr>
          <p:nvPr/>
        </p:nvPicPr>
        <p:blipFill>
          <a:blip r:embed="rId32" cstate="print"/>
          <a:srcRect/>
          <a:stretch>
            <a:fillRect/>
          </a:stretch>
        </p:blipFill>
        <p:spPr bwMode="auto">
          <a:xfrm>
            <a:off x="1631950" y="3622675"/>
            <a:ext cx="806450" cy="1049338"/>
          </a:xfrm>
          <a:prstGeom prst="rect">
            <a:avLst/>
          </a:prstGeom>
          <a:noFill/>
          <a:ln w="9525">
            <a:noFill/>
            <a:miter lim="800000"/>
            <a:headEnd/>
            <a:tailEnd/>
          </a:ln>
        </p:spPr>
      </p:pic>
      <p:pic>
        <p:nvPicPr>
          <p:cNvPr id="4134" name="Picture 45" descr="xerox.png"/>
          <p:cNvPicPr>
            <a:picLocks noChangeAspect="1"/>
          </p:cNvPicPr>
          <p:nvPr/>
        </p:nvPicPr>
        <p:blipFill>
          <a:blip r:embed="rId33" cstate="print">
            <a:clrChange>
              <a:clrFrom>
                <a:srgbClr val="FFFFFF"/>
              </a:clrFrom>
              <a:clrTo>
                <a:srgbClr val="FFFFFF">
                  <a:alpha val="0"/>
                </a:srgbClr>
              </a:clrTo>
            </a:clrChange>
          </a:blip>
          <a:srcRect/>
          <a:stretch>
            <a:fillRect/>
          </a:stretch>
        </p:blipFill>
        <p:spPr bwMode="auto">
          <a:xfrm>
            <a:off x="2195513" y="4878388"/>
            <a:ext cx="2724150" cy="1179512"/>
          </a:xfrm>
          <a:prstGeom prst="rect">
            <a:avLst/>
          </a:prstGeom>
          <a:noFill/>
          <a:ln w="9525">
            <a:noFill/>
            <a:miter lim="800000"/>
            <a:headEnd/>
            <a:tailEnd/>
          </a:ln>
        </p:spPr>
      </p:pic>
      <p:pic>
        <p:nvPicPr>
          <p:cNvPr id="4135" name="Picture 46" descr="mega.png"/>
          <p:cNvPicPr>
            <a:picLocks noChangeAspect="1"/>
          </p:cNvPicPr>
          <p:nvPr/>
        </p:nvPicPr>
        <p:blipFill>
          <a:blip r:embed="rId34" cstate="print"/>
          <a:srcRect/>
          <a:stretch>
            <a:fillRect/>
          </a:stretch>
        </p:blipFill>
        <p:spPr bwMode="auto">
          <a:xfrm>
            <a:off x="7442200" y="1589088"/>
            <a:ext cx="1460500" cy="914400"/>
          </a:xfrm>
          <a:prstGeom prst="rect">
            <a:avLst/>
          </a:prstGeom>
          <a:noFill/>
          <a:ln w="9525">
            <a:noFill/>
            <a:miter lim="800000"/>
            <a:headEnd/>
            <a:tailEnd/>
          </a:ln>
        </p:spPr>
      </p:pic>
      <p:pic>
        <p:nvPicPr>
          <p:cNvPr id="4136" name="Picture 47" descr="ITT_Logo copy.jpg"/>
          <p:cNvPicPr>
            <a:picLocks noChangeAspect="1"/>
          </p:cNvPicPr>
          <p:nvPr/>
        </p:nvPicPr>
        <p:blipFill>
          <a:blip r:embed="rId35" cstate="print">
            <a:clrChange>
              <a:clrFrom>
                <a:srgbClr val="FFFFFF"/>
              </a:clrFrom>
              <a:clrTo>
                <a:srgbClr val="FFFFFF">
                  <a:alpha val="0"/>
                </a:srgbClr>
              </a:clrTo>
            </a:clrChange>
          </a:blip>
          <a:srcRect/>
          <a:stretch>
            <a:fillRect/>
          </a:stretch>
        </p:blipFill>
        <p:spPr bwMode="auto">
          <a:xfrm>
            <a:off x="6200775" y="4189413"/>
            <a:ext cx="1879600" cy="1092200"/>
          </a:xfrm>
          <a:prstGeom prst="rect">
            <a:avLst/>
          </a:prstGeom>
          <a:noFill/>
          <a:ln w="9525">
            <a:noFill/>
            <a:miter lim="800000"/>
            <a:headEnd/>
            <a:tailEnd/>
          </a:ln>
        </p:spPr>
      </p:pic>
      <p:pic>
        <p:nvPicPr>
          <p:cNvPr id="4137" name="Picture 48" descr="universitywashington.png"/>
          <p:cNvPicPr>
            <a:picLocks noChangeAspect="1"/>
          </p:cNvPicPr>
          <p:nvPr/>
        </p:nvPicPr>
        <p:blipFill>
          <a:blip r:embed="rId36" cstate="print"/>
          <a:srcRect/>
          <a:stretch>
            <a:fillRect/>
          </a:stretch>
        </p:blipFill>
        <p:spPr bwMode="auto">
          <a:xfrm>
            <a:off x="2557463" y="4143375"/>
            <a:ext cx="1636712" cy="304800"/>
          </a:xfrm>
          <a:prstGeom prst="rect">
            <a:avLst/>
          </a:prstGeom>
          <a:noFill/>
          <a:ln w="9525">
            <a:noFill/>
            <a:miter lim="800000"/>
            <a:headEnd/>
            <a:tailEnd/>
          </a:ln>
        </p:spPr>
      </p:pic>
      <p:pic>
        <p:nvPicPr>
          <p:cNvPr id="4138" name="Picture 13" descr="CL_STRUCTURALCONCEPTS.gif"/>
          <p:cNvPicPr>
            <a:picLocks noChangeAspect="1"/>
          </p:cNvPicPr>
          <p:nvPr/>
        </p:nvPicPr>
        <p:blipFill>
          <a:blip r:embed="rId37" cstate="print">
            <a:clrChange>
              <a:clrFrom>
                <a:srgbClr val="FFFFFF"/>
              </a:clrFrom>
              <a:clrTo>
                <a:srgbClr val="FFFFFF">
                  <a:alpha val="0"/>
                </a:srgbClr>
              </a:clrTo>
            </a:clrChange>
          </a:blip>
          <a:srcRect/>
          <a:stretch>
            <a:fillRect/>
          </a:stretch>
        </p:blipFill>
        <p:spPr bwMode="auto">
          <a:xfrm>
            <a:off x="7672389" y="4000500"/>
            <a:ext cx="1129800" cy="706438"/>
          </a:xfrm>
          <a:prstGeom prst="rect">
            <a:avLst/>
          </a:prstGeom>
          <a:noFill/>
          <a:ln w="9525">
            <a:noFill/>
            <a:miter lim="800000"/>
            <a:headEnd/>
            <a:tailEnd/>
          </a:ln>
        </p:spPr>
      </p:pic>
      <p:pic>
        <p:nvPicPr>
          <p:cNvPr id="4139" name="Picture 42" descr="Lear_Logo.jpg"/>
          <p:cNvPicPr>
            <a:picLocks noChangeAspect="1"/>
          </p:cNvPicPr>
          <p:nvPr/>
        </p:nvPicPr>
        <p:blipFill>
          <a:blip r:embed="rId38" cstate="print">
            <a:clrChange>
              <a:clrFrom>
                <a:srgbClr val="FFFFFF"/>
              </a:clrFrom>
              <a:clrTo>
                <a:srgbClr val="FFFFFF">
                  <a:alpha val="0"/>
                </a:srgbClr>
              </a:clrTo>
            </a:clrChange>
          </a:blip>
          <a:srcRect l="3389" t="21167" r="3838" b="30429"/>
          <a:stretch>
            <a:fillRect/>
          </a:stretch>
        </p:blipFill>
        <p:spPr bwMode="auto">
          <a:xfrm>
            <a:off x="784225" y="2944813"/>
            <a:ext cx="1784350" cy="698500"/>
          </a:xfrm>
          <a:prstGeom prst="rect">
            <a:avLst/>
          </a:prstGeom>
          <a:noFill/>
          <a:ln w="9525">
            <a:noFill/>
            <a:miter lim="800000"/>
            <a:headEnd/>
            <a:tailEnd/>
          </a:ln>
        </p:spPr>
      </p:pic>
      <p:pic>
        <p:nvPicPr>
          <p:cNvPr id="4140" name="Picture 43" descr="image001"/>
          <p:cNvPicPr>
            <a:picLocks noChangeAspect="1" noChangeArrowheads="1"/>
          </p:cNvPicPr>
          <p:nvPr/>
        </p:nvPicPr>
        <p:blipFill>
          <a:blip r:embed="rId39" cstate="print"/>
          <a:srcRect t="13277" b="11665"/>
          <a:stretch>
            <a:fillRect/>
          </a:stretch>
        </p:blipFill>
        <p:spPr bwMode="auto">
          <a:xfrm>
            <a:off x="5521325" y="2228851"/>
            <a:ext cx="1206501" cy="476250"/>
          </a:xfrm>
          <a:prstGeom prst="rect">
            <a:avLst/>
          </a:prstGeom>
          <a:noFill/>
          <a:ln w="9525">
            <a:noFill/>
            <a:miter lim="800000"/>
            <a:headEnd/>
            <a:tailEnd/>
          </a:ln>
        </p:spPr>
      </p:pic>
      <p:pic>
        <p:nvPicPr>
          <p:cNvPr id="4142" name="Picture 4" descr="M:\2008 Graphics\Customers\Customer Logos\customer logos GIF\customer gifs 115x72\CL_HITI.gif"/>
          <p:cNvPicPr>
            <a:picLocks noChangeAspect="1" noChangeArrowheads="1"/>
          </p:cNvPicPr>
          <p:nvPr/>
        </p:nvPicPr>
        <p:blipFill>
          <a:blip r:embed="rId40" cstate="print"/>
          <a:srcRect/>
          <a:stretch>
            <a:fillRect/>
          </a:stretch>
        </p:blipFill>
        <p:spPr bwMode="auto">
          <a:xfrm>
            <a:off x="7746175" y="3476625"/>
            <a:ext cx="1054925" cy="660400"/>
          </a:xfrm>
          <a:prstGeom prst="rect">
            <a:avLst/>
          </a:prstGeom>
          <a:noFill/>
          <a:ln w="9525">
            <a:noFill/>
            <a:miter lim="800000"/>
            <a:headEnd/>
            <a:tailEnd/>
          </a:ln>
        </p:spPr>
      </p:pic>
      <p:pic>
        <p:nvPicPr>
          <p:cNvPr id="4143" name="Picture 9" descr="M:\2008 Graphics\Customers\Customer Logos\customer logos GIF\customer gifs 115x72\CL_UBIDYNE.gif"/>
          <p:cNvPicPr>
            <a:picLocks noChangeAspect="1" noChangeArrowheads="1"/>
          </p:cNvPicPr>
          <p:nvPr/>
        </p:nvPicPr>
        <p:blipFill>
          <a:blip r:embed="rId41" cstate="print"/>
          <a:srcRect/>
          <a:stretch>
            <a:fillRect/>
          </a:stretch>
        </p:blipFill>
        <p:spPr bwMode="auto">
          <a:xfrm>
            <a:off x="5475288" y="4106863"/>
            <a:ext cx="941387" cy="588962"/>
          </a:xfrm>
          <a:prstGeom prst="rect">
            <a:avLst/>
          </a:prstGeom>
          <a:noFill/>
          <a:ln w="9525">
            <a:noFill/>
            <a:miter lim="800000"/>
            <a:headEnd/>
            <a:tailEnd/>
          </a:ln>
        </p:spPr>
      </p:pic>
      <p:pic>
        <p:nvPicPr>
          <p:cNvPr id="4144" name="Picture 12" descr="M:\2008 Graphics\Customers\Customer Logos\customer logos GIF\customer gifs 115x72\CL_TEJAS.gif"/>
          <p:cNvPicPr>
            <a:picLocks noChangeAspect="1" noChangeArrowheads="1"/>
          </p:cNvPicPr>
          <p:nvPr/>
        </p:nvPicPr>
        <p:blipFill>
          <a:blip r:embed="rId42" cstate="print"/>
          <a:srcRect/>
          <a:stretch>
            <a:fillRect/>
          </a:stretch>
        </p:blipFill>
        <p:spPr bwMode="auto">
          <a:xfrm>
            <a:off x="7820025" y="5633352"/>
            <a:ext cx="1135063" cy="711886"/>
          </a:xfrm>
          <a:prstGeom prst="rect">
            <a:avLst/>
          </a:prstGeom>
          <a:noFill/>
          <a:ln w="9525">
            <a:noFill/>
            <a:miter lim="800000"/>
            <a:headEnd/>
            <a:tailEnd/>
          </a:ln>
        </p:spPr>
      </p:pic>
      <p:sp>
        <p:nvSpPr>
          <p:cNvPr id="52" name="Title 46"/>
          <p:cNvSpPr>
            <a:spLocks noGrp="1"/>
          </p:cNvSpPr>
          <p:nvPr>
            <p:ph type="title" idx="4294967295"/>
          </p:nvPr>
        </p:nvSpPr>
        <p:spPr>
          <a:xfrm>
            <a:off x="0" y="25400"/>
            <a:ext cx="6335713" cy="981075"/>
          </a:xfrm>
        </p:spPr>
        <p:txBody>
          <a:bodyPr wrap="none" lIns="0" tIns="0" rIns="0" bIns="0"/>
          <a:lstStyle/>
          <a:p>
            <a:pPr>
              <a:spcBef>
                <a:spcPct val="0"/>
              </a:spcBef>
              <a:spcAft>
                <a:spcPct val="0"/>
              </a:spcAft>
            </a:pPr>
            <a:r>
              <a:rPr lang="en-US" sz="3600" b="1" dirty="0">
                <a:latin typeface="Calibri" pitchFamily="34" charset="0"/>
              </a:rPr>
              <a:t> </a:t>
            </a:r>
            <a:r>
              <a:rPr lang="en-US" sz="3600" b="1" dirty="0" smtClean="0">
                <a:latin typeface="Calibri" pitchFamily="34" charset="0"/>
              </a:rPr>
              <a:t>Aras </a:t>
            </a:r>
            <a:r>
              <a:rPr lang="en-US" sz="3600" b="1" dirty="0">
                <a:latin typeface="Calibri" pitchFamily="34" charset="0"/>
              </a:rPr>
              <a:t>Customers</a:t>
            </a:r>
            <a:br>
              <a:rPr lang="en-US" sz="3600" b="1" dirty="0">
                <a:latin typeface="Calibri" pitchFamily="34" charset="0"/>
              </a:rPr>
            </a:br>
            <a:r>
              <a:rPr lang="en-US" sz="3200" b="1" dirty="0">
                <a:latin typeface="Calibri" pitchFamily="34" charset="0"/>
              </a:rPr>
              <a:t>    </a:t>
            </a:r>
            <a:r>
              <a:rPr lang="en-US" sz="2400" b="1" dirty="0">
                <a:latin typeface="Calibri" pitchFamily="34" charset="0"/>
              </a:rPr>
              <a:t>+ 400 world-wide installations / month</a:t>
            </a:r>
          </a:p>
        </p:txBody>
      </p:sp>
      <p:pic>
        <p:nvPicPr>
          <p:cNvPr id="53" name="Picture 47" descr="Textron_Logo"/>
          <p:cNvPicPr>
            <a:picLocks noChangeAspect="1" noChangeArrowheads="1"/>
          </p:cNvPicPr>
          <p:nvPr/>
        </p:nvPicPr>
        <p:blipFill>
          <a:blip r:embed="rId43" cstate="print"/>
          <a:srcRect/>
          <a:stretch>
            <a:fillRect/>
          </a:stretch>
        </p:blipFill>
        <p:spPr bwMode="auto">
          <a:xfrm>
            <a:off x="5821363" y="2654974"/>
            <a:ext cx="2103437" cy="4565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2"/>
          <p:cNvSpPr>
            <a:spLocks noGrp="1"/>
          </p:cNvSpPr>
          <p:nvPr>
            <p:ph type="dt" sz="half" idx="10"/>
          </p:nvPr>
        </p:nvSpPr>
        <p:spPr/>
        <p:txBody>
          <a:bodyPr/>
          <a:lstStyle/>
          <a:p>
            <a:r>
              <a:rPr lang="en-US"/>
              <a:t>Slide </a:t>
            </a:r>
            <a:fld id="{3917BD2C-BB8B-4869-BB86-DACE7201F680}" type="slidenum">
              <a:rPr lang="en-US"/>
              <a:pPr/>
              <a:t>7</a:t>
            </a:fld>
            <a:r>
              <a:rPr lang="en-US"/>
              <a:t>	</a:t>
            </a:r>
          </a:p>
        </p:txBody>
      </p:sp>
      <p:pic>
        <p:nvPicPr>
          <p:cNvPr id="82946" name="Picture 2" descr="Glass-Corner"/>
          <p:cNvPicPr>
            <a:picLocks noChangeAspect="1" noChangeArrowheads="1"/>
          </p:cNvPicPr>
          <p:nvPr/>
        </p:nvPicPr>
        <p:blipFill>
          <a:blip r:embed="rId3" cstate="print"/>
          <a:srcRect/>
          <a:stretch>
            <a:fillRect/>
          </a:stretch>
        </p:blipFill>
        <p:spPr bwMode="auto">
          <a:xfrm>
            <a:off x="274638" y="976313"/>
            <a:ext cx="6589712" cy="2843212"/>
          </a:xfrm>
          <a:prstGeom prst="rect">
            <a:avLst/>
          </a:prstGeom>
          <a:noFill/>
        </p:spPr>
      </p:pic>
      <p:sp>
        <p:nvSpPr>
          <p:cNvPr id="82947" name="Text Box 3"/>
          <p:cNvSpPr txBox="1">
            <a:spLocks noChangeArrowheads="1"/>
          </p:cNvSpPr>
          <p:nvPr/>
        </p:nvSpPr>
        <p:spPr bwMode="auto">
          <a:xfrm>
            <a:off x="4380547" y="1614488"/>
            <a:ext cx="4497706" cy="584775"/>
          </a:xfrm>
          <a:prstGeom prst="rect">
            <a:avLst/>
          </a:prstGeom>
          <a:noFill/>
          <a:ln w="9525">
            <a:noFill/>
            <a:miter lim="800000"/>
            <a:headEnd/>
            <a:tailEnd/>
          </a:ln>
          <a:effectLst/>
        </p:spPr>
        <p:txBody>
          <a:bodyPr wrap="none">
            <a:spAutoFit/>
          </a:bodyPr>
          <a:lstStyle/>
          <a:p>
            <a:pPr algn="ctr"/>
            <a:r>
              <a:rPr lang="en-US" sz="3200" b="1" dirty="0">
                <a:latin typeface="Calibri" pitchFamily="34" charset="0"/>
              </a:rPr>
              <a:t>No Software License Fees</a:t>
            </a:r>
          </a:p>
        </p:txBody>
      </p:sp>
      <p:pic>
        <p:nvPicPr>
          <p:cNvPr id="82949" name="Picture 5" descr="301636_swoopyarrow"/>
          <p:cNvPicPr>
            <a:picLocks noChangeAspect="1" noChangeArrowheads="1"/>
          </p:cNvPicPr>
          <p:nvPr/>
        </p:nvPicPr>
        <p:blipFill>
          <a:blip r:embed="rId4" cstate="print"/>
          <a:srcRect/>
          <a:stretch>
            <a:fillRect/>
          </a:stretch>
        </p:blipFill>
        <p:spPr bwMode="auto">
          <a:xfrm>
            <a:off x="185738" y="3117850"/>
            <a:ext cx="1857375" cy="3308350"/>
          </a:xfrm>
          <a:prstGeom prst="rect">
            <a:avLst/>
          </a:prstGeom>
          <a:noFill/>
        </p:spPr>
      </p:pic>
      <p:pic>
        <p:nvPicPr>
          <p:cNvPr id="82950" name="Picture 6"/>
          <p:cNvPicPr>
            <a:picLocks noChangeAspect="1" noChangeArrowheads="1"/>
          </p:cNvPicPr>
          <p:nvPr/>
        </p:nvPicPr>
        <p:blipFill>
          <a:blip r:embed="rId5" cstate="print"/>
          <a:srcRect/>
          <a:stretch>
            <a:fillRect/>
          </a:stretch>
        </p:blipFill>
        <p:spPr bwMode="auto">
          <a:xfrm>
            <a:off x="952500" y="2192338"/>
            <a:ext cx="1416050" cy="2427287"/>
          </a:xfrm>
          <a:prstGeom prst="rect">
            <a:avLst/>
          </a:prstGeom>
          <a:noFill/>
          <a:ln w="9525">
            <a:noFill/>
            <a:miter lim="800000"/>
            <a:headEnd/>
            <a:tailEnd/>
          </a:ln>
          <a:effectLst/>
        </p:spPr>
      </p:pic>
      <p:grpSp>
        <p:nvGrpSpPr>
          <p:cNvPr id="2" name="Group 7"/>
          <p:cNvGrpSpPr>
            <a:grpSpLocks/>
          </p:cNvGrpSpPr>
          <p:nvPr/>
        </p:nvGrpSpPr>
        <p:grpSpPr bwMode="auto">
          <a:xfrm>
            <a:off x="2678113" y="2351088"/>
            <a:ext cx="6465887" cy="2051050"/>
            <a:chOff x="1687" y="1481"/>
            <a:chExt cx="4073" cy="1292"/>
          </a:xfrm>
        </p:grpSpPr>
        <p:grpSp>
          <p:nvGrpSpPr>
            <p:cNvPr id="3" name="Group 8"/>
            <p:cNvGrpSpPr>
              <a:grpSpLocks/>
            </p:cNvGrpSpPr>
            <p:nvPr/>
          </p:nvGrpSpPr>
          <p:grpSpPr bwMode="auto">
            <a:xfrm>
              <a:off x="1687" y="1481"/>
              <a:ext cx="4073" cy="1292"/>
              <a:chOff x="1925" y="1216"/>
              <a:chExt cx="3462" cy="1292"/>
            </a:xfrm>
          </p:grpSpPr>
          <p:pic>
            <p:nvPicPr>
              <p:cNvPr id="82953" name="Picture 9" descr="Glass_Text_Box"/>
              <p:cNvPicPr>
                <a:picLocks noChangeAspect="1" noChangeArrowheads="1"/>
              </p:cNvPicPr>
              <p:nvPr/>
            </p:nvPicPr>
            <p:blipFill>
              <a:blip r:embed="rId6" cstate="print"/>
              <a:srcRect/>
              <a:stretch>
                <a:fillRect/>
              </a:stretch>
            </p:blipFill>
            <p:spPr bwMode="auto">
              <a:xfrm>
                <a:off x="1925" y="1216"/>
                <a:ext cx="2976" cy="1292"/>
              </a:xfrm>
              <a:prstGeom prst="rect">
                <a:avLst/>
              </a:prstGeom>
              <a:noFill/>
            </p:spPr>
          </p:pic>
          <p:sp>
            <p:nvSpPr>
              <p:cNvPr id="82954" name="AutoShape 10"/>
              <p:cNvSpPr>
                <a:spLocks noChangeArrowheads="1"/>
              </p:cNvSpPr>
              <p:nvPr/>
            </p:nvSpPr>
            <p:spPr bwMode="auto">
              <a:xfrm flipH="1">
                <a:off x="1973" y="1269"/>
                <a:ext cx="3375" cy="1104"/>
              </a:xfrm>
              <a:prstGeom prst="roundRect">
                <a:avLst>
                  <a:gd name="adj" fmla="val 6282"/>
                </a:avLst>
              </a:prstGeom>
              <a:gradFill rotWithShape="1">
                <a:gsLst>
                  <a:gs pos="0">
                    <a:schemeClr val="bg1">
                      <a:alpha val="0"/>
                    </a:schemeClr>
                  </a:gs>
                  <a:gs pos="100000">
                    <a:srgbClr val="0066FF"/>
                  </a:gs>
                </a:gsLst>
                <a:lin ang="0" scaled="1"/>
              </a:gradFill>
              <a:ln w="9525">
                <a:noFill/>
                <a:round/>
                <a:headEnd/>
                <a:tailEnd/>
              </a:ln>
              <a:effectLst/>
            </p:spPr>
            <p:txBody>
              <a:bodyPr wrap="none" anchor="ctr"/>
              <a:lstStyle/>
              <a:p>
                <a:endParaRPr lang="en-US"/>
              </a:p>
            </p:txBody>
          </p:sp>
          <p:sp>
            <p:nvSpPr>
              <p:cNvPr id="82955" name="AutoShape 11"/>
              <p:cNvSpPr>
                <a:spLocks noChangeArrowheads="1"/>
              </p:cNvSpPr>
              <p:nvPr/>
            </p:nvSpPr>
            <p:spPr bwMode="auto">
              <a:xfrm flipH="1">
                <a:off x="2012" y="1313"/>
                <a:ext cx="3375" cy="1015"/>
              </a:xfrm>
              <a:prstGeom prst="roundRect">
                <a:avLst>
                  <a:gd name="adj" fmla="val 7278"/>
                </a:avLst>
              </a:prstGeom>
              <a:gradFill rotWithShape="1">
                <a:gsLst>
                  <a:gs pos="0">
                    <a:schemeClr val="bg1">
                      <a:alpha val="0"/>
                    </a:schemeClr>
                  </a:gs>
                  <a:gs pos="100000">
                    <a:srgbClr val="99CCFF"/>
                  </a:gs>
                </a:gsLst>
                <a:lin ang="0" scaled="1"/>
              </a:gradFill>
              <a:ln w="9525">
                <a:noFill/>
                <a:round/>
                <a:headEnd/>
                <a:tailEnd/>
              </a:ln>
              <a:effectLst/>
            </p:spPr>
            <p:txBody>
              <a:bodyPr wrap="none" anchor="ctr"/>
              <a:lstStyle/>
              <a:p>
                <a:endParaRPr lang="en-US"/>
              </a:p>
            </p:txBody>
          </p:sp>
        </p:grpSp>
        <p:sp>
          <p:nvSpPr>
            <p:cNvPr id="82956" name="Rectangle 12"/>
            <p:cNvSpPr>
              <a:spLocks noChangeArrowheads="1"/>
            </p:cNvSpPr>
            <p:nvPr/>
          </p:nvSpPr>
          <p:spPr bwMode="auto">
            <a:xfrm>
              <a:off x="1886" y="1580"/>
              <a:ext cx="140" cy="1013"/>
            </a:xfrm>
            <a:prstGeom prst="rect">
              <a:avLst/>
            </a:prstGeom>
            <a:solidFill>
              <a:srgbClr val="CCECFF"/>
            </a:solidFill>
            <a:ln w="9525">
              <a:noFill/>
              <a:miter lim="800000"/>
              <a:headEnd/>
              <a:tailEnd/>
            </a:ln>
            <a:effectLst/>
          </p:spPr>
          <p:txBody>
            <a:bodyPr wrap="none" anchor="ctr"/>
            <a:lstStyle/>
            <a:p>
              <a:endParaRPr lang="en-US"/>
            </a:p>
          </p:txBody>
        </p:sp>
        <p:sp>
          <p:nvSpPr>
            <p:cNvPr id="82957" name="AutoShape 13"/>
            <p:cNvSpPr>
              <a:spLocks noChangeArrowheads="1"/>
            </p:cNvSpPr>
            <p:nvPr/>
          </p:nvSpPr>
          <p:spPr bwMode="auto">
            <a:xfrm rot="-5400000">
              <a:off x="1390" y="1965"/>
              <a:ext cx="1013" cy="245"/>
            </a:xfrm>
            <a:prstGeom prst="roundRect">
              <a:avLst>
                <a:gd name="adj" fmla="val 23009"/>
              </a:avLst>
            </a:prstGeom>
            <a:solidFill>
              <a:srgbClr val="CCECFF"/>
            </a:solidFill>
            <a:ln w="9525">
              <a:noFill/>
              <a:round/>
              <a:headEnd/>
              <a:tailEnd/>
            </a:ln>
            <a:effectLst/>
          </p:spPr>
          <p:txBody>
            <a:bodyPr wrap="none" anchor="ctr"/>
            <a:lstStyle/>
            <a:p>
              <a:pPr algn="ctr"/>
              <a:r>
                <a:rPr lang="en-US" b="1">
                  <a:latin typeface="Microsoft Sans Serif" pitchFamily="34" charset="0"/>
                </a:rPr>
                <a:t>INCLUDED</a:t>
              </a:r>
            </a:p>
          </p:txBody>
        </p:sp>
      </p:grpSp>
      <p:sp>
        <p:nvSpPr>
          <p:cNvPr id="82958" name="Rectangle 14"/>
          <p:cNvSpPr>
            <a:spLocks noChangeArrowheads="1"/>
          </p:cNvSpPr>
          <p:nvPr/>
        </p:nvSpPr>
        <p:spPr bwMode="auto">
          <a:xfrm>
            <a:off x="3173413" y="2578100"/>
            <a:ext cx="5737225" cy="1040285"/>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chemeClr val="accent2"/>
              </a:buClr>
              <a:buFont typeface="Wingdings" pitchFamily="2" charset="2"/>
              <a:buChar char="ü"/>
            </a:pPr>
            <a:r>
              <a:rPr lang="en-US" sz="2800" b="1" dirty="0">
                <a:latin typeface="Calibri" pitchFamily="34" charset="0"/>
              </a:rPr>
              <a:t>Enterprise Production Ready</a:t>
            </a:r>
          </a:p>
          <a:p>
            <a:pPr marL="465138" lvl="1" indent="-350838">
              <a:spcBef>
                <a:spcPts val="0"/>
              </a:spcBef>
              <a:spcAft>
                <a:spcPct val="20000"/>
              </a:spcAft>
              <a:buClr>
                <a:schemeClr val="accent2"/>
              </a:buClr>
              <a:buFont typeface="Wingdings" pitchFamily="2" charset="2"/>
              <a:buChar char="ü"/>
            </a:pPr>
            <a:r>
              <a:rPr lang="en-US" sz="2800" b="1" dirty="0">
                <a:latin typeface="Calibri" pitchFamily="34" charset="0"/>
              </a:rPr>
              <a:t>No Time-Outs, No User Limits</a:t>
            </a:r>
          </a:p>
        </p:txBody>
      </p:sp>
      <p:sp>
        <p:nvSpPr>
          <p:cNvPr id="82959" name="Rectangle 15"/>
          <p:cNvSpPr>
            <a:spLocks noChangeArrowheads="1"/>
          </p:cNvSpPr>
          <p:nvPr/>
        </p:nvSpPr>
        <p:spPr bwMode="auto">
          <a:xfrm>
            <a:off x="3173413" y="3600450"/>
            <a:ext cx="5273675" cy="523220"/>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chemeClr val="accent2"/>
              </a:buClr>
              <a:buFont typeface="Wingdings" pitchFamily="2" charset="2"/>
              <a:buChar char="ü"/>
            </a:pPr>
            <a:r>
              <a:rPr lang="en-US" sz="2800" b="1">
                <a:latin typeface="Calibri" pitchFamily="34" charset="0"/>
              </a:rPr>
              <a:t>Fast Growing PLM Community </a:t>
            </a:r>
          </a:p>
        </p:txBody>
      </p:sp>
      <p:grpSp>
        <p:nvGrpSpPr>
          <p:cNvPr id="4" name="Group 16"/>
          <p:cNvGrpSpPr>
            <a:grpSpLocks/>
          </p:cNvGrpSpPr>
          <p:nvPr/>
        </p:nvGrpSpPr>
        <p:grpSpPr bwMode="auto">
          <a:xfrm>
            <a:off x="2687638" y="4521200"/>
            <a:ext cx="6456362" cy="2051050"/>
            <a:chOff x="1693" y="2848"/>
            <a:chExt cx="4067" cy="1292"/>
          </a:xfrm>
        </p:grpSpPr>
        <p:grpSp>
          <p:nvGrpSpPr>
            <p:cNvPr id="5" name="Group 17"/>
            <p:cNvGrpSpPr>
              <a:grpSpLocks/>
            </p:cNvGrpSpPr>
            <p:nvPr/>
          </p:nvGrpSpPr>
          <p:grpSpPr bwMode="auto">
            <a:xfrm>
              <a:off x="1693" y="2848"/>
              <a:ext cx="4067" cy="1292"/>
              <a:chOff x="1931" y="2583"/>
              <a:chExt cx="3462" cy="1292"/>
            </a:xfrm>
          </p:grpSpPr>
          <p:pic>
            <p:nvPicPr>
              <p:cNvPr id="82962" name="Picture 18" descr="Glass_Text_Box"/>
              <p:cNvPicPr>
                <a:picLocks noChangeAspect="1" noChangeArrowheads="1"/>
              </p:cNvPicPr>
              <p:nvPr/>
            </p:nvPicPr>
            <p:blipFill>
              <a:blip r:embed="rId7" cstate="print"/>
              <a:srcRect/>
              <a:stretch>
                <a:fillRect/>
              </a:stretch>
            </p:blipFill>
            <p:spPr bwMode="auto">
              <a:xfrm>
                <a:off x="1931" y="2583"/>
                <a:ext cx="2976" cy="1292"/>
              </a:xfrm>
              <a:prstGeom prst="rect">
                <a:avLst/>
              </a:prstGeom>
              <a:noFill/>
            </p:spPr>
          </p:pic>
          <p:sp>
            <p:nvSpPr>
              <p:cNvPr id="82963" name="AutoShape 19"/>
              <p:cNvSpPr>
                <a:spLocks noChangeArrowheads="1"/>
              </p:cNvSpPr>
              <p:nvPr/>
            </p:nvSpPr>
            <p:spPr bwMode="auto">
              <a:xfrm flipH="1">
                <a:off x="1979" y="2636"/>
                <a:ext cx="3375" cy="1104"/>
              </a:xfrm>
              <a:prstGeom prst="roundRect">
                <a:avLst>
                  <a:gd name="adj" fmla="val 6282"/>
                </a:avLst>
              </a:prstGeom>
              <a:gradFill rotWithShape="1">
                <a:gsLst>
                  <a:gs pos="0">
                    <a:schemeClr val="bg1">
                      <a:alpha val="0"/>
                    </a:schemeClr>
                  </a:gs>
                  <a:gs pos="100000">
                    <a:srgbClr val="009900"/>
                  </a:gs>
                </a:gsLst>
                <a:lin ang="0" scaled="1"/>
              </a:gradFill>
              <a:ln w="9525">
                <a:noFill/>
                <a:round/>
                <a:headEnd/>
                <a:tailEnd/>
              </a:ln>
              <a:effectLst/>
            </p:spPr>
            <p:txBody>
              <a:bodyPr wrap="none" anchor="ctr"/>
              <a:lstStyle/>
              <a:p>
                <a:endParaRPr lang="en-US"/>
              </a:p>
            </p:txBody>
          </p:sp>
          <p:sp>
            <p:nvSpPr>
              <p:cNvPr id="82964" name="AutoShape 20"/>
              <p:cNvSpPr>
                <a:spLocks noChangeArrowheads="1"/>
              </p:cNvSpPr>
              <p:nvPr/>
            </p:nvSpPr>
            <p:spPr bwMode="auto">
              <a:xfrm flipH="1">
                <a:off x="2018" y="2680"/>
                <a:ext cx="3375" cy="1015"/>
              </a:xfrm>
              <a:prstGeom prst="roundRect">
                <a:avLst>
                  <a:gd name="adj" fmla="val 7278"/>
                </a:avLst>
              </a:prstGeom>
              <a:gradFill rotWithShape="1">
                <a:gsLst>
                  <a:gs pos="0">
                    <a:schemeClr val="bg1">
                      <a:alpha val="0"/>
                    </a:schemeClr>
                  </a:gs>
                  <a:gs pos="100000">
                    <a:srgbClr val="33CC33"/>
                  </a:gs>
                </a:gsLst>
                <a:lin ang="0" scaled="1"/>
              </a:gradFill>
              <a:ln w="9525">
                <a:noFill/>
                <a:round/>
                <a:headEnd/>
                <a:tailEnd/>
              </a:ln>
              <a:effectLst/>
            </p:spPr>
            <p:txBody>
              <a:bodyPr wrap="none" anchor="ctr"/>
              <a:lstStyle/>
              <a:p>
                <a:endParaRPr lang="en-US"/>
              </a:p>
            </p:txBody>
          </p:sp>
        </p:grpSp>
        <p:sp>
          <p:nvSpPr>
            <p:cNvPr id="82965" name="Rectangle 21"/>
            <p:cNvSpPr>
              <a:spLocks noChangeArrowheads="1"/>
            </p:cNvSpPr>
            <p:nvPr/>
          </p:nvSpPr>
          <p:spPr bwMode="auto">
            <a:xfrm>
              <a:off x="1892" y="2947"/>
              <a:ext cx="140" cy="1013"/>
            </a:xfrm>
            <a:prstGeom prst="rect">
              <a:avLst/>
            </a:prstGeom>
            <a:solidFill>
              <a:srgbClr val="66FF33"/>
            </a:solidFill>
            <a:ln w="9525">
              <a:noFill/>
              <a:miter lim="800000"/>
              <a:headEnd/>
              <a:tailEnd/>
            </a:ln>
            <a:effectLst/>
          </p:spPr>
          <p:txBody>
            <a:bodyPr wrap="none" anchor="ctr"/>
            <a:lstStyle/>
            <a:p>
              <a:endParaRPr lang="en-US"/>
            </a:p>
          </p:txBody>
        </p:sp>
        <p:sp>
          <p:nvSpPr>
            <p:cNvPr id="82966" name="AutoShape 22"/>
            <p:cNvSpPr>
              <a:spLocks noChangeArrowheads="1"/>
            </p:cNvSpPr>
            <p:nvPr/>
          </p:nvSpPr>
          <p:spPr bwMode="auto">
            <a:xfrm rot="-5400000">
              <a:off x="1396" y="3332"/>
              <a:ext cx="1013" cy="245"/>
            </a:xfrm>
            <a:prstGeom prst="roundRect">
              <a:avLst>
                <a:gd name="adj" fmla="val 23009"/>
              </a:avLst>
            </a:prstGeom>
            <a:solidFill>
              <a:srgbClr val="66FF33"/>
            </a:solidFill>
            <a:ln w="9525">
              <a:noFill/>
              <a:round/>
              <a:headEnd/>
              <a:tailEnd/>
            </a:ln>
            <a:effectLst/>
          </p:spPr>
          <p:txBody>
            <a:bodyPr wrap="none" anchor="ctr"/>
            <a:lstStyle/>
            <a:p>
              <a:pPr algn="ctr"/>
              <a:r>
                <a:rPr lang="en-US" b="1">
                  <a:latin typeface="Microsoft Sans Serif" pitchFamily="34" charset="0"/>
                </a:rPr>
                <a:t>BENEFITS</a:t>
              </a:r>
            </a:p>
          </p:txBody>
        </p:sp>
      </p:grpSp>
      <p:sp>
        <p:nvSpPr>
          <p:cNvPr id="82967" name="Rectangle 23"/>
          <p:cNvSpPr>
            <a:spLocks noChangeArrowheads="1"/>
          </p:cNvSpPr>
          <p:nvPr/>
        </p:nvSpPr>
        <p:spPr bwMode="auto">
          <a:xfrm>
            <a:off x="3182938" y="4760913"/>
            <a:ext cx="5961062" cy="1557349"/>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rgbClr val="FFCC00"/>
              </a:buClr>
              <a:buFont typeface="Wingdings" pitchFamily="2" charset="2"/>
              <a:buChar char="ü"/>
            </a:pPr>
            <a:r>
              <a:rPr lang="en-US" sz="2800" b="1" dirty="0">
                <a:latin typeface="Calibri" pitchFamily="34" charset="0"/>
              </a:rPr>
              <a:t>Uses Microsoft Platform &amp; Skills</a:t>
            </a:r>
          </a:p>
          <a:p>
            <a:pPr marL="465138" lvl="1" indent="-350838">
              <a:spcBef>
                <a:spcPts val="0"/>
              </a:spcBef>
              <a:spcAft>
                <a:spcPct val="20000"/>
              </a:spcAft>
              <a:buClr>
                <a:srgbClr val="FFCC00"/>
              </a:buClr>
              <a:buFont typeface="Wingdings" pitchFamily="2" charset="2"/>
              <a:buChar char="ü"/>
            </a:pPr>
            <a:r>
              <a:rPr lang="en-US" sz="2800" b="1" dirty="0">
                <a:latin typeface="Calibri" pitchFamily="34" charset="0"/>
              </a:rPr>
              <a:t>Enterprise Class Support</a:t>
            </a:r>
          </a:p>
          <a:p>
            <a:pPr marL="465138" lvl="1" indent="-350838">
              <a:spcBef>
                <a:spcPts val="0"/>
              </a:spcBef>
              <a:spcAft>
                <a:spcPct val="20000"/>
              </a:spcAft>
              <a:buClr>
                <a:srgbClr val="FFCC00"/>
              </a:buClr>
              <a:buFont typeface="Wingdings" pitchFamily="2" charset="2"/>
              <a:buChar char="ü"/>
            </a:pPr>
            <a:r>
              <a:rPr lang="en-US" sz="2800" b="1" dirty="0">
                <a:latin typeface="Calibri" pitchFamily="34" charset="0"/>
              </a:rPr>
              <a:t>No PLM License </a:t>
            </a:r>
            <a:r>
              <a:rPr lang="en-US" sz="2800" b="1" dirty="0" smtClean="0">
                <a:latin typeface="Calibri" pitchFamily="34" charset="0"/>
              </a:rPr>
              <a:t>Fees</a:t>
            </a:r>
            <a:endParaRPr lang="en-US" sz="2800" b="1" dirty="0">
              <a:latin typeface="Calibri" pitchFamily="34" charset="0"/>
            </a:endParaRPr>
          </a:p>
        </p:txBody>
      </p:sp>
      <p:grpSp>
        <p:nvGrpSpPr>
          <p:cNvPr id="6" name="Group 24"/>
          <p:cNvGrpSpPr>
            <a:grpSpLocks/>
          </p:cNvGrpSpPr>
          <p:nvPr/>
        </p:nvGrpSpPr>
        <p:grpSpPr bwMode="auto">
          <a:xfrm>
            <a:off x="503238" y="1146175"/>
            <a:ext cx="3665537" cy="815975"/>
            <a:chOff x="317" y="854"/>
            <a:chExt cx="2309" cy="514"/>
          </a:xfrm>
        </p:grpSpPr>
        <p:pic>
          <p:nvPicPr>
            <p:cNvPr id="82969" name="Picture 25" descr="arasINNOVATOR_72_RGB"/>
            <p:cNvPicPr>
              <a:picLocks noChangeAspect="1" noChangeArrowheads="1"/>
            </p:cNvPicPr>
            <p:nvPr/>
          </p:nvPicPr>
          <p:blipFill>
            <a:blip r:embed="rId8" cstate="print"/>
            <a:srcRect/>
            <a:stretch>
              <a:fillRect/>
            </a:stretch>
          </p:blipFill>
          <p:spPr bwMode="auto">
            <a:xfrm>
              <a:off x="317" y="854"/>
              <a:ext cx="2309" cy="411"/>
            </a:xfrm>
            <a:prstGeom prst="rect">
              <a:avLst/>
            </a:prstGeom>
            <a:noFill/>
          </p:spPr>
        </p:pic>
        <p:sp>
          <p:nvSpPr>
            <p:cNvPr id="82970" name="Text Box 26"/>
            <p:cNvSpPr txBox="1">
              <a:spLocks noChangeArrowheads="1"/>
            </p:cNvSpPr>
            <p:nvPr/>
          </p:nvSpPr>
          <p:spPr bwMode="auto">
            <a:xfrm>
              <a:off x="542" y="1224"/>
              <a:ext cx="1946" cy="144"/>
            </a:xfrm>
            <a:prstGeom prst="rect">
              <a:avLst/>
            </a:prstGeom>
            <a:noFill/>
            <a:ln w="9525">
              <a:noFill/>
              <a:miter lim="800000"/>
              <a:headEnd/>
              <a:tailEnd/>
            </a:ln>
            <a:effectLst/>
          </p:spPr>
          <p:txBody>
            <a:bodyPr wrap="none" lIns="0" tIns="0" rIns="0" bIns="0">
              <a:spAutoFit/>
            </a:bodyPr>
            <a:lstStyle/>
            <a:p>
              <a:r>
                <a:rPr lang="en-US" sz="1500" b="1">
                  <a:solidFill>
                    <a:srgbClr val="4D4D4D"/>
                  </a:solidFill>
                </a:rPr>
                <a:t>Microsoft Enterprise Open Source</a:t>
              </a:r>
            </a:p>
          </p:txBody>
        </p:sp>
      </p:grpSp>
      <p:sp>
        <p:nvSpPr>
          <p:cNvPr id="82972" name="Rectangle 28"/>
          <p:cNvSpPr>
            <a:spLocks noGrp="1" noChangeArrowheads="1"/>
          </p:cNvSpPr>
          <p:nvPr>
            <p:ph type="title"/>
          </p:nvPr>
        </p:nvSpPr>
        <p:spPr>
          <a:xfrm>
            <a:off x="1" y="0"/>
            <a:ext cx="6724650" cy="1082675"/>
          </a:xfrm>
          <a:noFill/>
          <a:ln/>
        </p:spPr>
        <p:txBody>
          <a:bodyPr wrap="none" lIns="0" rIns="0"/>
          <a:lstStyle/>
          <a:p>
            <a:pPr marL="114300"/>
            <a:r>
              <a:rPr lang="en-US" sz="3600" b="1" dirty="0">
                <a:latin typeface="Calibri" pitchFamily="34" charset="0"/>
              </a:rPr>
              <a:t>Enterprise Open Source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solidFill>
                  <a:schemeClr val="tx1"/>
                </a:solidFill>
                <a:latin typeface="Calibri" pitchFamily="34" charset="0"/>
              </a:rPr>
              <a:t>Aras OSS Quick Facts</a:t>
            </a:r>
            <a:endParaRPr lang="en-US" sz="3600" b="1" dirty="0">
              <a:solidFill>
                <a:schemeClr val="tx1"/>
              </a:solidFill>
              <a:latin typeface="Calibri" pitchFamily="34" charset="0"/>
            </a:endParaRPr>
          </a:p>
        </p:txBody>
      </p:sp>
      <p:sp>
        <p:nvSpPr>
          <p:cNvPr id="3" name="Content Placeholder 2"/>
          <p:cNvSpPr>
            <a:spLocks noGrp="1"/>
          </p:cNvSpPr>
          <p:nvPr>
            <p:ph idx="1"/>
          </p:nvPr>
        </p:nvSpPr>
        <p:spPr>
          <a:xfrm>
            <a:off x="123825" y="962025"/>
            <a:ext cx="8561389" cy="5445126"/>
          </a:xfrm>
        </p:spPr>
        <p:txBody>
          <a:bodyPr/>
          <a:lstStyle/>
          <a:p>
            <a:pPr>
              <a:spcBef>
                <a:spcPts val="600"/>
              </a:spcBef>
              <a:spcAft>
                <a:spcPts val="600"/>
              </a:spcAft>
            </a:pPr>
            <a:r>
              <a:rPr lang="en-US" b="1" dirty="0" smtClean="0">
                <a:latin typeface="Calibri" pitchFamily="34" charset="0"/>
              </a:rPr>
              <a:t>Switched to Open Source in Jan 2007</a:t>
            </a:r>
          </a:p>
          <a:p>
            <a:pPr>
              <a:spcBef>
                <a:spcPts val="600"/>
              </a:spcBef>
              <a:spcAft>
                <a:spcPts val="600"/>
              </a:spcAft>
            </a:pPr>
            <a:r>
              <a:rPr lang="en-US" b="1" dirty="0" smtClean="0">
                <a:latin typeface="Calibri" pitchFamily="34" charset="0"/>
              </a:rPr>
              <a:t>Use Ms-PL license for OS Projects</a:t>
            </a:r>
          </a:p>
          <a:p>
            <a:pPr lvl="1">
              <a:spcBef>
                <a:spcPts val="600"/>
              </a:spcBef>
              <a:spcAft>
                <a:spcPts val="600"/>
              </a:spcAft>
            </a:pPr>
            <a:r>
              <a:rPr lang="en-US" dirty="0" smtClean="0">
                <a:latin typeface="Calibri" pitchFamily="34" charset="0"/>
              </a:rPr>
              <a:t>OSI certified</a:t>
            </a:r>
          </a:p>
          <a:p>
            <a:pPr lvl="1">
              <a:spcBef>
                <a:spcPts val="600"/>
              </a:spcBef>
              <a:spcAft>
                <a:spcPts val="600"/>
              </a:spcAft>
            </a:pPr>
            <a:r>
              <a:rPr lang="en-US" dirty="0" smtClean="0">
                <a:latin typeface="Calibri" pitchFamily="34" charset="0"/>
              </a:rPr>
              <a:t>No contribution requirement</a:t>
            </a:r>
          </a:p>
          <a:p>
            <a:pPr lvl="1">
              <a:spcBef>
                <a:spcPts val="600"/>
              </a:spcBef>
              <a:spcAft>
                <a:spcPts val="600"/>
              </a:spcAft>
            </a:pPr>
            <a:r>
              <a:rPr lang="en-US" dirty="0" smtClean="0">
                <a:latin typeface="Calibri" pitchFamily="34" charset="0"/>
              </a:rPr>
              <a:t>Freedom to use, modify, redistribute</a:t>
            </a:r>
          </a:p>
          <a:p>
            <a:pPr>
              <a:spcBef>
                <a:spcPts val="600"/>
              </a:spcBef>
              <a:spcAft>
                <a:spcPts val="600"/>
              </a:spcAft>
            </a:pPr>
            <a:r>
              <a:rPr lang="en-US" b="1" dirty="0" smtClean="0">
                <a:latin typeface="Calibri" pitchFamily="34" charset="0"/>
              </a:rPr>
              <a:t>Aras Innovator is freely available</a:t>
            </a:r>
          </a:p>
          <a:p>
            <a:pPr lvl="1">
              <a:spcBef>
                <a:spcPts val="600"/>
              </a:spcBef>
              <a:spcAft>
                <a:spcPts val="600"/>
              </a:spcAft>
            </a:pPr>
            <a:r>
              <a:rPr lang="en-US" dirty="0" smtClean="0">
                <a:latin typeface="Calibri" pitchFamily="34" charset="0"/>
              </a:rPr>
              <a:t>No License Expenses</a:t>
            </a:r>
          </a:p>
          <a:p>
            <a:pPr lvl="1">
              <a:spcBef>
                <a:spcPts val="600"/>
              </a:spcBef>
              <a:spcAft>
                <a:spcPts val="600"/>
              </a:spcAft>
            </a:pPr>
            <a:r>
              <a:rPr lang="en-US" dirty="0" smtClean="0">
                <a:latin typeface="Calibri" pitchFamily="34" charset="0"/>
              </a:rPr>
              <a:t>Enterprise Production-Ready System</a:t>
            </a:r>
          </a:p>
          <a:p>
            <a:pPr lvl="1">
              <a:spcBef>
                <a:spcPts val="600"/>
              </a:spcBef>
              <a:spcAft>
                <a:spcPts val="600"/>
              </a:spcAft>
            </a:pPr>
            <a:r>
              <a:rPr lang="en-US" dirty="0" smtClean="0">
                <a:latin typeface="Calibri" pitchFamily="34" charset="0"/>
              </a:rPr>
              <a:t>Complete Access for Unlimited Users</a:t>
            </a:r>
          </a:p>
          <a:p>
            <a:pPr>
              <a:spcBef>
                <a:spcPts val="600"/>
              </a:spcBef>
              <a:spcAft>
                <a:spcPts val="600"/>
              </a:spcAft>
            </a:pPr>
            <a:r>
              <a:rPr lang="en-US" b="1" dirty="0" smtClean="0">
                <a:latin typeface="Calibri" pitchFamily="34" charset="0"/>
              </a:rPr>
              <a:t>Format is “Enterprise Open Source”</a:t>
            </a:r>
          </a:p>
        </p:txBody>
      </p:sp>
      <p:sp>
        <p:nvSpPr>
          <p:cNvPr id="4" name="Date Placeholder 3"/>
          <p:cNvSpPr>
            <a:spLocks noGrp="1"/>
          </p:cNvSpPr>
          <p:nvPr>
            <p:ph type="dt" sz="half" idx="10"/>
          </p:nvPr>
        </p:nvSpPr>
        <p:spPr/>
        <p:txBody>
          <a:bodyPr/>
          <a:lstStyle/>
          <a:p>
            <a:pPr>
              <a:defRPr/>
            </a:pPr>
            <a:r>
              <a:rPr lang="en-US" dirty="0" smtClean="0"/>
              <a:t>Slide </a:t>
            </a:r>
            <a:fld id="{A0B033CE-2561-4D5F-B7D8-BAF46D3ABD76}" type="slidenum">
              <a:rPr lang="en-US" smtClean="0"/>
              <a:pPr>
                <a:defRPr/>
              </a:pPr>
              <a:t>8</a:t>
            </a:fld>
            <a:r>
              <a:rPr lang="en-US" dirty="0" smtClean="0"/>
              <a:t>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1973943" y="1320800"/>
            <a:ext cx="6995886" cy="3889829"/>
          </a:xfrm>
          <a:prstGeom prst="roundRect">
            <a:avLst>
              <a:gd name="adj" fmla="val 6592"/>
            </a:avLst>
          </a:prstGeom>
          <a:solidFill>
            <a:schemeClr val="accent1">
              <a:alpha val="50000"/>
            </a:schemeClr>
          </a:solidFill>
          <a:ln w="9525" cap="flat" cmpd="sng" algn="ctr">
            <a:solidFill>
              <a:schemeClr val="bg1">
                <a:lumMod val="50000"/>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 name="Rectangle 2"/>
          <p:cNvSpPr/>
          <p:nvPr/>
        </p:nvSpPr>
        <p:spPr>
          <a:xfrm>
            <a:off x="2234780" y="1810657"/>
            <a:ext cx="4038600" cy="1905000"/>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Open Source Solutions</a:t>
            </a:r>
            <a:endParaRPr lang="en-US" dirty="0">
              <a:solidFill>
                <a:schemeClr val="tx1"/>
              </a:solidFill>
              <a:latin typeface="Calibri" pitchFamily="34" charset="0"/>
            </a:endParaRPr>
          </a:p>
        </p:txBody>
      </p:sp>
      <p:sp>
        <p:nvSpPr>
          <p:cNvPr id="4" name="Rectangle 3"/>
          <p:cNvSpPr/>
          <p:nvPr/>
        </p:nvSpPr>
        <p:spPr>
          <a:xfrm>
            <a:off x="2220266" y="3810000"/>
            <a:ext cx="4038600" cy="533400"/>
          </a:xfrm>
          <a:prstGeom prst="rect">
            <a:avLst/>
          </a:prstGeom>
          <a:solidFill>
            <a:srgbClr val="FF99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Community Source Framework</a:t>
            </a:r>
            <a:endParaRPr lang="en-US" dirty="0">
              <a:solidFill>
                <a:schemeClr val="tx1"/>
              </a:solidFill>
              <a:latin typeface="Calibri" pitchFamily="34" charset="0"/>
            </a:endParaRPr>
          </a:p>
        </p:txBody>
      </p:sp>
      <p:sp>
        <p:nvSpPr>
          <p:cNvPr id="5" name="Rectangle 4"/>
          <p:cNvSpPr/>
          <p:nvPr/>
        </p:nvSpPr>
        <p:spPr>
          <a:xfrm>
            <a:off x="2220266" y="4466772"/>
            <a:ext cx="4038600" cy="533400"/>
          </a:xfrm>
          <a:prstGeom prst="rect">
            <a:avLst/>
          </a:prstGeom>
          <a:solidFill>
            <a:srgbClr val="FF66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Standard Commercial Platforms</a:t>
            </a:r>
            <a:endParaRPr lang="en-US" dirty="0">
              <a:solidFill>
                <a:schemeClr val="tx1"/>
              </a:solidFill>
              <a:latin typeface="Calibri" pitchFamily="34" charset="0"/>
            </a:endParaRPr>
          </a:p>
        </p:txBody>
      </p:sp>
      <p:sp>
        <p:nvSpPr>
          <p:cNvPr id="12" name="Rectangular Callout 11"/>
          <p:cNvSpPr/>
          <p:nvPr/>
        </p:nvSpPr>
        <p:spPr>
          <a:xfrm>
            <a:off x="66674" y="3628572"/>
            <a:ext cx="1799771" cy="1419678"/>
          </a:xfrm>
          <a:prstGeom prst="wedgeRectCallout">
            <a:avLst>
              <a:gd name="adj1" fmla="val 88077"/>
              <a:gd name="adj2" fmla="val -177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0"/>
          <p:cNvSpPr/>
          <p:nvPr/>
        </p:nvSpPr>
        <p:spPr>
          <a:xfrm>
            <a:off x="66674" y="1781630"/>
            <a:ext cx="1799771" cy="1399720"/>
          </a:xfrm>
          <a:prstGeom prst="wedgeRectCallout">
            <a:avLst>
              <a:gd name="adj1" fmla="val 90173"/>
              <a:gd name="adj2" fmla="val 23667"/>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2" name="Title 1"/>
          <p:cNvSpPr>
            <a:spLocks noGrp="1"/>
          </p:cNvSpPr>
          <p:nvPr>
            <p:ph type="title"/>
          </p:nvPr>
        </p:nvSpPr>
        <p:spPr>
          <a:xfrm>
            <a:off x="0" y="0"/>
            <a:ext cx="8686800" cy="990600"/>
          </a:xfrm>
        </p:spPr>
        <p:txBody>
          <a:bodyPr>
            <a:noAutofit/>
          </a:bodyPr>
          <a:lstStyle/>
          <a:p>
            <a:r>
              <a:rPr lang="en-US" sz="3600" b="1" dirty="0" smtClean="0">
                <a:solidFill>
                  <a:schemeClr val="tx1"/>
                </a:solidFill>
                <a:latin typeface="Calibri" pitchFamily="34" charset="0"/>
              </a:rPr>
              <a:t>What is</a:t>
            </a:r>
            <a:br>
              <a:rPr lang="en-US" sz="3600" b="1" dirty="0" smtClean="0">
                <a:solidFill>
                  <a:schemeClr val="tx1"/>
                </a:solidFill>
                <a:latin typeface="Calibri" pitchFamily="34" charset="0"/>
              </a:rPr>
            </a:br>
            <a:r>
              <a:rPr lang="en-US" sz="3600" b="1" dirty="0" smtClean="0">
                <a:solidFill>
                  <a:schemeClr val="tx1"/>
                </a:solidFill>
                <a:latin typeface="Calibri" pitchFamily="34" charset="0"/>
              </a:rPr>
              <a:t>Enterprise Open Source?</a:t>
            </a:r>
            <a:endParaRPr lang="en-US" sz="3600" b="1" dirty="0">
              <a:solidFill>
                <a:schemeClr val="tx1"/>
              </a:solidFill>
              <a:latin typeface="Calibri" pitchFamily="34" charset="0"/>
            </a:endParaRPr>
          </a:p>
        </p:txBody>
      </p:sp>
      <p:sp>
        <p:nvSpPr>
          <p:cNvPr id="6" name="TextBox 5"/>
          <p:cNvSpPr txBox="1"/>
          <p:nvPr/>
        </p:nvSpPr>
        <p:spPr>
          <a:xfrm>
            <a:off x="2414365" y="1317168"/>
            <a:ext cx="3190489" cy="461665"/>
          </a:xfrm>
          <a:prstGeom prst="rect">
            <a:avLst/>
          </a:prstGeom>
          <a:noFill/>
        </p:spPr>
        <p:txBody>
          <a:bodyPr wrap="none" rtlCol="0">
            <a:spAutoFit/>
          </a:bodyPr>
          <a:lstStyle/>
          <a:p>
            <a:r>
              <a:rPr lang="en-US" sz="2400" b="1" dirty="0" smtClean="0">
                <a:latin typeface="Calibri" pitchFamily="34" charset="0"/>
              </a:rPr>
              <a:t>Enterprise Open Source</a:t>
            </a:r>
            <a:endParaRPr lang="en-US" sz="2400" b="1" dirty="0">
              <a:latin typeface="Calibri" pitchFamily="34" charset="0"/>
            </a:endParaRPr>
          </a:p>
        </p:txBody>
      </p:sp>
      <p:sp>
        <p:nvSpPr>
          <p:cNvPr id="7" name="TextBox 6"/>
          <p:cNvSpPr txBox="1"/>
          <p:nvPr/>
        </p:nvSpPr>
        <p:spPr>
          <a:xfrm>
            <a:off x="6335066" y="2057400"/>
            <a:ext cx="1596143" cy="1015663"/>
          </a:xfrm>
          <a:prstGeom prst="rect">
            <a:avLst/>
          </a:prstGeom>
          <a:noFill/>
        </p:spPr>
        <p:txBody>
          <a:bodyPr wrap="none" rtlCol="0">
            <a:spAutoFit/>
          </a:bodyPr>
          <a:lstStyle/>
          <a:p>
            <a:r>
              <a:rPr lang="en-US" sz="2000" dirty="0" smtClean="0">
                <a:latin typeface="Calibri" pitchFamily="34" charset="0"/>
              </a:rPr>
              <a:t>Flexible</a:t>
            </a:r>
          </a:p>
          <a:p>
            <a:r>
              <a:rPr lang="en-US" sz="2000" dirty="0" smtClean="0">
                <a:latin typeface="Calibri" pitchFamily="34" charset="0"/>
              </a:rPr>
              <a:t>Extendable</a:t>
            </a:r>
          </a:p>
          <a:p>
            <a:r>
              <a:rPr lang="en-US" sz="2000" dirty="0" smtClean="0">
                <a:latin typeface="Calibri" pitchFamily="34" charset="0"/>
              </a:rPr>
              <a:t>Collaborative</a:t>
            </a:r>
          </a:p>
        </p:txBody>
      </p:sp>
      <p:sp>
        <p:nvSpPr>
          <p:cNvPr id="8" name="TextBox 7"/>
          <p:cNvSpPr txBox="1"/>
          <p:nvPr/>
        </p:nvSpPr>
        <p:spPr>
          <a:xfrm>
            <a:off x="95250" y="1872342"/>
            <a:ext cx="1480534" cy="1292662"/>
          </a:xfrm>
          <a:prstGeom prst="rect">
            <a:avLst/>
          </a:prstGeom>
          <a:noFill/>
        </p:spPr>
        <p:txBody>
          <a:bodyPr wrap="none" rtlCol="0">
            <a:spAutoFit/>
          </a:bodyPr>
          <a:lstStyle/>
          <a:p>
            <a:pPr>
              <a:spcBef>
                <a:spcPts val="600"/>
              </a:spcBef>
              <a:spcAft>
                <a:spcPts val="600"/>
              </a:spcAft>
            </a:pPr>
            <a:r>
              <a:rPr lang="en-US" sz="1600" b="1" dirty="0" smtClean="0">
                <a:latin typeface="Calibri" pitchFamily="34" charset="0"/>
                <a:hlinkClick r:id="rId2"/>
              </a:rPr>
              <a:t>Open Source</a:t>
            </a:r>
            <a:endParaRPr lang="en-US" sz="1600" b="1" dirty="0" smtClean="0">
              <a:latin typeface="Calibri" pitchFamily="34" charset="0"/>
            </a:endParaRPr>
          </a:p>
          <a:p>
            <a:pPr marL="111125" indent="-111125">
              <a:spcBef>
                <a:spcPts val="600"/>
              </a:spcBef>
              <a:spcAft>
                <a:spcPts val="600"/>
              </a:spcAft>
              <a:buFont typeface="Arial" pitchFamily="34" charset="0"/>
              <a:buChar char="•"/>
            </a:pPr>
            <a:r>
              <a:rPr lang="en-US" sz="1400" dirty="0" smtClean="0">
                <a:latin typeface="Calibri" pitchFamily="34" charset="0"/>
              </a:rPr>
              <a:t>OSI compliant</a:t>
            </a:r>
          </a:p>
          <a:p>
            <a:pPr marL="111125" indent="-111125">
              <a:spcBef>
                <a:spcPts val="600"/>
              </a:spcBef>
              <a:spcAft>
                <a:spcPts val="600"/>
              </a:spcAft>
              <a:buFont typeface="Arial" pitchFamily="34" charset="0"/>
              <a:buChar char="•"/>
            </a:pPr>
            <a:r>
              <a:rPr lang="en-US" sz="1400" dirty="0" smtClean="0">
                <a:latin typeface="Calibri" pitchFamily="34" charset="0"/>
              </a:rPr>
              <a:t>No contribution</a:t>
            </a:r>
            <a:br>
              <a:rPr lang="en-US" sz="1400" dirty="0" smtClean="0">
                <a:latin typeface="Calibri" pitchFamily="34" charset="0"/>
              </a:rPr>
            </a:br>
            <a:r>
              <a:rPr lang="en-US" sz="1400" dirty="0" smtClean="0">
                <a:latin typeface="Calibri" pitchFamily="34" charset="0"/>
              </a:rPr>
              <a:t>requirement</a:t>
            </a:r>
          </a:p>
        </p:txBody>
      </p:sp>
      <p:sp>
        <p:nvSpPr>
          <p:cNvPr id="9" name="TextBox 8"/>
          <p:cNvSpPr txBox="1"/>
          <p:nvPr/>
        </p:nvSpPr>
        <p:spPr>
          <a:xfrm>
            <a:off x="95250" y="3712026"/>
            <a:ext cx="1768433" cy="1266371"/>
          </a:xfrm>
          <a:prstGeom prst="rect">
            <a:avLst/>
          </a:prstGeom>
          <a:noFill/>
        </p:spPr>
        <p:txBody>
          <a:bodyPr wrap="none" rIns="0" rtlCol="0">
            <a:noAutofit/>
          </a:bodyPr>
          <a:lstStyle/>
          <a:p>
            <a:pPr>
              <a:spcBef>
                <a:spcPts val="600"/>
              </a:spcBef>
              <a:spcAft>
                <a:spcPts val="600"/>
              </a:spcAft>
            </a:pPr>
            <a:r>
              <a:rPr lang="en-US" sz="1600" b="1" dirty="0" smtClean="0">
                <a:latin typeface="Calibri" pitchFamily="34" charset="0"/>
                <a:hlinkClick r:id="rId3"/>
              </a:rPr>
              <a:t>Community Source</a:t>
            </a:r>
            <a:endParaRPr lang="en-US" sz="1600" b="1" dirty="0" smtClean="0">
              <a:latin typeface="Calibri" pitchFamily="34" charset="0"/>
            </a:endParaRPr>
          </a:p>
          <a:p>
            <a:pPr marL="111125" indent="-111125">
              <a:spcBef>
                <a:spcPts val="600"/>
              </a:spcBef>
              <a:spcAft>
                <a:spcPts val="600"/>
              </a:spcAft>
              <a:buFont typeface="Arial" pitchFamily="34" charset="0"/>
              <a:buChar char="•"/>
            </a:pPr>
            <a:r>
              <a:rPr lang="en-US" sz="1400" dirty="0" smtClean="0">
                <a:latin typeface="Calibri" pitchFamily="34" charset="0"/>
              </a:rPr>
              <a:t>Binary download</a:t>
            </a:r>
          </a:p>
          <a:p>
            <a:pPr marL="111125" indent="-111125">
              <a:spcBef>
                <a:spcPts val="600"/>
              </a:spcBef>
              <a:spcAft>
                <a:spcPts val="600"/>
              </a:spcAft>
              <a:buFont typeface="Arial" pitchFamily="34" charset="0"/>
              <a:buChar char="•"/>
            </a:pPr>
            <a:r>
              <a:rPr lang="en-US" sz="1400" dirty="0" smtClean="0">
                <a:latin typeface="Calibri" pitchFamily="34" charset="0"/>
              </a:rPr>
              <a:t>Provides corporate</a:t>
            </a:r>
            <a:br>
              <a:rPr lang="en-US" sz="1400" dirty="0" smtClean="0">
                <a:latin typeface="Calibri" pitchFamily="34" charset="0"/>
              </a:rPr>
            </a:br>
            <a:r>
              <a:rPr lang="en-US" sz="1400" dirty="0" smtClean="0">
                <a:latin typeface="Calibri" pitchFamily="34" charset="0"/>
              </a:rPr>
              <a:t>security and control</a:t>
            </a:r>
          </a:p>
        </p:txBody>
      </p:sp>
      <p:sp>
        <p:nvSpPr>
          <p:cNvPr id="10" name="TextBox 9"/>
          <p:cNvSpPr txBox="1"/>
          <p:nvPr/>
        </p:nvSpPr>
        <p:spPr>
          <a:xfrm>
            <a:off x="457200" y="5257800"/>
            <a:ext cx="8229600" cy="1295400"/>
          </a:xfrm>
          <a:prstGeom prst="rect">
            <a:avLst/>
          </a:prstGeom>
          <a:noFill/>
        </p:spPr>
        <p:txBody>
          <a:bodyPr wrap="square" rtlCol="0">
            <a:noAutofit/>
          </a:bodyPr>
          <a:lstStyle/>
          <a:p>
            <a:pPr>
              <a:spcAft>
                <a:spcPts val="600"/>
              </a:spcAft>
            </a:pPr>
            <a:r>
              <a:rPr lang="en-US" b="1" i="1" dirty="0" smtClean="0">
                <a:latin typeface="Calibri" pitchFamily="34" charset="0"/>
              </a:rPr>
              <a:t>Enterprise Open Source </a:t>
            </a:r>
            <a:r>
              <a:rPr lang="en-US" dirty="0" smtClean="0">
                <a:latin typeface="Calibri" pitchFamily="34" charset="0"/>
              </a:rPr>
              <a:t>combines multiple formats to provide corporations with the</a:t>
            </a:r>
            <a:br>
              <a:rPr lang="en-US" dirty="0" smtClean="0">
                <a:latin typeface="Calibri" pitchFamily="34" charset="0"/>
              </a:rPr>
            </a:br>
            <a:r>
              <a:rPr lang="en-US" dirty="0" smtClean="0">
                <a:latin typeface="Calibri" pitchFamily="34" charset="0"/>
              </a:rPr>
              <a:t>confidence and assurance necessary for business-critical solutions while delivering</a:t>
            </a:r>
            <a:br>
              <a:rPr lang="en-US" dirty="0" smtClean="0">
                <a:latin typeface="Calibri" pitchFamily="34" charset="0"/>
              </a:rPr>
            </a:br>
            <a:r>
              <a:rPr lang="en-US" dirty="0" smtClean="0">
                <a:latin typeface="Calibri" pitchFamily="34" charset="0"/>
              </a:rPr>
              <a:t>open flexibility for collaborative innovation.</a:t>
            </a:r>
          </a:p>
          <a:p>
            <a:pPr>
              <a:spcAft>
                <a:spcPts val="600"/>
              </a:spcAft>
            </a:pPr>
            <a:r>
              <a:rPr lang="en-US" dirty="0" smtClean="0">
                <a:latin typeface="Calibri" pitchFamily="34" charset="0"/>
              </a:rPr>
              <a:t>It is ‘by business, for business’.</a:t>
            </a:r>
            <a:endParaRPr lang="en-US" dirty="0">
              <a:latin typeface="Calibri" pitchFamily="34" charset="0"/>
            </a:endParaRPr>
          </a:p>
        </p:txBody>
      </p:sp>
      <p:sp>
        <p:nvSpPr>
          <p:cNvPr id="13" name="TextBox 12"/>
          <p:cNvSpPr txBox="1"/>
          <p:nvPr/>
        </p:nvSpPr>
        <p:spPr>
          <a:xfrm>
            <a:off x="6335066" y="3806370"/>
            <a:ext cx="2025683" cy="400110"/>
          </a:xfrm>
          <a:prstGeom prst="rect">
            <a:avLst/>
          </a:prstGeom>
          <a:noFill/>
        </p:spPr>
        <p:txBody>
          <a:bodyPr wrap="none" rtlCol="0">
            <a:spAutoFit/>
          </a:bodyPr>
          <a:lstStyle/>
          <a:p>
            <a:r>
              <a:rPr lang="en-US" sz="2000" dirty="0" smtClean="0">
                <a:latin typeface="Calibri" pitchFamily="34" charset="0"/>
              </a:rPr>
              <a:t>Secure, Managed</a:t>
            </a:r>
          </a:p>
        </p:txBody>
      </p:sp>
      <p:sp>
        <p:nvSpPr>
          <p:cNvPr id="14" name="TextBox 13"/>
          <p:cNvSpPr txBox="1"/>
          <p:nvPr/>
        </p:nvSpPr>
        <p:spPr>
          <a:xfrm>
            <a:off x="6335066" y="4495800"/>
            <a:ext cx="2034660" cy="400110"/>
          </a:xfrm>
          <a:prstGeom prst="rect">
            <a:avLst/>
          </a:prstGeom>
          <a:noFill/>
        </p:spPr>
        <p:txBody>
          <a:bodyPr wrap="none" rtlCol="0">
            <a:spAutoFit/>
          </a:bodyPr>
          <a:lstStyle/>
          <a:p>
            <a:r>
              <a:rPr lang="en-US" sz="2000" dirty="0" smtClean="0">
                <a:latin typeface="Calibri" pitchFamily="34" charset="0"/>
              </a:rPr>
              <a:t>Proven, Qualified</a:t>
            </a:r>
          </a:p>
        </p:txBody>
      </p:sp>
      <p:sp>
        <p:nvSpPr>
          <p:cNvPr id="15" name="TextBox 14"/>
          <p:cNvSpPr txBox="1"/>
          <p:nvPr/>
        </p:nvSpPr>
        <p:spPr>
          <a:xfrm>
            <a:off x="6324600" y="3124200"/>
            <a:ext cx="2415918" cy="276999"/>
          </a:xfrm>
          <a:prstGeom prst="rect">
            <a:avLst/>
          </a:prstGeom>
          <a:noFill/>
        </p:spPr>
        <p:txBody>
          <a:bodyPr wrap="none" rtlCol="0">
            <a:spAutoFit/>
          </a:bodyPr>
          <a:lstStyle/>
          <a:p>
            <a:r>
              <a:rPr lang="en-US" sz="1200" dirty="0" smtClean="0">
                <a:latin typeface="Calibri" pitchFamily="34" charset="0"/>
              </a:rPr>
              <a:t>Source freely available to Everyone</a:t>
            </a:r>
            <a:endParaRPr lang="en-US" sz="1200" dirty="0">
              <a:latin typeface="Calibri" pitchFamily="34" charset="0"/>
            </a:endParaRPr>
          </a:p>
        </p:txBody>
      </p:sp>
      <p:sp>
        <p:nvSpPr>
          <p:cNvPr id="16" name="TextBox 15"/>
          <p:cNvSpPr txBox="1"/>
          <p:nvPr/>
        </p:nvSpPr>
        <p:spPr>
          <a:xfrm>
            <a:off x="6324600" y="4114800"/>
            <a:ext cx="2156873" cy="276999"/>
          </a:xfrm>
          <a:prstGeom prst="rect">
            <a:avLst/>
          </a:prstGeom>
          <a:noFill/>
        </p:spPr>
        <p:txBody>
          <a:bodyPr wrap="none" rtlCol="0">
            <a:spAutoFit/>
          </a:bodyPr>
          <a:lstStyle/>
          <a:p>
            <a:r>
              <a:rPr lang="en-US" sz="1200" dirty="0" smtClean="0">
                <a:latin typeface="Calibri" pitchFamily="34" charset="0"/>
              </a:rPr>
              <a:t>Source available to Subscribers</a:t>
            </a:r>
            <a:endParaRPr lang="en-US" sz="1200" dirty="0">
              <a:latin typeface="Calibri" pitchFamily="34" charset="0"/>
            </a:endParaRPr>
          </a:p>
        </p:txBody>
      </p:sp>
      <p:sp>
        <p:nvSpPr>
          <p:cNvPr id="18" name="Date Placeholder 3"/>
          <p:cNvSpPr>
            <a:spLocks noGrp="1"/>
          </p:cNvSpPr>
          <p:nvPr>
            <p:ph type="dt" sz="half" idx="10"/>
          </p:nvPr>
        </p:nvSpPr>
        <p:spPr>
          <a:xfrm>
            <a:off x="3740150" y="6721475"/>
            <a:ext cx="1905000" cy="152400"/>
          </a:xfrm>
        </p:spPr>
        <p:txBody>
          <a:bodyPr/>
          <a:lstStyle/>
          <a:p>
            <a:pPr>
              <a:defRPr/>
            </a:pPr>
            <a:r>
              <a:rPr lang="en-US" dirty="0" smtClean="0"/>
              <a:t>Slide </a:t>
            </a:r>
            <a:fld id="{A0B033CE-2561-4D5F-B7D8-BAF46D3ABD76}" type="slidenum">
              <a:rPr lang="en-US" smtClean="0"/>
              <a:pPr>
                <a:defRPr/>
              </a:pPr>
              <a:t>9</a:t>
            </a:fld>
            <a:r>
              <a:rPr lang="en-US" dirty="0" smtClean="0"/>
              <a:t>	</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Default Design">
  <a:themeElements>
    <a:clrScheme name="">
      <a:dk1>
        <a:srgbClr val="000000"/>
      </a:dk1>
      <a:lt1>
        <a:srgbClr val="FFFFFF"/>
      </a:lt1>
      <a:dk2>
        <a:srgbClr val="CC0033"/>
      </a:dk2>
      <a:lt2>
        <a:srgbClr val="808080"/>
      </a:lt2>
      <a:accent1>
        <a:srgbClr val="CCCCCC"/>
      </a:accent1>
      <a:accent2>
        <a:srgbClr val="FFCC00"/>
      </a:accent2>
      <a:accent3>
        <a:srgbClr val="FFFFFF"/>
      </a:accent3>
      <a:accent4>
        <a:srgbClr val="000000"/>
      </a:accent4>
      <a:accent5>
        <a:srgbClr val="E2E2E2"/>
      </a:accent5>
      <a:accent6>
        <a:srgbClr val="E7B900"/>
      </a:accent6>
      <a:hlink>
        <a:srgbClr val="0033CC"/>
      </a:hlink>
      <a:folHlink>
        <a:srgbClr val="9999FF"/>
      </a:folHlink>
    </a:clrScheme>
    <a:fontScheme name="1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3781</TotalTime>
  <Words>3702</Words>
  <Application>Microsoft Office PowerPoint</Application>
  <PresentationFormat>On-screen Show (4:3)</PresentationFormat>
  <Paragraphs>967</Paragraphs>
  <Slides>52</Slides>
  <Notes>12</Notes>
  <HiddenSlides>10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55" baseType="lpstr">
      <vt:lpstr>1_Default Design</vt:lpstr>
      <vt:lpstr>Office Theme</vt:lpstr>
      <vt:lpstr>Bitmap Image</vt:lpstr>
      <vt:lpstr>Slide 1</vt:lpstr>
      <vt:lpstr>Agenda</vt:lpstr>
      <vt:lpstr>Aras Overview</vt:lpstr>
      <vt:lpstr>PLM &amp; PDM Market Issues</vt:lpstr>
      <vt:lpstr>Why Aras</vt:lpstr>
      <vt:lpstr> Aras Customers     + 400 world-wide installations / month</vt:lpstr>
      <vt:lpstr>Enterprise Open Source</vt:lpstr>
      <vt:lpstr>Aras OSS Quick Facts</vt:lpstr>
      <vt:lpstr>What is Enterprise Open Source?</vt:lpstr>
      <vt:lpstr>What is Enterprise Open Source?</vt:lpstr>
      <vt:lpstr>Business Model</vt:lpstr>
      <vt:lpstr>What Subscriptions Include</vt:lpstr>
      <vt:lpstr>Agenda</vt:lpstr>
      <vt:lpstr>Aras Integrated Solutions</vt:lpstr>
      <vt:lpstr>Aras Integrated Solutions</vt:lpstr>
      <vt:lpstr>Aras Innovator®</vt:lpstr>
      <vt:lpstr>Aras Standard Solutions</vt:lpstr>
      <vt:lpstr>Community Solutions</vt:lpstr>
      <vt:lpstr>All Solutions based on  Shared Services</vt:lpstr>
      <vt:lpstr>Agenda</vt:lpstr>
      <vt:lpstr>Model-Based SOA Technology Platform</vt:lpstr>
      <vt:lpstr>Slide 22</vt:lpstr>
      <vt:lpstr>Slide 23</vt:lpstr>
      <vt:lpstr>Web Architecture</vt:lpstr>
      <vt:lpstr>Slide 25</vt:lpstr>
      <vt:lpstr>Model-Based SOA Benefits</vt:lpstr>
      <vt:lpstr>Agenda</vt:lpstr>
      <vt:lpstr>Anatomy of a Solution</vt:lpstr>
      <vt:lpstr>Modeling Sandbox</vt:lpstr>
      <vt:lpstr>The Item Abstraction</vt:lpstr>
      <vt:lpstr>Table Structure</vt:lpstr>
      <vt:lpstr>Table Structure</vt:lpstr>
      <vt:lpstr>Slide 33</vt:lpstr>
      <vt:lpstr>Aras Innovator® Basics Items</vt:lpstr>
      <vt:lpstr>Aras Innovator® Basics Relationships</vt:lpstr>
      <vt:lpstr>Aras Innovator® Basics Identity Membership Management</vt:lpstr>
      <vt:lpstr>Aras Innovator® Basics AML</vt:lpstr>
      <vt:lpstr>Aras Innovator® Basics Mapping Model to AML</vt:lpstr>
      <vt:lpstr>Aras Innovator® Basics Mapping Model to AML</vt:lpstr>
      <vt:lpstr>Project - Workflow - Lifecycle</vt:lpstr>
      <vt:lpstr>Project - Workflow - Lifecycle</vt:lpstr>
      <vt:lpstr>Project - Workflow - Lifecycle</vt:lpstr>
      <vt:lpstr>Agenda</vt:lpstr>
      <vt:lpstr>Slide 44</vt:lpstr>
      <vt:lpstr>Integration / Rollout Strategy</vt:lpstr>
      <vt:lpstr>Agenda</vt:lpstr>
      <vt:lpstr>Packaging</vt:lpstr>
      <vt:lpstr>Agenda</vt:lpstr>
      <vt:lpstr>Upgrades Aras Release Process</vt:lpstr>
      <vt:lpstr>Upgrades Tools Perform Major Upgrades “In Place”</vt:lpstr>
      <vt:lpstr>Upgrades Subscription Upgrade Process </vt:lpstr>
      <vt:lpstr>Agenda</vt:lpstr>
    </vt:vector>
  </TitlesOfParts>
  <Company>Aras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Aras Overview</dc:title>
  <dc:creator>Marc Lind</dc:creator>
  <cp:lastModifiedBy>Peter Schroer</cp:lastModifiedBy>
  <cp:revision>251</cp:revision>
  <dcterms:created xsi:type="dcterms:W3CDTF">2008-01-17T17:09:29Z</dcterms:created>
  <dcterms:modified xsi:type="dcterms:W3CDTF">2010-03-15T15:26:40Z</dcterms:modified>
</cp:coreProperties>
</file>